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3" r:id="rId2"/>
    <p:sldId id="267" r:id="rId3"/>
    <p:sldId id="284" r:id="rId4"/>
    <p:sldId id="258" r:id="rId5"/>
    <p:sldId id="281" r:id="rId6"/>
    <p:sldId id="276" r:id="rId7"/>
    <p:sldId id="277" r:id="rId8"/>
    <p:sldId id="285" r:id="rId9"/>
    <p:sldId id="271" r:id="rId10"/>
    <p:sldId id="282" r:id="rId11"/>
    <p:sldId id="288" r:id="rId12"/>
  </p:sldIdLst>
  <p:sldSz cx="6858000" cy="9144000" type="lett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ud, Dan" initials="MD" lastIdx="4" clrIdx="0">
    <p:extLst>
      <p:ext uri="{19B8F6BF-5375-455C-9EA6-DF929625EA0E}">
        <p15:presenceInfo xmlns:p15="http://schemas.microsoft.com/office/powerpoint/2012/main" userId="S::dmichaud@ad.unc.edu::1745654c-474c-4ec2-937e-32aa9b07e5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AAD4F0-6F89-484F-AD3A-57E0CCA06278}" v="5" dt="2021-11-22T16:08:36.972"/>
    <p1510:client id="{74417668-A62A-463F-960B-E236193E713E}" v="313" dt="2021-11-19T21:06:12.959"/>
    <p1510:client id="{F8987137-E780-4966-BC94-6CA4821D5F4C}" v="11" dt="2021-12-17T18:41:32.1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0" autoAdjust="0"/>
    <p:restoredTop sz="96400" autoAdjust="0"/>
  </p:normalViewPr>
  <p:slideViewPr>
    <p:cSldViewPr snapToGrid="0">
      <p:cViewPr varScale="1">
        <p:scale>
          <a:sx n="58" d="100"/>
          <a:sy n="58" d="100"/>
        </p:scale>
        <p:origin x="21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A7A3507-1DCC-4508-A126-A8A4E4CEEBE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62050"/>
            <a:ext cx="2352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EB4AE0-110C-4463-8F30-6EDFE0E5F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08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2758-4AF0-43FA-9201-17879AEF324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7A56-8E86-401F-889B-F455BC82A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8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2758-4AF0-43FA-9201-17879AEF324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7A56-8E86-401F-889B-F455BC82A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1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2758-4AF0-43FA-9201-17879AEF324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7A56-8E86-401F-889B-F455BC82A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08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2758-4AF0-43FA-9201-17879AEF324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7A56-8E86-401F-889B-F455BC82A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6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2758-4AF0-43FA-9201-17879AEF324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7A56-8E86-401F-889B-F455BC82A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34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2758-4AF0-43FA-9201-17879AEF324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7A56-8E86-401F-889B-F455BC82A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8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2758-4AF0-43FA-9201-17879AEF324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7A56-8E86-401F-889B-F455BC82A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8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2758-4AF0-43FA-9201-17879AEF324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7A56-8E86-401F-889B-F455BC82A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7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2758-4AF0-43FA-9201-17879AEF324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7A56-8E86-401F-889B-F455BC82A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56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2758-4AF0-43FA-9201-17879AEF324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7A56-8E86-401F-889B-F455BC82A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1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2758-4AF0-43FA-9201-17879AEF324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7A56-8E86-401F-889B-F455BC82A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3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52758-4AF0-43FA-9201-17879AEF324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A7A56-8E86-401F-889B-F455BC82A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9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3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5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1.e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53.emf"/><Relationship Id="rId4" Type="http://schemas.openxmlformats.org/officeDocument/2006/relationships/image" Target="../media/image50.e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5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4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1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8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e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7.emf"/><Relationship Id="rId4" Type="http://schemas.openxmlformats.org/officeDocument/2006/relationships/image" Target="../media/image24.e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5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7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e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34.emf"/><Relationship Id="rId4" Type="http://schemas.openxmlformats.org/officeDocument/2006/relationships/image" Target="../media/image31.e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3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8.emf"/><Relationship Id="rId9" Type="http://schemas.openxmlformats.org/officeDocument/2006/relationships/image" Target="../media/image4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47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5B854F-0DF7-475C-A086-E4AD226562DD}"/>
              </a:ext>
            </a:extLst>
          </p:cNvPr>
          <p:cNvSpPr txBox="1"/>
          <p:nvPr/>
        </p:nvSpPr>
        <p:spPr>
          <a:xfrm>
            <a:off x="245125" y="7995076"/>
            <a:ext cx="6367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120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Supplementary Figure 1.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Representative flow cytometry plots pertaining to data in Figure 1.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WT and </a:t>
            </a: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Il12a</a:t>
            </a:r>
            <a:r>
              <a:rPr lang="en-US" sz="12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GFP</a:t>
            </a: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Ebi3</a:t>
            </a:r>
            <a:r>
              <a:rPr lang="en-US" sz="12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TdTomato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CD1d</a:t>
            </a:r>
            <a:r>
              <a:rPr lang="en-US" sz="12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CD5</a:t>
            </a:r>
            <a:r>
              <a:rPr lang="en-US" sz="12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CD21</a:t>
            </a:r>
            <a:r>
              <a:rPr lang="en-US" sz="12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cells stimulated with indicated conditions corresponding to Figure 1F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B.) Quantification of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GFP</a:t>
            </a:r>
            <a:r>
              <a:rPr lang="en-US" sz="1200" baseline="30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TdTomato</a:t>
            </a:r>
            <a:r>
              <a:rPr lang="en-US" sz="12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cells from (A). C)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Representative flow cytometry plots for data in figures 1H, 1I. 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6AEB8C-9863-4B6B-A98B-AEF05C8A4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47" y="3260180"/>
            <a:ext cx="6485738" cy="15325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2384D9-A120-464F-BFD9-932CEC0FE9A9}"/>
              </a:ext>
            </a:extLst>
          </p:cNvPr>
          <p:cNvSpPr txBox="1"/>
          <p:nvPr/>
        </p:nvSpPr>
        <p:spPr>
          <a:xfrm>
            <a:off x="198304" y="537990"/>
            <a:ext cx="3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7D70A5-24A3-400C-B6D8-F0034F5BECB4}"/>
              </a:ext>
            </a:extLst>
          </p:cNvPr>
          <p:cNvSpPr txBox="1"/>
          <p:nvPr/>
        </p:nvSpPr>
        <p:spPr>
          <a:xfrm>
            <a:off x="198304" y="2983181"/>
            <a:ext cx="374574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dirty="0">
                <a:latin typeface="Arial"/>
                <a:cs typeface="Arial"/>
              </a:rPr>
              <a:t>C)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1F17D9-331E-486A-BCCE-032E403DD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704" y="687259"/>
            <a:ext cx="3503822" cy="20740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329D00-5091-483B-8588-6DD81371FBAB}"/>
              </a:ext>
            </a:extLst>
          </p:cNvPr>
          <p:cNvSpPr txBox="1"/>
          <p:nvPr/>
        </p:nvSpPr>
        <p:spPr>
          <a:xfrm>
            <a:off x="245125" y="1078858"/>
            <a:ext cx="955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</a:p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CD1d</a:t>
            </a:r>
            <a:r>
              <a: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Hi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CD5</a:t>
            </a:r>
            <a:r>
              <a: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CD21</a:t>
            </a:r>
            <a:r>
              <a: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Hi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897A19-A862-4E61-837E-1D8E46A23D5C}"/>
              </a:ext>
            </a:extLst>
          </p:cNvPr>
          <p:cNvSpPr txBox="1"/>
          <p:nvPr/>
        </p:nvSpPr>
        <p:spPr>
          <a:xfrm>
            <a:off x="245125" y="1920060"/>
            <a:ext cx="955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i="1" dirty="0">
                <a:latin typeface="Arial" panose="020B0604020202020204" pitchFamily="34" charset="0"/>
                <a:cs typeface="Arial" panose="020B0604020202020204" pitchFamily="34" charset="0"/>
              </a:rPr>
              <a:t>Il12a</a:t>
            </a:r>
            <a:r>
              <a: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GFP</a:t>
            </a:r>
            <a:r>
              <a:rPr lang="en-US" sz="800" b="1" i="1" dirty="0">
                <a:latin typeface="Arial" panose="020B0604020202020204" pitchFamily="34" charset="0"/>
                <a:cs typeface="Arial" panose="020B0604020202020204" pitchFamily="34" charset="0"/>
              </a:rPr>
              <a:t>Ebi3</a:t>
            </a:r>
            <a:r>
              <a: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Tom</a:t>
            </a:r>
          </a:p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CD1d</a:t>
            </a:r>
            <a:r>
              <a: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Hi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CD5</a:t>
            </a:r>
            <a:r>
              <a: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CD21</a:t>
            </a:r>
            <a:r>
              <a: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Hi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67C5FA6-8C6E-41D5-9291-F22FB4E574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7109"/>
              </p:ext>
            </p:extLst>
          </p:nvPr>
        </p:nvGraphicFramePr>
        <p:xfrm>
          <a:off x="4932595" y="692928"/>
          <a:ext cx="1367856" cy="2317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Prism 9" r:id="rId5" imgW="3216732" imgH="5450571" progId="Prism9.Document">
                  <p:embed/>
                </p:oleObj>
              </mc:Choice>
              <mc:Fallback>
                <p:oleObj name="Prism 9" r:id="rId5" imgW="3216732" imgH="5450571" progId="Prism9.Document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B67C5FA6-8C6E-41D5-9291-F22FB4E574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32595" y="692928"/>
                        <a:ext cx="1367856" cy="23177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F7A56C5-8ACC-4B22-B213-AF1F200433C5}"/>
              </a:ext>
            </a:extLst>
          </p:cNvPr>
          <p:cNvSpPr txBox="1"/>
          <p:nvPr/>
        </p:nvSpPr>
        <p:spPr>
          <a:xfrm>
            <a:off x="4746113" y="539942"/>
            <a:ext cx="3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810651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695F513-5D56-42F5-879A-4A23FDA10D4B}"/>
              </a:ext>
            </a:extLst>
          </p:cNvPr>
          <p:cNvGrpSpPr/>
          <p:nvPr/>
        </p:nvGrpSpPr>
        <p:grpSpPr>
          <a:xfrm>
            <a:off x="400721" y="918057"/>
            <a:ext cx="6317138" cy="2543501"/>
            <a:chOff x="485085" y="4568997"/>
            <a:chExt cx="6317138" cy="254350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0E03FD9-2CA4-4252-B0DB-80655650BE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0039"/>
            <a:stretch/>
          </p:blipFill>
          <p:spPr>
            <a:xfrm>
              <a:off x="485085" y="4568997"/>
              <a:ext cx="2631783" cy="2543501"/>
            </a:xfrm>
            <a:prstGeom prst="rect">
              <a:avLst/>
            </a:prstGeom>
          </p:spPr>
        </p:pic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id="{8153EA8A-749B-41B9-B638-779518EBDD7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40668" y="4568997"/>
            <a:ext cx="3761555" cy="25435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8" name="Prism 9" r:id="rId4" imgW="6339109" imgH="4285833" progId="Prism9.Document">
                    <p:embed/>
                  </p:oleObj>
                </mc:Choice>
                <mc:Fallback>
                  <p:oleObj name="Prism 9" r:id="rId4" imgW="6339109" imgH="4285833" progId="Prism9.Document">
                    <p:embed/>
                    <p:pic>
                      <p:nvPicPr>
                        <p:cNvPr id="27" name="Object 26">
                          <a:extLst>
                            <a:ext uri="{FF2B5EF4-FFF2-40B4-BE49-F238E27FC236}">
                              <a16:creationId xmlns:a16="http://schemas.microsoft.com/office/drawing/2014/main" id="{8153EA8A-749B-41B9-B638-779518EBDD7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040668" y="4568997"/>
                          <a:ext cx="3761555" cy="254350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3DB340F-E5FA-4DBF-9DE9-54DC66065EFC}"/>
              </a:ext>
            </a:extLst>
          </p:cNvPr>
          <p:cNvSpPr txBox="1"/>
          <p:nvPr/>
        </p:nvSpPr>
        <p:spPr>
          <a:xfrm>
            <a:off x="198304" y="537990"/>
            <a:ext cx="3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676D96-B7BD-43EE-B3DE-10D2DA1A8865}"/>
              </a:ext>
            </a:extLst>
          </p:cNvPr>
          <p:cNvSpPr txBox="1"/>
          <p:nvPr/>
        </p:nvSpPr>
        <p:spPr>
          <a:xfrm>
            <a:off x="1340763" y="723657"/>
            <a:ext cx="1267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Spleen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D66FF5-3C3A-4B9B-8D1A-0701FF806B95}"/>
              </a:ext>
            </a:extLst>
          </p:cNvPr>
          <p:cNvSpPr txBox="1"/>
          <p:nvPr/>
        </p:nvSpPr>
        <p:spPr>
          <a:xfrm>
            <a:off x="3876020" y="723657"/>
            <a:ext cx="1267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Tumor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D21D0B-12B4-4CA0-BC29-41D914B5E797}"/>
              </a:ext>
            </a:extLst>
          </p:cNvPr>
          <p:cNvSpPr txBox="1"/>
          <p:nvPr/>
        </p:nvSpPr>
        <p:spPr>
          <a:xfrm>
            <a:off x="245125" y="7995076"/>
            <a:ext cx="636774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1200" b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Supplementary Figure </a:t>
            </a:r>
            <a:r>
              <a:rPr lang="en-US" sz="1200" b="1" dirty="0">
                <a:latin typeface="Times New Roman"/>
                <a:ea typeface="Times New Roman" panose="02020603050405020304" pitchFamily="18" charset="0"/>
                <a:cs typeface="Times New Roman"/>
              </a:rPr>
              <a:t>10</a:t>
            </a:r>
            <a:r>
              <a:rPr lang="en-US" sz="1200" b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. </a:t>
            </a:r>
            <a:r>
              <a:rPr lang="en-US" sz="12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Extended CRT0066101 tumor study data. A) Frequencies of indicated CD19</a:t>
            </a:r>
            <a:r>
              <a:rPr lang="en-US" sz="1200" baseline="300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+</a:t>
            </a:r>
            <a:r>
              <a:rPr lang="en-US" sz="12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subsets isolated from spleens (left) and tumors (right) from vehicle and CRT0066101 treated mice.</a:t>
            </a:r>
            <a:r>
              <a:rPr lang="en-US" sz="1200" dirty="0"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680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5E1F04-47DB-40CF-BF69-335761878B2E}"/>
              </a:ext>
            </a:extLst>
          </p:cNvPr>
          <p:cNvSpPr txBox="1"/>
          <p:nvPr/>
        </p:nvSpPr>
        <p:spPr>
          <a:xfrm>
            <a:off x="245125" y="7995076"/>
            <a:ext cx="6367749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1200" b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Supplementary Figure </a:t>
            </a:r>
            <a:r>
              <a:rPr lang="en-US" sz="1200" b="1" dirty="0">
                <a:latin typeface="Times New Roman"/>
                <a:ea typeface="Times New Roman" panose="02020603050405020304" pitchFamily="18" charset="0"/>
                <a:cs typeface="Times New Roman"/>
              </a:rPr>
              <a:t>11</a:t>
            </a:r>
            <a:r>
              <a:rPr lang="en-US" sz="1200" b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. </a:t>
            </a:r>
            <a:r>
              <a:rPr lang="en-US" sz="12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Effect of PKD2 function </a:t>
            </a:r>
            <a:r>
              <a:rPr lang="en-US" sz="1200" dirty="0">
                <a:latin typeface="Times New Roman"/>
                <a:ea typeface="Times New Roman" panose="02020603050405020304" pitchFamily="18" charset="0"/>
                <a:cs typeface="Times New Roman"/>
              </a:rPr>
              <a:t>on other IL-12 family cytokines and  immunosuppressive effector proteins. </a:t>
            </a:r>
            <a:r>
              <a:rPr lang="en-US" sz="12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A) Relative expression of </a:t>
            </a:r>
            <a:r>
              <a:rPr lang="en-US" sz="120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Il27a</a:t>
            </a:r>
            <a:r>
              <a:rPr lang="en-US" sz="12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and </a:t>
            </a:r>
            <a:r>
              <a:rPr lang="en-US" sz="120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Il12b</a:t>
            </a:r>
            <a:r>
              <a:rPr lang="en-US" sz="12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in CD1d</a:t>
            </a:r>
            <a:r>
              <a:rPr lang="en-US" sz="1200" baseline="300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Hi</a:t>
            </a:r>
            <a:r>
              <a:rPr lang="en-US" sz="12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CD21</a:t>
            </a:r>
            <a:r>
              <a:rPr lang="en-US" sz="1200" baseline="300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Hi</a:t>
            </a:r>
            <a:r>
              <a:rPr lang="en-US" sz="12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CD5</a:t>
            </a:r>
            <a:r>
              <a:rPr lang="en-US" sz="1200" baseline="300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+</a:t>
            </a:r>
            <a:r>
              <a:rPr lang="en-US" sz="12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WT and </a:t>
            </a:r>
            <a:r>
              <a:rPr lang="en-US" sz="120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Prkd2</a:t>
            </a:r>
            <a:r>
              <a:rPr lang="en-US" sz="12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-S707A/S711A B cells stimulated for 48 hours with indicated stimuli. N=3. B) Relative expression of </a:t>
            </a:r>
            <a:r>
              <a:rPr lang="en-US" sz="120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Il10</a:t>
            </a:r>
            <a:r>
              <a:rPr lang="en-US" sz="12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, </a:t>
            </a:r>
            <a:r>
              <a:rPr lang="en-US" sz="120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Tgfb1</a:t>
            </a:r>
            <a:r>
              <a:rPr lang="en-US" sz="12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, </a:t>
            </a:r>
            <a:r>
              <a:rPr lang="en-US" sz="120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Pdcd1</a:t>
            </a:r>
            <a:r>
              <a:rPr lang="en-US" sz="12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, and </a:t>
            </a:r>
            <a:r>
              <a:rPr lang="en-US" sz="120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Pdcd1l1</a:t>
            </a:r>
            <a:r>
              <a:rPr lang="en-US" sz="12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in CD1d</a:t>
            </a:r>
            <a:r>
              <a:rPr lang="en-US" sz="1200" baseline="300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Hi</a:t>
            </a:r>
            <a:r>
              <a:rPr lang="en-US" sz="12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CD21</a:t>
            </a:r>
            <a:r>
              <a:rPr lang="en-US" sz="1200" baseline="300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Hi</a:t>
            </a:r>
            <a:r>
              <a:rPr lang="en-US" sz="12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CD5</a:t>
            </a:r>
            <a:r>
              <a:rPr lang="en-US" sz="1200" baseline="300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+</a:t>
            </a:r>
            <a:r>
              <a:rPr lang="en-US" sz="12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WT and </a:t>
            </a:r>
            <a:r>
              <a:rPr lang="en-US" sz="120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Prkd2</a:t>
            </a:r>
            <a:r>
              <a:rPr lang="en-US" sz="12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-S707A/S711A B cells stimulated for 48 hours with indicated stimuli. N=3.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3FBD20-DC36-463E-90C3-05A538D101DF}"/>
              </a:ext>
            </a:extLst>
          </p:cNvPr>
          <p:cNvSpPr txBox="1"/>
          <p:nvPr/>
        </p:nvSpPr>
        <p:spPr>
          <a:xfrm>
            <a:off x="198304" y="537990"/>
            <a:ext cx="3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BD7AD4-3F7E-49AA-872F-90205A890CE3}"/>
              </a:ext>
            </a:extLst>
          </p:cNvPr>
          <p:cNvSpPr txBox="1"/>
          <p:nvPr/>
        </p:nvSpPr>
        <p:spPr>
          <a:xfrm>
            <a:off x="198304" y="2821390"/>
            <a:ext cx="3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F14EA5C-B55A-49BE-99D3-6F79B58A7D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560641"/>
              </p:ext>
            </p:extLst>
          </p:nvPr>
        </p:nvGraphicFramePr>
        <p:xfrm>
          <a:off x="422275" y="3252802"/>
          <a:ext cx="2810739" cy="1997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7" name="Prism 9" r:id="rId3" imgW="5554013" imgH="3947288" progId="Prism9.Document">
                  <p:embed/>
                </p:oleObj>
              </mc:Choice>
              <mc:Fallback>
                <p:oleObj name="Prism 9" r:id="rId3" imgW="5554013" imgH="3947288" progId="Prism9.Document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F14EA5C-B55A-49BE-99D3-6F79B58A7D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2275" y="3252802"/>
                        <a:ext cx="2810739" cy="1997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6BCDF34-D189-4A83-B3DE-B6CE4C438A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407320"/>
              </p:ext>
            </p:extLst>
          </p:nvPr>
        </p:nvGraphicFramePr>
        <p:xfrm>
          <a:off x="3582988" y="3251389"/>
          <a:ext cx="2851679" cy="1998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8" name="Prism 9" r:id="rId5" imgW="5608754" imgH="3930721" progId="Prism9.Document">
                  <p:embed/>
                </p:oleObj>
              </mc:Choice>
              <mc:Fallback>
                <p:oleObj name="Prism 9" r:id="rId5" imgW="5608754" imgH="3930721" progId="Prism9.Document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6BCDF34-D189-4A83-B3DE-B6CE4C438A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82988" y="3251389"/>
                        <a:ext cx="2851679" cy="1998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C192F8F-7718-4E8E-9615-AB54B76C34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041087"/>
              </p:ext>
            </p:extLst>
          </p:nvPr>
        </p:nvGraphicFramePr>
        <p:xfrm>
          <a:off x="422275" y="5525937"/>
          <a:ext cx="2810739" cy="1970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9" name="Prism 9" r:id="rId7" imgW="5663854" imgH="3970338" progId="Prism9.Document">
                  <p:embed/>
                </p:oleObj>
              </mc:Choice>
              <mc:Fallback>
                <p:oleObj name="Prism 9" r:id="rId7" imgW="5663854" imgH="3970338" progId="Prism9.Document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C192F8F-7718-4E8E-9615-AB54B76C34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2275" y="5525937"/>
                        <a:ext cx="2810739" cy="1970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A06BBC3-5E9C-435D-9301-ECCEFC0974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190749"/>
              </p:ext>
            </p:extLst>
          </p:nvPr>
        </p:nvGraphicFramePr>
        <p:xfrm>
          <a:off x="3582989" y="5525937"/>
          <a:ext cx="2813388" cy="1970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0" name="Prism 9" r:id="rId9" imgW="5608754" imgH="3930721" progId="Prism9.Document">
                  <p:embed/>
                </p:oleObj>
              </mc:Choice>
              <mc:Fallback>
                <p:oleObj name="Prism 9" r:id="rId9" imgW="5608754" imgH="3930721" progId="Prism9.Document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3A06BBC3-5E9C-435D-9301-ECCEFC0974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82989" y="5525937"/>
                        <a:ext cx="2813388" cy="1970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AB5DDA4-3E90-4B3A-9318-9179AA8DF07F}"/>
              </a:ext>
            </a:extLst>
          </p:cNvPr>
          <p:cNvSpPr txBox="1"/>
          <p:nvPr/>
        </p:nvSpPr>
        <p:spPr>
          <a:xfrm>
            <a:off x="903110" y="3005828"/>
            <a:ext cx="11401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Il10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701F03-38FE-45B0-989A-8C11C978F4C6}"/>
              </a:ext>
            </a:extLst>
          </p:cNvPr>
          <p:cNvSpPr txBox="1"/>
          <p:nvPr/>
        </p:nvSpPr>
        <p:spPr>
          <a:xfrm>
            <a:off x="4058354" y="3005828"/>
            <a:ext cx="11401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Tgfb1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5E5587-F6FD-4F3B-99FA-1581532E8EBE}"/>
              </a:ext>
            </a:extLst>
          </p:cNvPr>
          <p:cNvSpPr txBox="1"/>
          <p:nvPr/>
        </p:nvSpPr>
        <p:spPr>
          <a:xfrm>
            <a:off x="903109" y="5250387"/>
            <a:ext cx="11401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Pdcd1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C02DE5-B1AB-420A-BB7D-496821CDB475}"/>
              </a:ext>
            </a:extLst>
          </p:cNvPr>
          <p:cNvSpPr txBox="1"/>
          <p:nvPr/>
        </p:nvSpPr>
        <p:spPr>
          <a:xfrm>
            <a:off x="4058354" y="5250387"/>
            <a:ext cx="11401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Pdcd1l1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678D310-DB5A-44D4-8ADC-6D91DCFAB2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887636"/>
              </p:ext>
            </p:extLst>
          </p:nvPr>
        </p:nvGraphicFramePr>
        <p:xfrm>
          <a:off x="420688" y="796925"/>
          <a:ext cx="3103562" cy="206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1" name="Prism 9" r:id="rId11" imgW="5909107" imgH="3930721" progId="Prism9.Document">
                  <p:embed/>
                </p:oleObj>
              </mc:Choice>
              <mc:Fallback>
                <p:oleObj name="Prism 9" r:id="rId11" imgW="5909107" imgH="3930721" progId="Prism9.Document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7678D310-DB5A-44D4-8ADC-6D91DCFAB2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0688" y="796925"/>
                        <a:ext cx="3103562" cy="2065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02389D50-3B77-4818-95F1-4D396476C8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55743"/>
              </p:ext>
            </p:extLst>
          </p:nvPr>
        </p:nvGraphicFramePr>
        <p:xfrm>
          <a:off x="3519488" y="796925"/>
          <a:ext cx="3103562" cy="206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2" name="Prism 9" r:id="rId13" imgW="5909107" imgH="3930721" progId="Prism9.Document">
                  <p:embed/>
                </p:oleObj>
              </mc:Choice>
              <mc:Fallback>
                <p:oleObj name="Prism 9" r:id="rId13" imgW="5909107" imgH="3930721" progId="Prism9.Document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02389D50-3B77-4818-95F1-4D396476C8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19488" y="796925"/>
                        <a:ext cx="3103562" cy="2065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AA5ADAD6-4111-4714-A817-2FF82EBBD351}"/>
              </a:ext>
            </a:extLst>
          </p:cNvPr>
          <p:cNvSpPr txBox="1"/>
          <p:nvPr/>
        </p:nvSpPr>
        <p:spPr>
          <a:xfrm>
            <a:off x="903110" y="550705"/>
            <a:ext cx="11401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Il27a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3B99FA-6665-45FD-99D8-BD80E183E5B9}"/>
              </a:ext>
            </a:extLst>
          </p:cNvPr>
          <p:cNvSpPr txBox="1"/>
          <p:nvPr/>
        </p:nvSpPr>
        <p:spPr>
          <a:xfrm>
            <a:off x="4058354" y="550705"/>
            <a:ext cx="11401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Il12b</a:t>
            </a:r>
          </a:p>
        </p:txBody>
      </p:sp>
    </p:spTree>
    <p:extLst>
      <p:ext uri="{BB962C8B-B14F-4D97-AF65-F5344CB8AC3E}">
        <p14:creationId xmlns:p14="http://schemas.microsoft.com/office/powerpoint/2010/main" val="2993504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42560E-0687-48FD-8CA2-D7C428EFBDEC}"/>
              </a:ext>
            </a:extLst>
          </p:cNvPr>
          <p:cNvSpPr txBox="1"/>
          <p:nvPr/>
        </p:nvSpPr>
        <p:spPr>
          <a:xfrm>
            <a:off x="245125" y="7995076"/>
            <a:ext cx="6367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120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Supplementary Figure 2.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Immune profiling of non-tumor bearing MD4 and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Cd19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Cre/+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Myd88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Fl/Fl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mice. A) Frequencies of indicated immune populations isolated from spleens of healthy non-tumor bearing mice. B.) Frequencies of indicated B cell subsets isolated form spleens of healthy non-tumor bearing mice. 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EB55245-F7D7-4E6B-9DDE-B12E84A2DD65}"/>
              </a:ext>
            </a:extLst>
          </p:cNvPr>
          <p:cNvSpPr txBox="1"/>
          <p:nvPr/>
        </p:nvSpPr>
        <p:spPr>
          <a:xfrm>
            <a:off x="198304" y="537990"/>
            <a:ext cx="3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1C8BB05-4270-412C-92DC-DC46AD353CC0}"/>
              </a:ext>
            </a:extLst>
          </p:cNvPr>
          <p:cNvSpPr txBox="1"/>
          <p:nvPr/>
        </p:nvSpPr>
        <p:spPr>
          <a:xfrm>
            <a:off x="198304" y="3157054"/>
            <a:ext cx="3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0A9C2C9C-A96D-4190-A651-A4F9AD00C4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158130"/>
              </p:ext>
            </p:extLst>
          </p:nvPr>
        </p:nvGraphicFramePr>
        <p:xfrm>
          <a:off x="476736" y="733425"/>
          <a:ext cx="4248150" cy="242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Prism 9" r:id="rId3" imgW="7112320" imgH="4057135" progId="Prism9.Document">
                  <p:embed/>
                </p:oleObj>
              </mc:Choice>
              <mc:Fallback>
                <p:oleObj name="Prism 9" r:id="rId3" imgW="7112320" imgH="4057135" progId="Prism9.Document">
                  <p:embed/>
                  <p:pic>
                    <p:nvPicPr>
                      <p:cNvPr id="62" name="Object 61">
                        <a:extLst>
                          <a:ext uri="{FF2B5EF4-FFF2-40B4-BE49-F238E27FC236}">
                            <a16:creationId xmlns:a16="http://schemas.microsoft.com/office/drawing/2014/main" id="{0A9C2C9C-A96D-4190-A651-A4F9AD00C4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736" y="733425"/>
                        <a:ext cx="4248150" cy="2424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>
            <a:extLst>
              <a:ext uri="{FF2B5EF4-FFF2-40B4-BE49-F238E27FC236}">
                <a16:creationId xmlns:a16="http://schemas.microsoft.com/office/drawing/2014/main" id="{203ECC60-6BC8-43CD-BE98-3DFA589B95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518885"/>
              </p:ext>
            </p:extLst>
          </p:nvPr>
        </p:nvGraphicFramePr>
        <p:xfrm>
          <a:off x="476736" y="3287836"/>
          <a:ext cx="4248150" cy="274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Prism 9" r:id="rId5" imgW="7162379" imgH="4631941" progId="Prism9.Document">
                  <p:embed/>
                </p:oleObj>
              </mc:Choice>
              <mc:Fallback>
                <p:oleObj name="Prism 9" r:id="rId5" imgW="7162379" imgH="4631941" progId="Prism9.Document">
                  <p:embed/>
                  <p:pic>
                    <p:nvPicPr>
                      <p:cNvPr id="64" name="Object 63">
                        <a:extLst>
                          <a:ext uri="{FF2B5EF4-FFF2-40B4-BE49-F238E27FC236}">
                            <a16:creationId xmlns:a16="http://schemas.microsoft.com/office/drawing/2014/main" id="{203ECC60-6BC8-43CD-BE98-3DFA589B95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6736" y="3287836"/>
                        <a:ext cx="4248150" cy="2746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7699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BE27B9-55FE-4268-BA8E-79B09CACA066}"/>
              </a:ext>
            </a:extLst>
          </p:cNvPr>
          <p:cNvSpPr txBox="1"/>
          <p:nvPr/>
        </p:nvSpPr>
        <p:spPr>
          <a:xfrm>
            <a:off x="245125" y="7718077"/>
            <a:ext cx="6367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120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Supplementary Figure 3. Tumor-bearing MD4 mice display decreased 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regulatory B cell function and in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creased effector T cell function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A) Representative flow cytometry plots of tumoral B cells stained for IL-35 (p35) and IL-10.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Representative flow cytometry plots of tumoral T cells stained for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IFNy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TNF</a:t>
            </a:r>
            <a:r>
              <a:rPr lang="el-G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FOXP3. C) Representative flow cytometry plots of splenic T cells stained for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IFNy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TNF</a:t>
            </a:r>
            <a:r>
              <a:rPr lang="el-G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D) Representative flow cytometry plots of tumor-draining lymph node T cells stained for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IFNy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TNF</a:t>
            </a:r>
            <a:r>
              <a:rPr lang="el-G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615AF0-EE59-4498-A453-047349035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539" y="3095368"/>
            <a:ext cx="2492796" cy="19024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3AD446-C965-428B-B899-3EE01C31BC5F}"/>
              </a:ext>
            </a:extLst>
          </p:cNvPr>
          <p:cNvSpPr txBox="1"/>
          <p:nvPr/>
        </p:nvSpPr>
        <p:spPr>
          <a:xfrm>
            <a:off x="245125" y="435628"/>
            <a:ext cx="3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A85BB1-A31B-4CB1-B96A-73560E9E6417}"/>
              </a:ext>
            </a:extLst>
          </p:cNvPr>
          <p:cNvSpPr txBox="1"/>
          <p:nvPr/>
        </p:nvSpPr>
        <p:spPr>
          <a:xfrm>
            <a:off x="3054425" y="435628"/>
            <a:ext cx="3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355736-7479-4B97-A1AB-FFA1BDE94472}"/>
              </a:ext>
            </a:extLst>
          </p:cNvPr>
          <p:cNvSpPr txBox="1"/>
          <p:nvPr/>
        </p:nvSpPr>
        <p:spPr>
          <a:xfrm>
            <a:off x="245125" y="3083779"/>
            <a:ext cx="3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5EB1BA-6D75-4834-9729-8EEC32FBBF89}"/>
              </a:ext>
            </a:extLst>
          </p:cNvPr>
          <p:cNvSpPr txBox="1"/>
          <p:nvPr/>
        </p:nvSpPr>
        <p:spPr>
          <a:xfrm>
            <a:off x="241156" y="4873227"/>
            <a:ext cx="3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38FC27-B5A9-4CEF-9EF6-3AF6C299F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500" y="5009419"/>
            <a:ext cx="2487835" cy="19024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1451EC-2073-432E-B00C-CFDED9BAE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73" y="3132361"/>
            <a:ext cx="2483239" cy="18654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DE28F7-B3B4-4E4C-A0DA-1472A85C2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012" y="5042309"/>
            <a:ext cx="2483240" cy="186486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B73D055-8CCD-45A4-8BEC-249E91D0A7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584715"/>
            <a:ext cx="2356170" cy="249906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AC125BC-0058-44F0-A16A-4C371CD66B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565" y="627453"/>
            <a:ext cx="2356170" cy="170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06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>
            <a:extLst>
              <a:ext uri="{FF2B5EF4-FFF2-40B4-BE49-F238E27FC236}">
                <a16:creationId xmlns:a16="http://schemas.microsoft.com/office/drawing/2014/main" id="{8EB55245-F7D7-4E6B-9DDE-B12E84A2DD65}"/>
              </a:ext>
            </a:extLst>
          </p:cNvPr>
          <p:cNvSpPr txBox="1"/>
          <p:nvPr/>
        </p:nvSpPr>
        <p:spPr>
          <a:xfrm>
            <a:off x="198304" y="537990"/>
            <a:ext cx="3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12877B-65D1-4587-A7C9-FD90FFEAABAF}"/>
              </a:ext>
            </a:extLst>
          </p:cNvPr>
          <p:cNvSpPr txBox="1"/>
          <p:nvPr/>
        </p:nvSpPr>
        <p:spPr>
          <a:xfrm>
            <a:off x="245125" y="7995076"/>
            <a:ext cx="6367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120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Supplementary Figure 4.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related to inhibition screen in Figure 4. A) Western blots of WT splenic B cells incubated with indicated inhibitor for 30 minutes prior to stimulation with αIgM (10µg/mL). 40ug of total protein loaded per lane. (B)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Live CD19+ c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ell numbers associated with Figures 4A-D. N=3. (C) Fold change in B cell numbers from (B) compared to DMSO for each stimulation condition. N-=3.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AA2535-F8AB-48ED-84CB-D8FEFE280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91" y="676489"/>
            <a:ext cx="5627760" cy="20198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5612FC-3312-4A2B-81D3-262CFC0B33E7}"/>
              </a:ext>
            </a:extLst>
          </p:cNvPr>
          <p:cNvSpPr txBox="1"/>
          <p:nvPr/>
        </p:nvSpPr>
        <p:spPr>
          <a:xfrm>
            <a:off x="198304" y="2834822"/>
            <a:ext cx="3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BB7834-BA0D-4B25-B990-528A55DFFC4C}"/>
              </a:ext>
            </a:extLst>
          </p:cNvPr>
          <p:cNvSpPr txBox="1"/>
          <p:nvPr/>
        </p:nvSpPr>
        <p:spPr>
          <a:xfrm>
            <a:off x="198304" y="5074179"/>
            <a:ext cx="3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91180D0-87B5-4654-B3DE-36C58EF73B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952676"/>
              </p:ext>
            </p:extLst>
          </p:nvPr>
        </p:nvGraphicFramePr>
        <p:xfrm>
          <a:off x="2937442" y="5066336"/>
          <a:ext cx="3829333" cy="2285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Prism 9" r:id="rId4" imgW="6610651" imgH="3944407" progId="Prism9.Document">
                  <p:embed/>
                </p:oleObj>
              </mc:Choice>
              <mc:Fallback>
                <p:oleObj name="Prism 9" r:id="rId4" imgW="6610651" imgH="3944407" progId="Prism9.Document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791180D0-87B5-4654-B3DE-36C58EF73B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37442" y="5066336"/>
                        <a:ext cx="3829333" cy="2285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2A9D50C-E7CF-455A-A222-AF42659398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483" y="5159265"/>
            <a:ext cx="2420888" cy="1580988"/>
          </a:xfrm>
          <a:prstGeom prst="rect">
            <a:avLst/>
          </a:prstGeom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C6EE2DC-AC38-472B-9FB5-1EF604D24A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008349"/>
              </p:ext>
            </p:extLst>
          </p:nvPr>
        </p:nvGraphicFramePr>
        <p:xfrm>
          <a:off x="2782757" y="2851410"/>
          <a:ext cx="3984018" cy="2285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Prism 9" r:id="rId7" imgW="6878952" imgH="3944407" progId="Prism9.Document">
                  <p:embed/>
                </p:oleObj>
              </mc:Choice>
              <mc:Fallback>
                <p:oleObj name="Prism 9" r:id="rId7" imgW="6878952" imgH="3944407" progId="Prism9.Document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BC6EE2DC-AC38-472B-9FB5-1EF604D24A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82757" y="2851410"/>
                        <a:ext cx="3984018" cy="2285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BC3799B-981F-4427-AB4F-FC34EE8566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2482" y="2926064"/>
            <a:ext cx="2420889" cy="15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07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476C86F-7401-43A8-BF8F-03ADD3E340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476857"/>
              </p:ext>
            </p:extLst>
          </p:nvPr>
        </p:nvGraphicFramePr>
        <p:xfrm>
          <a:off x="3429001" y="2209846"/>
          <a:ext cx="2439814" cy="152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name="Prism 9" r:id="rId3" imgW="6320742" imgH="3944407" progId="Prism9.Document">
                  <p:embed/>
                </p:oleObj>
              </mc:Choice>
              <mc:Fallback>
                <p:oleObj name="Prism 9" r:id="rId3" imgW="6320742" imgH="3944407" progId="Prism9.Document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476C86F-7401-43A8-BF8F-03ADD3E340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1" y="2209846"/>
                        <a:ext cx="2439814" cy="152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9B9B23D-6909-4DDA-A0DE-324D4AFFB3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813388"/>
              </p:ext>
            </p:extLst>
          </p:nvPr>
        </p:nvGraphicFramePr>
        <p:xfrm>
          <a:off x="3429001" y="3732433"/>
          <a:ext cx="2439814" cy="152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9" name="Prism 9" r:id="rId5" imgW="6320742" imgH="3944407" progId="Prism9.Document">
                  <p:embed/>
                </p:oleObj>
              </mc:Choice>
              <mc:Fallback>
                <p:oleObj name="Prism 9" r:id="rId5" imgW="6320742" imgH="3944407" progId="Prism9.Document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9B9B23D-6909-4DDA-A0DE-324D4AFFB3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29001" y="3732433"/>
                        <a:ext cx="2439814" cy="152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22C450B-E479-426A-810C-D9D2D81512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292269"/>
              </p:ext>
            </p:extLst>
          </p:nvPr>
        </p:nvGraphicFramePr>
        <p:xfrm>
          <a:off x="427495" y="5255020"/>
          <a:ext cx="2439814" cy="152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0" name="Prism 9" r:id="rId7" imgW="6320742" imgH="3944407" progId="Prism9.Document">
                  <p:embed/>
                </p:oleObj>
              </mc:Choice>
              <mc:Fallback>
                <p:oleObj name="Prism 9" r:id="rId7" imgW="6320742" imgH="3944407" progId="Prism9.Document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22C450B-E479-426A-810C-D9D2D81512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7495" y="5255020"/>
                        <a:ext cx="2439814" cy="152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7DB9EFC-5F24-4723-B498-E0F5802A89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320822"/>
              </p:ext>
            </p:extLst>
          </p:nvPr>
        </p:nvGraphicFramePr>
        <p:xfrm>
          <a:off x="427494" y="3732433"/>
          <a:ext cx="2439815" cy="152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1" name="Prism 9" r:id="rId9" imgW="6320742" imgH="3944407" progId="Prism9.Document">
                  <p:embed/>
                </p:oleObj>
              </mc:Choice>
              <mc:Fallback>
                <p:oleObj name="Prism 9" r:id="rId9" imgW="6320742" imgH="3944407" progId="Prism9.Document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57DB9EFC-5F24-4723-B498-E0F5802A89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7494" y="3732433"/>
                        <a:ext cx="2439815" cy="152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05324F6-AF1E-4B21-B7D5-95F126DD6B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897116"/>
              </p:ext>
            </p:extLst>
          </p:nvPr>
        </p:nvGraphicFramePr>
        <p:xfrm>
          <a:off x="427493" y="2209846"/>
          <a:ext cx="2439816" cy="152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2" name="Prism 9" r:id="rId11" imgW="6320742" imgH="3944407" progId="Prism9.Document">
                  <p:embed/>
                </p:oleObj>
              </mc:Choice>
              <mc:Fallback>
                <p:oleObj name="Prism 9" r:id="rId11" imgW="6320742" imgH="3944407" progId="Prism9.Document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05324F6-AF1E-4B21-B7D5-95F126DD6B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7493" y="2209846"/>
                        <a:ext cx="2439816" cy="152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41EB5A6-30C8-4E5A-AFC8-EB1AB0A711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664743"/>
              </p:ext>
            </p:extLst>
          </p:nvPr>
        </p:nvGraphicFramePr>
        <p:xfrm>
          <a:off x="427495" y="675414"/>
          <a:ext cx="2439814" cy="152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" name="Prism 9" r:id="rId13" imgW="6320742" imgH="3944407" progId="Prism9.Document">
                  <p:embed/>
                </p:oleObj>
              </mc:Choice>
              <mc:Fallback>
                <p:oleObj name="Prism 9" r:id="rId13" imgW="6320742" imgH="3944407" progId="Prism9.Document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041EB5A6-30C8-4E5A-AFC8-EB1AB0A711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27495" y="675414"/>
                        <a:ext cx="2439814" cy="152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F4F285A-BA5B-4172-BA62-E5CE7454A0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154070"/>
              </p:ext>
            </p:extLst>
          </p:nvPr>
        </p:nvGraphicFramePr>
        <p:xfrm>
          <a:off x="3428999" y="687259"/>
          <a:ext cx="2439816" cy="152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" name="Prism 9" r:id="rId15" imgW="6320742" imgH="3944407" progId="Prism9.Document">
                  <p:embed/>
                </p:oleObj>
              </mc:Choice>
              <mc:Fallback>
                <p:oleObj name="Prism 9" r:id="rId15" imgW="6320742" imgH="3944407" progId="Prism9.Document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0F4F285A-BA5B-4172-BA62-E5CE7454A0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428999" y="687259"/>
                        <a:ext cx="2439816" cy="152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9B6E563-D493-41E9-91B3-1EA89E9575AF}"/>
              </a:ext>
            </a:extLst>
          </p:cNvPr>
          <p:cNvSpPr txBox="1"/>
          <p:nvPr/>
        </p:nvSpPr>
        <p:spPr>
          <a:xfrm>
            <a:off x="198302" y="541325"/>
            <a:ext cx="3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35A1FD-DCCE-4EC0-8A4F-969E8FA22125}"/>
              </a:ext>
            </a:extLst>
          </p:cNvPr>
          <p:cNvSpPr txBox="1"/>
          <p:nvPr/>
        </p:nvSpPr>
        <p:spPr>
          <a:xfrm>
            <a:off x="198302" y="2096619"/>
            <a:ext cx="3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C29DB1-CA5A-453D-A133-5B06E267D6E6}"/>
              </a:ext>
            </a:extLst>
          </p:cNvPr>
          <p:cNvSpPr txBox="1"/>
          <p:nvPr/>
        </p:nvSpPr>
        <p:spPr>
          <a:xfrm>
            <a:off x="198302" y="3612824"/>
            <a:ext cx="3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A73308-821F-4542-A702-62173C6F6705}"/>
              </a:ext>
            </a:extLst>
          </p:cNvPr>
          <p:cNvSpPr txBox="1"/>
          <p:nvPr/>
        </p:nvSpPr>
        <p:spPr>
          <a:xfrm>
            <a:off x="198302" y="5041030"/>
            <a:ext cx="3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5F5732-C534-4413-A01C-5B33E0D5092B}"/>
              </a:ext>
            </a:extLst>
          </p:cNvPr>
          <p:cNvSpPr txBox="1"/>
          <p:nvPr/>
        </p:nvSpPr>
        <p:spPr>
          <a:xfrm>
            <a:off x="3149995" y="541325"/>
            <a:ext cx="3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E9D33F-14F9-4B5D-A7B0-DFCE205F974C}"/>
              </a:ext>
            </a:extLst>
          </p:cNvPr>
          <p:cNvSpPr txBox="1"/>
          <p:nvPr/>
        </p:nvSpPr>
        <p:spPr>
          <a:xfrm>
            <a:off x="3148927" y="2102142"/>
            <a:ext cx="3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4FC3D8-740E-477E-8352-0E7D76D3721F}"/>
              </a:ext>
            </a:extLst>
          </p:cNvPr>
          <p:cNvSpPr txBox="1"/>
          <p:nvPr/>
        </p:nvSpPr>
        <p:spPr>
          <a:xfrm>
            <a:off x="3148927" y="3612824"/>
            <a:ext cx="3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711F09-A4D3-41BB-A097-43AA3FDFA59A}"/>
              </a:ext>
            </a:extLst>
          </p:cNvPr>
          <p:cNvSpPr txBox="1"/>
          <p:nvPr/>
        </p:nvSpPr>
        <p:spPr>
          <a:xfrm>
            <a:off x="245125" y="7995076"/>
            <a:ext cx="636774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1200" b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Supplementary Figure 5. </a:t>
            </a:r>
            <a:r>
              <a:rPr lang="en-US" sz="12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Extended IL-35 reporter screen data. </a:t>
            </a:r>
            <a:r>
              <a:rPr lang="en-US" sz="1200" dirty="0">
                <a:latin typeface="Times New Roman"/>
                <a:ea typeface="Times New Roman" panose="02020603050405020304" pitchFamily="18" charset="0"/>
                <a:cs typeface="Times New Roman"/>
              </a:rPr>
              <a:t>A-G</a:t>
            </a:r>
            <a:r>
              <a:rPr lang="en-US" sz="12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) Frequencies of </a:t>
            </a:r>
            <a:r>
              <a:rPr lang="en-US" sz="1200" dirty="0" err="1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GFP</a:t>
            </a:r>
            <a:r>
              <a:rPr lang="en-US" sz="1200" baseline="30000" dirty="0" err="1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+</a:t>
            </a:r>
            <a:r>
              <a:rPr lang="en-US" sz="1200" dirty="0" err="1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TdTomato</a:t>
            </a:r>
            <a:r>
              <a:rPr lang="en-US" sz="1200" baseline="300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+</a:t>
            </a:r>
            <a:r>
              <a:rPr lang="en-US" sz="12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B cells 48 hours after stimulation with DMSO or indicated inhibitor.</a:t>
            </a:r>
            <a:r>
              <a:rPr lang="en-US" sz="1200" dirty="0"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010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0579DEB0-FD2C-42F1-B0BE-54EBAADB0D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51337"/>
              </p:ext>
            </p:extLst>
          </p:nvPr>
        </p:nvGraphicFramePr>
        <p:xfrm>
          <a:off x="3428999" y="2163899"/>
          <a:ext cx="2452219" cy="1587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2" name="Prism 9" r:id="rId3" imgW="6270683" imgH="4058576" progId="Prism9.Document">
                  <p:embed/>
                </p:oleObj>
              </mc:Choice>
              <mc:Fallback>
                <p:oleObj name="Prism 9" r:id="rId3" imgW="6270683" imgH="4058576" progId="Prism9.Document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0579DEB0-FD2C-42F1-B0BE-54EBAADB0D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8999" y="2163899"/>
                        <a:ext cx="2452219" cy="1587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F915ADFC-8ADE-4CB6-9300-2120AFCBE9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73014"/>
              </p:ext>
            </p:extLst>
          </p:nvPr>
        </p:nvGraphicFramePr>
        <p:xfrm>
          <a:off x="3428999" y="3751323"/>
          <a:ext cx="2452219" cy="1587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3" name="Prism 9" r:id="rId5" imgW="6270683" imgH="4058576" progId="Prism9.Document">
                  <p:embed/>
                </p:oleObj>
              </mc:Choice>
              <mc:Fallback>
                <p:oleObj name="Prism 9" r:id="rId5" imgW="6270683" imgH="4058576" progId="Prism9.Document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F915ADFC-8ADE-4CB6-9300-2120AFCBE9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28999" y="3751323"/>
                        <a:ext cx="2452219" cy="1587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BB815BE9-5D3F-4681-A8C7-A7BEC005B0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084702"/>
              </p:ext>
            </p:extLst>
          </p:nvPr>
        </p:nvGraphicFramePr>
        <p:xfrm>
          <a:off x="391153" y="5318029"/>
          <a:ext cx="2452219" cy="1513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4" name="Prism 9" r:id="rId7" imgW="6389528" imgH="3944407" progId="Prism9.Document">
                  <p:embed/>
                </p:oleObj>
              </mc:Choice>
              <mc:Fallback>
                <p:oleObj name="Prism 9" r:id="rId7" imgW="6389528" imgH="3944407" progId="Prism9.Document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BB815BE9-5D3F-4681-A8C7-A7BEC005B0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1153" y="5318029"/>
                        <a:ext cx="2452219" cy="1513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46D19F27-BCC1-40F1-8EEF-5711A07776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286061"/>
              </p:ext>
            </p:extLst>
          </p:nvPr>
        </p:nvGraphicFramePr>
        <p:xfrm>
          <a:off x="391153" y="3751323"/>
          <a:ext cx="2452219" cy="1587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5" name="Prism 9" r:id="rId9" imgW="6270683" imgH="4058576" progId="Prism9.Document">
                  <p:embed/>
                </p:oleObj>
              </mc:Choice>
              <mc:Fallback>
                <p:oleObj name="Prism 9" r:id="rId9" imgW="6270683" imgH="4058576" progId="Prism9.Document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46D19F27-BCC1-40F1-8EEF-5711A07776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1153" y="3751323"/>
                        <a:ext cx="2452219" cy="1587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6609390D-46E8-4D24-BBE9-B6EB9DC03E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539178"/>
              </p:ext>
            </p:extLst>
          </p:nvPr>
        </p:nvGraphicFramePr>
        <p:xfrm>
          <a:off x="391153" y="2163899"/>
          <a:ext cx="2452219" cy="1587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6" name="Prism 9" r:id="rId11" imgW="6270683" imgH="4058576" progId="Prism9.Document">
                  <p:embed/>
                </p:oleObj>
              </mc:Choice>
              <mc:Fallback>
                <p:oleObj name="Prism 9" r:id="rId11" imgW="6270683" imgH="4058576" progId="Prism9.Document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6609390D-46E8-4D24-BBE9-B6EB9DC03E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1153" y="2163899"/>
                        <a:ext cx="2452219" cy="1587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7895C168-EFFA-420D-B12B-206C83FFD3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632124"/>
              </p:ext>
            </p:extLst>
          </p:nvPr>
        </p:nvGraphicFramePr>
        <p:xfrm>
          <a:off x="391152" y="603082"/>
          <a:ext cx="2452220" cy="15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7" name="Prism 9" r:id="rId13" imgW="6270683" imgH="4058576" progId="Prism9.Document">
                  <p:embed/>
                </p:oleObj>
              </mc:Choice>
              <mc:Fallback>
                <p:oleObj name="Prism 9" r:id="rId13" imgW="6270683" imgH="4058576" progId="Prism9.Document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7895C168-EFFA-420D-B12B-206C83FFD3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1152" y="603082"/>
                        <a:ext cx="2452220" cy="15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38937596-AF13-40AA-B4BC-2B0C2E158D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405948"/>
              </p:ext>
            </p:extLst>
          </p:nvPr>
        </p:nvGraphicFramePr>
        <p:xfrm>
          <a:off x="3428999" y="603082"/>
          <a:ext cx="2452219" cy="1587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" name="Prism 9" r:id="rId15" imgW="6270683" imgH="4058576" progId="Prism9.Document">
                  <p:embed/>
                </p:oleObj>
              </mc:Choice>
              <mc:Fallback>
                <p:oleObj name="Prism 9" r:id="rId15" imgW="6270683" imgH="4058576" progId="Prism9.Document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38937596-AF13-40AA-B4BC-2B0C2E158D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428999" y="603082"/>
                        <a:ext cx="2452219" cy="1587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AABC16B8-3DB9-497D-8280-D6DFAF0A3D87}"/>
              </a:ext>
            </a:extLst>
          </p:cNvPr>
          <p:cNvSpPr txBox="1"/>
          <p:nvPr/>
        </p:nvSpPr>
        <p:spPr>
          <a:xfrm>
            <a:off x="245125" y="7995076"/>
            <a:ext cx="636774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1200" b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Supplementary Figure 6. </a:t>
            </a:r>
            <a:r>
              <a:rPr lang="en-US" sz="12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Mean fluorescent intensity (MFI) of TdTomato in reporter screen. </a:t>
            </a:r>
            <a:r>
              <a:rPr lang="en-US" sz="1200" dirty="0">
                <a:latin typeface="Times New Roman"/>
                <a:ea typeface="Times New Roman" panose="02020603050405020304" pitchFamily="18" charset="0"/>
                <a:cs typeface="Times New Roman"/>
              </a:rPr>
              <a:t>A-G</a:t>
            </a:r>
            <a:r>
              <a:rPr lang="en-US" sz="12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) Mean fluorescent intensity of TdTomato in B cells 48 hours after stimulation with DMSO or indicated inhibitor.</a:t>
            </a:r>
            <a:r>
              <a:rPr lang="en-US" sz="1200" dirty="0"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2205A9-808C-4862-B286-8BEDDBD61691}"/>
              </a:ext>
            </a:extLst>
          </p:cNvPr>
          <p:cNvSpPr txBox="1"/>
          <p:nvPr/>
        </p:nvSpPr>
        <p:spPr>
          <a:xfrm>
            <a:off x="198302" y="541325"/>
            <a:ext cx="3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A13288-EFFE-4A0B-BFEB-48A0BF2ACA43}"/>
              </a:ext>
            </a:extLst>
          </p:cNvPr>
          <p:cNvSpPr txBox="1"/>
          <p:nvPr/>
        </p:nvSpPr>
        <p:spPr>
          <a:xfrm>
            <a:off x="198302" y="2096619"/>
            <a:ext cx="3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E1D6D5-0D58-4F2B-8E5C-A62C1EF4E743}"/>
              </a:ext>
            </a:extLst>
          </p:cNvPr>
          <p:cNvSpPr txBox="1"/>
          <p:nvPr/>
        </p:nvSpPr>
        <p:spPr>
          <a:xfrm>
            <a:off x="198302" y="3612824"/>
            <a:ext cx="3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4F8D14-C5C5-424D-B3FD-A35EEBB31ADC}"/>
              </a:ext>
            </a:extLst>
          </p:cNvPr>
          <p:cNvSpPr txBox="1"/>
          <p:nvPr/>
        </p:nvSpPr>
        <p:spPr>
          <a:xfrm>
            <a:off x="198302" y="5041030"/>
            <a:ext cx="3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4E3A86-E37D-42A1-B3B8-78CC86C5FFCC}"/>
              </a:ext>
            </a:extLst>
          </p:cNvPr>
          <p:cNvSpPr txBox="1"/>
          <p:nvPr/>
        </p:nvSpPr>
        <p:spPr>
          <a:xfrm>
            <a:off x="3149995" y="541325"/>
            <a:ext cx="3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EE5606-B945-4D74-B32A-A622A00E233C}"/>
              </a:ext>
            </a:extLst>
          </p:cNvPr>
          <p:cNvSpPr txBox="1"/>
          <p:nvPr/>
        </p:nvSpPr>
        <p:spPr>
          <a:xfrm>
            <a:off x="3148927" y="2102142"/>
            <a:ext cx="3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246B4E-FDA6-4F2A-981F-E329D5AEABF1}"/>
              </a:ext>
            </a:extLst>
          </p:cNvPr>
          <p:cNvSpPr txBox="1"/>
          <p:nvPr/>
        </p:nvSpPr>
        <p:spPr>
          <a:xfrm>
            <a:off x="3148927" y="3612824"/>
            <a:ext cx="3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G)</a:t>
            </a:r>
          </a:p>
        </p:txBody>
      </p:sp>
    </p:spTree>
    <p:extLst>
      <p:ext uri="{BB962C8B-B14F-4D97-AF65-F5344CB8AC3E}">
        <p14:creationId xmlns:p14="http://schemas.microsoft.com/office/powerpoint/2010/main" val="1793397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14D72235-050F-4B3C-B060-7ACBE977BF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887153"/>
              </p:ext>
            </p:extLst>
          </p:nvPr>
        </p:nvGraphicFramePr>
        <p:xfrm>
          <a:off x="3523501" y="2146633"/>
          <a:ext cx="2439814" cy="1587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6" name="Prism 9" r:id="rId3" imgW="6270683" imgH="4079825" progId="Prism9.Document">
                  <p:embed/>
                </p:oleObj>
              </mc:Choice>
              <mc:Fallback>
                <p:oleObj name="Prism 9" r:id="rId3" imgW="6270683" imgH="4079825" progId="Prism9.Document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14D72235-050F-4B3C-B060-7ACBE977BF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23501" y="2146633"/>
                        <a:ext cx="2439814" cy="1587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ADFC5A57-B5E4-441C-92C9-81F47C14E4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22284"/>
              </p:ext>
            </p:extLst>
          </p:nvPr>
        </p:nvGraphicFramePr>
        <p:xfrm>
          <a:off x="3523502" y="3676100"/>
          <a:ext cx="2439813" cy="1534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7" name="Prism 9" r:id="rId5" imgW="6270683" imgH="3944407" progId="Prism9.Document">
                  <p:embed/>
                </p:oleObj>
              </mc:Choice>
              <mc:Fallback>
                <p:oleObj name="Prism 9" r:id="rId5" imgW="6270683" imgH="3944407" progId="Prism9.Document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ADFC5A57-B5E4-441C-92C9-81F47C14E4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23502" y="3676100"/>
                        <a:ext cx="2439813" cy="15349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BEF1A028-02F8-4A37-BD06-0019DD0FBE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886435"/>
              </p:ext>
            </p:extLst>
          </p:nvPr>
        </p:nvGraphicFramePr>
        <p:xfrm>
          <a:off x="385589" y="2146633"/>
          <a:ext cx="2439814" cy="1587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8" name="Prism 9" r:id="rId7" imgW="6270683" imgH="4079825" progId="Prism9.Document">
                  <p:embed/>
                </p:oleObj>
              </mc:Choice>
              <mc:Fallback>
                <p:oleObj name="Prism 9" r:id="rId7" imgW="6270683" imgH="4079825" progId="Prism9.Document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BEF1A028-02F8-4A37-BD06-0019DD0FBE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5589" y="2146633"/>
                        <a:ext cx="2439814" cy="1587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06695CF1-6B23-48BB-84D2-59716DCC6B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227632"/>
              </p:ext>
            </p:extLst>
          </p:nvPr>
        </p:nvGraphicFramePr>
        <p:xfrm>
          <a:off x="385589" y="3676100"/>
          <a:ext cx="2439814" cy="1587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9" name="Prism 9" r:id="rId9" imgW="6270683" imgH="4079825" progId="Prism9.Document">
                  <p:embed/>
                </p:oleObj>
              </mc:Choice>
              <mc:Fallback>
                <p:oleObj name="Prism 9" r:id="rId9" imgW="6270683" imgH="4079825" progId="Prism9.Document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06695CF1-6B23-48BB-84D2-59716DCC6B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5589" y="3676100"/>
                        <a:ext cx="2439814" cy="1587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2F8F671D-2AFF-4138-9DF1-4BDF9E133A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117297"/>
              </p:ext>
            </p:extLst>
          </p:nvPr>
        </p:nvGraphicFramePr>
        <p:xfrm>
          <a:off x="385589" y="628689"/>
          <a:ext cx="2439814" cy="1534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0" name="Prism 9" r:id="rId11" imgW="6270683" imgH="3944407" progId="Prism9.Document">
                  <p:embed/>
                </p:oleObj>
              </mc:Choice>
              <mc:Fallback>
                <p:oleObj name="Prism 9" r:id="rId11" imgW="6270683" imgH="3944407" progId="Prism9.Document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2F8F671D-2AFF-4138-9DF1-4BDF9E133A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5589" y="628689"/>
                        <a:ext cx="2439814" cy="15349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6F6354B5-4C57-4AB5-8D9B-F8059ADE31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088906"/>
              </p:ext>
            </p:extLst>
          </p:nvPr>
        </p:nvGraphicFramePr>
        <p:xfrm>
          <a:off x="3523502" y="628689"/>
          <a:ext cx="2439814" cy="1587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1" name="Prism 9" r:id="rId13" imgW="6270683" imgH="4079825" progId="Prism9.Document">
                  <p:embed/>
                </p:oleObj>
              </mc:Choice>
              <mc:Fallback>
                <p:oleObj name="Prism 9" r:id="rId13" imgW="6270683" imgH="4079825" progId="Prism9.Document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6F6354B5-4C57-4AB5-8D9B-F8059ADE31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23502" y="628689"/>
                        <a:ext cx="2439814" cy="1587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E8AC7746-ED56-4C3C-8181-71A46D7ACA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681713"/>
              </p:ext>
            </p:extLst>
          </p:nvPr>
        </p:nvGraphicFramePr>
        <p:xfrm>
          <a:off x="385589" y="5174988"/>
          <a:ext cx="2486141" cy="1534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2" name="Prism 9" r:id="rId15" imgW="6389528" imgH="3944407" progId="Prism9.Document">
                  <p:embed/>
                </p:oleObj>
              </mc:Choice>
              <mc:Fallback>
                <p:oleObj name="Prism 9" r:id="rId15" imgW="6389528" imgH="3944407" progId="Prism9.Document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E8AC7746-ED56-4C3C-8181-71A46D7ACA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85589" y="5174988"/>
                        <a:ext cx="2486141" cy="1534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892820A8-7747-4ED0-9C37-085E6B9B98C9}"/>
              </a:ext>
            </a:extLst>
          </p:cNvPr>
          <p:cNvSpPr txBox="1"/>
          <p:nvPr/>
        </p:nvSpPr>
        <p:spPr>
          <a:xfrm>
            <a:off x="245125" y="7995076"/>
            <a:ext cx="636774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1200" b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Supplementary Figure 7. </a:t>
            </a:r>
            <a:r>
              <a:rPr lang="en-US" sz="12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Mean fluorescent intensity (MFI) of GFP in reporter screen. </a:t>
            </a:r>
            <a:r>
              <a:rPr lang="en-US" sz="1200" dirty="0">
                <a:latin typeface="Times New Roman"/>
                <a:ea typeface="Times New Roman" panose="02020603050405020304" pitchFamily="18" charset="0"/>
                <a:cs typeface="Times New Roman"/>
              </a:rPr>
              <a:t>A-G</a:t>
            </a:r>
            <a:r>
              <a:rPr lang="en-US" sz="12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) Mean fluorescent intensity of GFP in B cells 48 hours after stimulation with DMSO or indicated inhibitor.</a:t>
            </a:r>
            <a:r>
              <a:rPr lang="en-US" sz="1200" dirty="0"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D7AF52-4FD7-4B55-BFA5-B0BD370BAEE1}"/>
              </a:ext>
            </a:extLst>
          </p:cNvPr>
          <p:cNvSpPr txBox="1"/>
          <p:nvPr/>
        </p:nvSpPr>
        <p:spPr>
          <a:xfrm>
            <a:off x="198302" y="541325"/>
            <a:ext cx="3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F1EE5E-5DBA-4961-B2FF-AE4054198DEB}"/>
              </a:ext>
            </a:extLst>
          </p:cNvPr>
          <p:cNvSpPr txBox="1"/>
          <p:nvPr/>
        </p:nvSpPr>
        <p:spPr>
          <a:xfrm>
            <a:off x="198302" y="2096619"/>
            <a:ext cx="3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726C80-0803-458D-979F-7BD9FBF9BA3A}"/>
              </a:ext>
            </a:extLst>
          </p:cNvPr>
          <p:cNvSpPr txBox="1"/>
          <p:nvPr/>
        </p:nvSpPr>
        <p:spPr>
          <a:xfrm>
            <a:off x="198302" y="3612824"/>
            <a:ext cx="3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1DA49E-3F27-4140-9177-E70CC0886CCA}"/>
              </a:ext>
            </a:extLst>
          </p:cNvPr>
          <p:cNvSpPr txBox="1"/>
          <p:nvPr/>
        </p:nvSpPr>
        <p:spPr>
          <a:xfrm>
            <a:off x="198302" y="5041030"/>
            <a:ext cx="3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083EE4-BF8C-40AD-81E6-36DC06AD649A}"/>
              </a:ext>
            </a:extLst>
          </p:cNvPr>
          <p:cNvSpPr txBox="1"/>
          <p:nvPr/>
        </p:nvSpPr>
        <p:spPr>
          <a:xfrm>
            <a:off x="3149995" y="541325"/>
            <a:ext cx="3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99595BE-5E08-49E6-BAD1-90FE23EC0DED}"/>
              </a:ext>
            </a:extLst>
          </p:cNvPr>
          <p:cNvSpPr txBox="1"/>
          <p:nvPr/>
        </p:nvSpPr>
        <p:spPr>
          <a:xfrm>
            <a:off x="3148927" y="2102142"/>
            <a:ext cx="3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8B69BB9-2DB5-4C54-852D-8B1E597A1D44}"/>
              </a:ext>
            </a:extLst>
          </p:cNvPr>
          <p:cNvSpPr txBox="1"/>
          <p:nvPr/>
        </p:nvSpPr>
        <p:spPr>
          <a:xfrm>
            <a:off x="3148927" y="3612824"/>
            <a:ext cx="3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G)</a:t>
            </a:r>
          </a:p>
        </p:txBody>
      </p:sp>
    </p:spTree>
    <p:extLst>
      <p:ext uri="{BB962C8B-B14F-4D97-AF65-F5344CB8AC3E}">
        <p14:creationId xmlns:p14="http://schemas.microsoft.com/office/powerpoint/2010/main" val="72882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AA0B98-0CC1-4436-ABED-0210BAEDBF75}"/>
              </a:ext>
            </a:extLst>
          </p:cNvPr>
          <p:cNvSpPr txBox="1"/>
          <p:nvPr/>
        </p:nvSpPr>
        <p:spPr>
          <a:xfrm>
            <a:off x="245125" y="7995076"/>
            <a:ext cx="636774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1200" b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Supplementary Figure 8. </a:t>
            </a:r>
            <a:r>
              <a:rPr lang="en-US" sz="120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Prkd2-</a:t>
            </a:r>
            <a:r>
              <a:rPr lang="en-US" sz="12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S707A/S711A tumor study data. (A) Measured volumes and weights of orthotopic KPC4662 tumors from WT and Prkd2-S707A/S711A mice 21 days post-tumor injection. N=5-6. (</a:t>
            </a:r>
            <a:r>
              <a:rPr lang="en-US" sz="1200" dirty="0">
                <a:latin typeface="Times New Roman"/>
                <a:ea typeface="Times New Roman" panose="02020603050405020304" pitchFamily="18" charset="0"/>
                <a:cs typeface="Times New Roman"/>
              </a:rPr>
              <a:t>B</a:t>
            </a:r>
            <a:r>
              <a:rPr lang="en-US" sz="12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) Frequency of immune subsets </a:t>
            </a:r>
            <a:r>
              <a:rPr lang="en-US" sz="1200" dirty="0">
                <a:latin typeface="Times New Roman"/>
                <a:ea typeface="Times New Roman" panose="02020603050405020304" pitchFamily="18" charset="0"/>
                <a:cs typeface="Times New Roman"/>
              </a:rPr>
              <a:t>found in the spleens (left) tumors (right) of WT and Prkd2-S707A/S711A orthotopic tumor-bearing mice. N=5-6. 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6C9D059-5C37-4B3F-8E30-F2730F87FD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722997"/>
              </p:ext>
            </p:extLst>
          </p:nvPr>
        </p:nvGraphicFramePr>
        <p:xfrm>
          <a:off x="1828501" y="656945"/>
          <a:ext cx="1600499" cy="2369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Prism 9" r:id="rId3" imgW="2509426" imgH="3715709" progId="Prism9.Document">
                  <p:embed/>
                </p:oleObj>
              </mc:Choice>
              <mc:Fallback>
                <p:oleObj name="Prism 9" r:id="rId3" imgW="2509426" imgH="3715709" progId="Prism9.Document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6C9D059-5C37-4B3F-8E30-F2730F87FD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501" y="656945"/>
                        <a:ext cx="1600499" cy="2369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605714A-E5E0-4E54-9056-3DB77B7B18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140954"/>
              </p:ext>
            </p:extLst>
          </p:nvPr>
        </p:nvGraphicFramePr>
        <p:xfrm>
          <a:off x="348546" y="657739"/>
          <a:ext cx="1667314" cy="2369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Prism 9" r:id="rId5" imgW="2614585" imgH="3715709" progId="Prism9.Document">
                  <p:embed/>
                </p:oleObj>
              </mc:Choice>
              <mc:Fallback>
                <p:oleObj name="Prism 9" r:id="rId5" imgW="2614585" imgH="3715709" progId="Prism9.Document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605714A-E5E0-4E54-9056-3DB77B7B18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8546" y="657739"/>
                        <a:ext cx="1667314" cy="2369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35AB686-4AF8-4977-B41F-EC3D2B4741C1}"/>
              </a:ext>
            </a:extLst>
          </p:cNvPr>
          <p:cNvSpPr txBox="1"/>
          <p:nvPr/>
        </p:nvSpPr>
        <p:spPr>
          <a:xfrm>
            <a:off x="198304" y="537990"/>
            <a:ext cx="3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045DEC-CC5B-42CF-BD30-8D5EAC1A4635}"/>
              </a:ext>
            </a:extLst>
          </p:cNvPr>
          <p:cNvSpPr txBox="1"/>
          <p:nvPr/>
        </p:nvSpPr>
        <p:spPr>
          <a:xfrm>
            <a:off x="198304" y="2989015"/>
            <a:ext cx="3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ABDD842-3482-4125-A4C1-A30E57E08D0C}"/>
              </a:ext>
            </a:extLst>
          </p:cNvPr>
          <p:cNvGrpSpPr/>
          <p:nvPr/>
        </p:nvGrpSpPr>
        <p:grpSpPr>
          <a:xfrm>
            <a:off x="385591" y="3244776"/>
            <a:ext cx="6316812" cy="2258422"/>
            <a:chOff x="385591" y="3402822"/>
            <a:chExt cx="6316812" cy="2258422"/>
          </a:xfrm>
        </p:grpSpPr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744FD122-C404-4238-B49A-61FC57CF205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5306794"/>
                </p:ext>
              </p:extLst>
            </p:nvPr>
          </p:nvGraphicFramePr>
          <p:xfrm>
            <a:off x="2859946" y="3402822"/>
            <a:ext cx="3842457" cy="22471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2" name="Prism 9" r:id="rId7" imgW="6064685" imgH="3546437" progId="Prism9.Document">
                    <p:embed/>
                  </p:oleObj>
                </mc:Choice>
                <mc:Fallback>
                  <p:oleObj name="Prism 9" r:id="rId7" imgW="6064685" imgH="3546437" progId="Prism9.Document">
                    <p:embed/>
                    <p:pic>
                      <p:nvPicPr>
                        <p:cNvPr id="7" name="Object 6">
                          <a:extLst>
                            <a:ext uri="{FF2B5EF4-FFF2-40B4-BE49-F238E27FC236}">
                              <a16:creationId xmlns:a16="http://schemas.microsoft.com/office/drawing/2014/main" id="{744FD122-C404-4238-B49A-61FC57CF205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859946" y="3402822"/>
                          <a:ext cx="3842457" cy="224713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0E8B904-1810-4FBF-8E2D-9183D5041D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36628"/>
            <a:stretch/>
          </p:blipFill>
          <p:spPr>
            <a:xfrm>
              <a:off x="385591" y="3411820"/>
              <a:ext cx="2474355" cy="2249424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15F4DFA-F8CB-4282-BCD1-E2381F4097C3}"/>
              </a:ext>
            </a:extLst>
          </p:cNvPr>
          <p:cNvSpPr txBox="1"/>
          <p:nvPr/>
        </p:nvSpPr>
        <p:spPr>
          <a:xfrm>
            <a:off x="3531093" y="3063880"/>
            <a:ext cx="1655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Tumor</a:t>
            </a:r>
            <a:endParaRPr lang="en-US" sz="11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9A0AE8-863B-421A-B57D-6EE3A0D66651}"/>
              </a:ext>
            </a:extLst>
          </p:cNvPr>
          <p:cNvSpPr txBox="1"/>
          <p:nvPr/>
        </p:nvSpPr>
        <p:spPr>
          <a:xfrm>
            <a:off x="973280" y="3063880"/>
            <a:ext cx="1655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Spleen</a:t>
            </a:r>
            <a:endParaRPr lang="en-US" sz="9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487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3DB340F-E5FA-4DBF-9DE9-54DC66065EFC}"/>
              </a:ext>
            </a:extLst>
          </p:cNvPr>
          <p:cNvSpPr txBox="1"/>
          <p:nvPr/>
        </p:nvSpPr>
        <p:spPr>
          <a:xfrm>
            <a:off x="198304" y="537990"/>
            <a:ext cx="3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D21D0B-12B4-4CA0-BC29-41D914B5E797}"/>
              </a:ext>
            </a:extLst>
          </p:cNvPr>
          <p:cNvSpPr txBox="1"/>
          <p:nvPr/>
        </p:nvSpPr>
        <p:spPr>
          <a:xfrm>
            <a:off x="245125" y="7995076"/>
            <a:ext cx="636774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1200" b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Supplementary Figure 9. </a:t>
            </a:r>
            <a:r>
              <a:rPr lang="en-US" sz="1200" dirty="0">
                <a:latin typeface="Times New Roman"/>
                <a:ea typeface="Times New Roman" panose="02020603050405020304" pitchFamily="18" charset="0"/>
                <a:cs typeface="Times New Roman"/>
              </a:rPr>
              <a:t>PKD2 function is required for full </a:t>
            </a:r>
            <a:r>
              <a:rPr lang="en-US" sz="12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IFNy</a:t>
            </a:r>
            <a:r>
              <a:rPr lang="en-US" sz="1200" dirty="0">
                <a:latin typeface="Times New Roman"/>
                <a:ea typeface="Times New Roman" panose="02020603050405020304" pitchFamily="18" charset="0"/>
                <a:cs typeface="Times New Roman"/>
              </a:rPr>
              <a:t> and TNFα expression by activated T cells. A) Frequencies of </a:t>
            </a:r>
            <a:r>
              <a:rPr lang="en-US" sz="12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IFNy</a:t>
            </a:r>
            <a:r>
              <a:rPr lang="en-US" sz="1200" baseline="30000" dirty="0">
                <a:latin typeface="Times New Roman"/>
                <a:ea typeface="Times New Roman" panose="02020603050405020304" pitchFamily="18" charset="0"/>
                <a:cs typeface="Times New Roman"/>
              </a:rPr>
              <a:t>+</a:t>
            </a:r>
            <a:r>
              <a:rPr lang="en-US" sz="1200" dirty="0">
                <a:latin typeface="Times New Roman"/>
                <a:ea typeface="Times New Roman" panose="02020603050405020304" pitchFamily="18" charset="0"/>
                <a:cs typeface="Times New Roman"/>
              </a:rPr>
              <a:t> and TNFα</a:t>
            </a:r>
            <a:r>
              <a:rPr lang="en-US" sz="1200" baseline="30000" dirty="0">
                <a:latin typeface="Times New Roman"/>
                <a:ea typeface="Times New Roman" panose="02020603050405020304" pitchFamily="18" charset="0"/>
                <a:cs typeface="Times New Roman"/>
              </a:rPr>
              <a:t>+</a:t>
            </a:r>
            <a:r>
              <a:rPr lang="en-US" sz="1200" dirty="0">
                <a:latin typeface="Times New Roman"/>
                <a:ea typeface="Times New Roman" panose="02020603050405020304" pitchFamily="18" charset="0"/>
                <a:cs typeface="Times New Roman"/>
              </a:rPr>
              <a:t> WT and </a:t>
            </a:r>
            <a:r>
              <a:rPr lang="en-US" sz="1200" i="1" dirty="0">
                <a:latin typeface="Times New Roman"/>
                <a:ea typeface="Times New Roman" panose="02020603050405020304" pitchFamily="18" charset="0"/>
                <a:cs typeface="Times New Roman"/>
              </a:rPr>
              <a:t>Prkd2</a:t>
            </a:r>
            <a:r>
              <a:rPr lang="en-US" sz="1200" dirty="0">
                <a:latin typeface="Times New Roman"/>
                <a:ea typeface="Times New Roman" panose="02020603050405020304" pitchFamily="18" charset="0"/>
                <a:cs typeface="Times New Roman"/>
              </a:rPr>
              <a:t>-S707A/S711A CD4</a:t>
            </a:r>
            <a:r>
              <a:rPr lang="en-US" sz="1200" baseline="30000" dirty="0">
                <a:latin typeface="Times New Roman"/>
                <a:ea typeface="Times New Roman" panose="02020603050405020304" pitchFamily="18" charset="0"/>
                <a:cs typeface="Times New Roman"/>
              </a:rPr>
              <a:t>+</a:t>
            </a:r>
            <a:r>
              <a:rPr lang="en-US" sz="1200" dirty="0">
                <a:latin typeface="Times New Roman"/>
                <a:ea typeface="Times New Roman" panose="02020603050405020304" pitchFamily="18" charset="0"/>
                <a:cs typeface="Times New Roman"/>
              </a:rPr>
              <a:t> T </a:t>
            </a:r>
            <a:r>
              <a:rPr lang="en-US" sz="12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cellsafter</a:t>
            </a:r>
            <a:r>
              <a:rPr lang="en-US" sz="1200" dirty="0">
                <a:latin typeface="Times New Roman"/>
                <a:ea typeface="Times New Roman" panose="02020603050405020304" pitchFamily="18" charset="0"/>
                <a:cs typeface="Times New Roman"/>
              </a:rPr>
              <a:t> αCD3/αCD28 stimulation. N=5. B) Frequencies of </a:t>
            </a:r>
            <a:r>
              <a:rPr lang="en-US" sz="12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IFNy</a:t>
            </a:r>
            <a:r>
              <a:rPr lang="en-US" sz="1200" baseline="30000" dirty="0">
                <a:latin typeface="Times New Roman"/>
                <a:ea typeface="Times New Roman" panose="02020603050405020304" pitchFamily="18" charset="0"/>
                <a:cs typeface="Times New Roman"/>
              </a:rPr>
              <a:t>+</a:t>
            </a:r>
            <a:r>
              <a:rPr lang="en-US" sz="1200" dirty="0">
                <a:latin typeface="Times New Roman"/>
                <a:ea typeface="Times New Roman" panose="02020603050405020304" pitchFamily="18" charset="0"/>
                <a:cs typeface="Times New Roman"/>
              </a:rPr>
              <a:t> and TNFα</a:t>
            </a:r>
            <a:r>
              <a:rPr lang="en-US" sz="1200" baseline="30000" dirty="0">
                <a:latin typeface="Times New Roman"/>
                <a:ea typeface="Times New Roman" panose="02020603050405020304" pitchFamily="18" charset="0"/>
                <a:cs typeface="Times New Roman"/>
              </a:rPr>
              <a:t>+</a:t>
            </a:r>
            <a:r>
              <a:rPr lang="en-US" sz="1200" dirty="0">
                <a:latin typeface="Times New Roman"/>
                <a:ea typeface="Times New Roman" panose="02020603050405020304" pitchFamily="18" charset="0"/>
                <a:cs typeface="Times New Roman"/>
              </a:rPr>
              <a:t> WT and </a:t>
            </a:r>
            <a:r>
              <a:rPr lang="en-US" sz="1200" i="1" dirty="0">
                <a:latin typeface="Times New Roman"/>
                <a:ea typeface="Times New Roman" panose="02020603050405020304" pitchFamily="18" charset="0"/>
                <a:cs typeface="Times New Roman"/>
              </a:rPr>
              <a:t>Prkd2</a:t>
            </a:r>
            <a:r>
              <a:rPr lang="en-US" sz="1200" dirty="0">
                <a:latin typeface="Times New Roman"/>
                <a:ea typeface="Times New Roman" panose="02020603050405020304" pitchFamily="18" charset="0"/>
                <a:cs typeface="Times New Roman"/>
              </a:rPr>
              <a:t>-S707A/S711A CD4</a:t>
            </a:r>
            <a:r>
              <a:rPr lang="en-US" sz="1200" baseline="30000" dirty="0">
                <a:latin typeface="Times New Roman"/>
                <a:ea typeface="Times New Roman" panose="02020603050405020304" pitchFamily="18" charset="0"/>
                <a:cs typeface="Times New Roman"/>
              </a:rPr>
              <a:t>+</a:t>
            </a:r>
            <a:r>
              <a:rPr lang="en-US" sz="1200" dirty="0">
                <a:latin typeface="Times New Roman"/>
                <a:ea typeface="Times New Roman" panose="02020603050405020304" pitchFamily="18" charset="0"/>
                <a:cs typeface="Times New Roman"/>
              </a:rPr>
              <a:t> T </a:t>
            </a:r>
            <a:r>
              <a:rPr lang="en-US" sz="1200" dirty="0" err="1">
                <a:latin typeface="Times New Roman"/>
                <a:ea typeface="Times New Roman" panose="02020603050405020304" pitchFamily="18" charset="0"/>
                <a:cs typeface="Times New Roman"/>
              </a:rPr>
              <a:t>cellsafter</a:t>
            </a:r>
            <a:r>
              <a:rPr lang="en-US" sz="1200" dirty="0">
                <a:latin typeface="Times New Roman"/>
                <a:ea typeface="Times New Roman" panose="02020603050405020304" pitchFamily="18" charset="0"/>
                <a:cs typeface="Times New Roman"/>
              </a:rPr>
              <a:t> αCD3/αCD28 stimulation. N=5.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3BE811A-78F5-440F-85D6-7D91977537C2}"/>
              </a:ext>
            </a:extLst>
          </p:cNvPr>
          <p:cNvGrpSpPr/>
          <p:nvPr/>
        </p:nvGrpSpPr>
        <p:grpSpPr>
          <a:xfrm>
            <a:off x="3510150" y="3931246"/>
            <a:ext cx="1293876" cy="3161515"/>
            <a:chOff x="3713038" y="442727"/>
            <a:chExt cx="1293876" cy="316151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4057AD3-FFC4-43CE-9684-C334B5DC56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6277"/>
            <a:stretch/>
          </p:blipFill>
          <p:spPr>
            <a:xfrm>
              <a:off x="3713038" y="442727"/>
              <a:ext cx="1293876" cy="124790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C79FD50-E1C5-4BAF-A63F-A2D5F8286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4854" y="1639806"/>
              <a:ext cx="1235964" cy="1964436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0F03D46-6342-4D0E-99DF-63F413842635}"/>
              </a:ext>
            </a:extLst>
          </p:cNvPr>
          <p:cNvGrpSpPr/>
          <p:nvPr/>
        </p:nvGrpSpPr>
        <p:grpSpPr>
          <a:xfrm>
            <a:off x="3469867" y="679524"/>
            <a:ext cx="1338072" cy="3161515"/>
            <a:chOff x="4319693" y="3792112"/>
            <a:chExt cx="1338072" cy="31615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C633C46-B060-43A9-8A1F-6369D8FAA9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6426"/>
            <a:stretch/>
          </p:blipFill>
          <p:spPr>
            <a:xfrm>
              <a:off x="4359976" y="3792112"/>
              <a:ext cx="1287780" cy="124790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5325A0C-9459-42CD-93F3-384DE6BEA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19693" y="5053199"/>
              <a:ext cx="1338072" cy="190042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95F7383-A691-496B-81D2-1CDE93D6E0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878" y="3952739"/>
            <a:ext cx="2754401" cy="207417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DD92B9F-8BF8-4C4B-A20E-83D0C9166D83}"/>
              </a:ext>
            </a:extLst>
          </p:cNvPr>
          <p:cNvSpPr txBox="1"/>
          <p:nvPr/>
        </p:nvSpPr>
        <p:spPr>
          <a:xfrm>
            <a:off x="198304" y="3792747"/>
            <a:ext cx="3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5BE517-88F6-40C0-9782-EFC447021F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087" y="679524"/>
            <a:ext cx="2754401" cy="212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59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759</Words>
  <Application>Microsoft Office PowerPoint</Application>
  <PresentationFormat>Letter Paper (8.5x11 in)</PresentationFormat>
  <Paragraphs>67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Prism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Michaud, Dan</dc:creator>
  <cp:lastModifiedBy>Megan Bond</cp:lastModifiedBy>
  <cp:revision>635</cp:revision>
  <cp:lastPrinted>2021-06-19T19:13:15Z</cp:lastPrinted>
  <dcterms:created xsi:type="dcterms:W3CDTF">2021-01-12T15:17:21Z</dcterms:created>
  <dcterms:modified xsi:type="dcterms:W3CDTF">2021-12-22T09:14:10Z</dcterms:modified>
</cp:coreProperties>
</file>