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"/>
  </p:notesMasterIdLst>
  <p:sldIdLst>
    <p:sldId id="391" r:id="rId2"/>
    <p:sldId id="394" r:id="rId3"/>
  </p:sldIdLst>
  <p:sldSz cx="17610138" cy="9906000"/>
  <p:notesSz cx="67691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7E08DB3-C44A-9244-8F5F-948D7606C977}">
          <p14:sldIdLst>
            <p14:sldId id="391"/>
            <p14:sldId id="3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F03"/>
    <a:srgbClr val="0000FF"/>
    <a:srgbClr val="FE9506"/>
    <a:srgbClr val="E3FD06"/>
    <a:srgbClr val="08C7FB"/>
    <a:srgbClr val="FAB501"/>
    <a:srgbClr val="3903D6"/>
    <a:srgbClr val="C81E24"/>
    <a:srgbClr val="BB393A"/>
    <a:srgbClr val="4CB2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46" autoAdjust="0"/>
    <p:restoredTop sz="95592" autoAdjust="0"/>
  </p:normalViewPr>
  <p:slideViewPr>
    <p:cSldViewPr snapToGrid="0">
      <p:cViewPr varScale="1">
        <p:scale>
          <a:sx n="57" d="100"/>
          <a:sy n="57" d="100"/>
        </p:scale>
        <p:origin x="22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7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33813" y="0"/>
            <a:ext cx="29337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8F7CD-7B7A-41F9-A3EE-DAF3CB68B645}" type="datetimeFigureOut">
              <a:rPr lang="en-US" smtClean="0"/>
              <a:t>10/01/2021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4338" y="1238250"/>
            <a:ext cx="5940425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275" y="4767263"/>
            <a:ext cx="5416550" cy="3900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113"/>
            <a:ext cx="29337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33813" y="9409113"/>
            <a:ext cx="29337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CFD6F-8038-4A1B-AC60-E2B1824B4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51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4338" y="1238250"/>
            <a:ext cx="5940425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CFD6F-8038-4A1B-AC60-E2B1824B47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299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4338" y="1238250"/>
            <a:ext cx="5940425" cy="3343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CFD6F-8038-4A1B-AC60-E2B1824B47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12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1267" y="1621191"/>
            <a:ext cx="13207604" cy="3448756"/>
          </a:xfrm>
        </p:spPr>
        <p:txBody>
          <a:bodyPr anchor="b"/>
          <a:lstStyle>
            <a:lvl1pPr algn="ctr">
              <a:defRPr sz="866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1267" y="5202944"/>
            <a:ext cx="13207604" cy="2391656"/>
          </a:xfrm>
        </p:spPr>
        <p:txBody>
          <a:bodyPr/>
          <a:lstStyle>
            <a:lvl1pPr marL="0" indent="0" algn="ctr">
              <a:buNone/>
              <a:defRPr sz="3467"/>
            </a:lvl1pPr>
            <a:lvl2pPr marL="660380" indent="0" algn="ctr">
              <a:buNone/>
              <a:defRPr sz="2889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5C58-C0E1-4D47-BC3B-24D990AF8969}" type="datetimeFigureOut">
              <a:rPr lang="en-US" smtClean="0"/>
              <a:t>10/01/2021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948B-F84C-44E2-B934-0C3F8D2F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1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5C58-C0E1-4D47-BC3B-24D990AF8969}" type="datetimeFigureOut">
              <a:rPr lang="en-US" smtClean="0"/>
              <a:t>10/01/2021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948B-F84C-44E2-B934-0C3F8D2F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21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602255" y="527403"/>
            <a:ext cx="3797186" cy="839487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0697" y="527403"/>
            <a:ext cx="11171431" cy="839487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5C58-C0E1-4D47-BC3B-24D990AF8969}" type="datetimeFigureOut">
              <a:rPr lang="en-US" smtClean="0"/>
              <a:t>10/01/2021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948B-F84C-44E2-B934-0C3F8D2F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4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5C58-C0E1-4D47-BC3B-24D990AF8969}" type="datetimeFigureOut">
              <a:rPr lang="en-US" smtClean="0"/>
              <a:t>10/01/2021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948B-F84C-44E2-B934-0C3F8D2F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1525" y="2469622"/>
            <a:ext cx="15188744" cy="4120620"/>
          </a:xfrm>
        </p:spPr>
        <p:txBody>
          <a:bodyPr anchor="b"/>
          <a:lstStyle>
            <a:lvl1pPr>
              <a:defRPr sz="866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1525" y="6629225"/>
            <a:ext cx="15188744" cy="2166937"/>
          </a:xfrm>
        </p:spPr>
        <p:txBody>
          <a:bodyPr/>
          <a:lstStyle>
            <a:lvl1pPr marL="0" indent="0">
              <a:buNone/>
              <a:defRPr sz="3467">
                <a:solidFill>
                  <a:schemeClr val="tx1">
                    <a:tint val="75000"/>
                  </a:schemeClr>
                </a:solidFill>
              </a:defRPr>
            </a:lvl1pPr>
            <a:lvl2pPr marL="660380" indent="0">
              <a:buNone/>
              <a:defRPr sz="2889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5C58-C0E1-4D47-BC3B-24D990AF8969}" type="datetimeFigureOut">
              <a:rPr lang="en-US" smtClean="0"/>
              <a:t>10/01/2021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948B-F84C-44E2-B934-0C3F8D2F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23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0697" y="2637014"/>
            <a:ext cx="7484309" cy="62852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132" y="2637014"/>
            <a:ext cx="7484309" cy="62852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5C58-C0E1-4D47-BC3B-24D990AF8969}" type="datetimeFigureOut">
              <a:rPr lang="en-US" smtClean="0"/>
              <a:t>10/01/2021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948B-F84C-44E2-B934-0C3F8D2F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3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1" y="527404"/>
            <a:ext cx="15188744" cy="1914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2991" y="2428347"/>
            <a:ext cx="7449913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2991" y="3618442"/>
            <a:ext cx="7449913" cy="532218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15133" y="2428347"/>
            <a:ext cx="7486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15133" y="3618442"/>
            <a:ext cx="7486602" cy="532218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5C58-C0E1-4D47-BC3B-24D990AF8969}" type="datetimeFigureOut">
              <a:rPr lang="en-US" smtClean="0"/>
              <a:t>10/01/2021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948B-F84C-44E2-B934-0C3F8D2F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5C58-C0E1-4D47-BC3B-24D990AF8969}" type="datetimeFigureOut">
              <a:rPr lang="en-US" smtClean="0"/>
              <a:t>10/01/2021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948B-F84C-44E2-B934-0C3F8D2F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18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5C58-C0E1-4D47-BC3B-24D990AF8969}" type="datetimeFigureOut">
              <a:rPr lang="en-US" smtClean="0"/>
              <a:t>10/01/2021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948B-F84C-44E2-B934-0C3F8D2F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56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6603" y="1426281"/>
            <a:ext cx="8915132" cy="7039681"/>
          </a:xfrm>
        </p:spPr>
        <p:txBody>
          <a:bodyPr/>
          <a:lstStyle>
            <a:lvl1pPr>
              <a:defRPr sz="4622"/>
            </a:lvl1pPr>
            <a:lvl2pPr>
              <a:defRPr sz="4044"/>
            </a:lvl2pPr>
            <a:lvl3pPr>
              <a:defRPr sz="3467"/>
            </a:lvl3pPr>
            <a:lvl4pPr>
              <a:defRPr sz="2889"/>
            </a:lvl4pPr>
            <a:lvl5pPr>
              <a:defRPr sz="2889"/>
            </a:lvl5pPr>
            <a:lvl6pPr>
              <a:defRPr sz="2889"/>
            </a:lvl6pPr>
            <a:lvl7pPr>
              <a:defRPr sz="2889"/>
            </a:lvl7pPr>
            <a:lvl8pPr>
              <a:defRPr sz="2889"/>
            </a:lvl8pPr>
            <a:lvl9pPr>
              <a:defRPr sz="288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5C58-C0E1-4D47-BC3B-24D990AF8969}" type="datetimeFigureOut">
              <a:rPr lang="en-US" smtClean="0"/>
              <a:t>10/01/2021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948B-F84C-44E2-B934-0C3F8D2F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30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992" y="660400"/>
            <a:ext cx="5679727" cy="2311400"/>
          </a:xfrm>
        </p:spPr>
        <p:txBody>
          <a:bodyPr anchor="b"/>
          <a:lstStyle>
            <a:lvl1pPr>
              <a:defRPr sz="4622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6603" y="1426281"/>
            <a:ext cx="8915132" cy="7039681"/>
          </a:xfrm>
        </p:spPr>
        <p:txBody>
          <a:bodyPr anchor="t"/>
          <a:lstStyle>
            <a:lvl1pPr marL="0" indent="0">
              <a:buNone/>
              <a:defRPr sz="4622"/>
            </a:lvl1pPr>
            <a:lvl2pPr marL="660380" indent="0">
              <a:buNone/>
              <a:defRPr sz="4044"/>
            </a:lvl2pPr>
            <a:lvl3pPr marL="1320759" indent="0">
              <a:buNone/>
              <a:defRPr sz="3467"/>
            </a:lvl3pPr>
            <a:lvl4pPr marL="1981139" indent="0">
              <a:buNone/>
              <a:defRPr sz="2889"/>
            </a:lvl4pPr>
            <a:lvl5pPr marL="2641519" indent="0">
              <a:buNone/>
              <a:defRPr sz="2889"/>
            </a:lvl5pPr>
            <a:lvl6pPr marL="3301898" indent="0">
              <a:buNone/>
              <a:defRPr sz="2889"/>
            </a:lvl6pPr>
            <a:lvl7pPr marL="3962278" indent="0">
              <a:buNone/>
              <a:defRPr sz="2889"/>
            </a:lvl7pPr>
            <a:lvl8pPr marL="4622658" indent="0">
              <a:buNone/>
              <a:defRPr sz="2889"/>
            </a:lvl8pPr>
            <a:lvl9pPr marL="5283037" indent="0">
              <a:buNone/>
              <a:defRPr sz="288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2992" y="2971800"/>
            <a:ext cx="5679727" cy="5505627"/>
          </a:xfrm>
        </p:spPr>
        <p:txBody>
          <a:bodyPr/>
          <a:lstStyle>
            <a:lvl1pPr marL="0" indent="0">
              <a:buNone/>
              <a:defRPr sz="2311"/>
            </a:lvl1pPr>
            <a:lvl2pPr marL="660380" indent="0">
              <a:buNone/>
              <a:defRPr sz="2022"/>
            </a:lvl2pPr>
            <a:lvl3pPr marL="1320759" indent="0">
              <a:buNone/>
              <a:defRPr sz="1733"/>
            </a:lvl3pPr>
            <a:lvl4pPr marL="1981139" indent="0">
              <a:buNone/>
              <a:defRPr sz="1444"/>
            </a:lvl4pPr>
            <a:lvl5pPr marL="2641519" indent="0">
              <a:buNone/>
              <a:defRPr sz="1444"/>
            </a:lvl5pPr>
            <a:lvl6pPr marL="3301898" indent="0">
              <a:buNone/>
              <a:defRPr sz="1444"/>
            </a:lvl6pPr>
            <a:lvl7pPr marL="3962278" indent="0">
              <a:buNone/>
              <a:defRPr sz="1444"/>
            </a:lvl7pPr>
            <a:lvl8pPr marL="4622658" indent="0">
              <a:buNone/>
              <a:defRPr sz="1444"/>
            </a:lvl8pPr>
            <a:lvl9pPr marL="5283037" indent="0">
              <a:buNone/>
              <a:defRPr sz="1444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35C58-C0E1-4D47-BC3B-24D990AF8969}" type="datetimeFigureOut">
              <a:rPr lang="en-US" smtClean="0"/>
              <a:t>10/01/2021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948B-F84C-44E2-B934-0C3F8D2F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8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0697" y="527404"/>
            <a:ext cx="15188744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0697" y="2637014"/>
            <a:ext cx="15188744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0697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35C58-C0E1-4D47-BC3B-24D990AF8969}" type="datetimeFigureOut">
              <a:rPr lang="en-US" smtClean="0"/>
              <a:t>10/01/2021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33358" y="9181395"/>
            <a:ext cx="5943422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37160" y="9181395"/>
            <a:ext cx="3962281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8948B-F84C-44E2-B934-0C3F8D2FD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54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20759" rtl="0" eaLnBrk="1" latinLnBrk="0" hangingPunct="1">
        <a:lnSpc>
          <a:spcPct val="90000"/>
        </a:lnSpc>
        <a:spcBef>
          <a:spcPct val="0"/>
        </a:spcBef>
        <a:buNone/>
        <a:defRPr sz="63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90000"/>
        </a:lnSpc>
        <a:spcBef>
          <a:spcPts val="1444"/>
        </a:spcBef>
        <a:buFont typeface="Arial" panose="020B0604020202020204" pitchFamily="34" charset="0"/>
        <a:buChar char="•"/>
        <a:defRPr sz="4044" kern="1200">
          <a:solidFill>
            <a:schemeClr val="tx1"/>
          </a:solidFill>
          <a:latin typeface="+mn-lt"/>
          <a:ea typeface="+mn-ea"/>
          <a:cs typeface="+mn-cs"/>
        </a:defRPr>
      </a:lvl1pPr>
      <a:lvl2pPr marL="990570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65094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889" kern="1200">
          <a:solidFill>
            <a:schemeClr val="tx1"/>
          </a:solidFill>
          <a:latin typeface="+mn-lt"/>
          <a:ea typeface="+mn-ea"/>
          <a:cs typeface="+mn-cs"/>
        </a:defRPr>
      </a:lvl3pPr>
      <a:lvl4pPr marL="231132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971709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63208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29246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952848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613227" indent="-330190" algn="l" defTabSz="1320759" rtl="0" eaLnBrk="1" latinLnBrk="0" hangingPunct="1">
        <a:lnSpc>
          <a:spcPct val="90000"/>
        </a:lnSpc>
        <a:spcBef>
          <a:spcPts val="722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3.png"/><Relationship Id="rId5" Type="http://schemas.microsoft.com/office/2007/relationships/media" Target="../media/media3.mp4"/><Relationship Id="rId10" Type="http://schemas.openxmlformats.org/officeDocument/2006/relationships/image" Target="../media/image2.png"/><Relationship Id="rId4" Type="http://schemas.openxmlformats.org/officeDocument/2006/relationships/video" Target="../media/media2.mp4"/><Relationship Id="rId9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060795" y="1504498"/>
            <a:ext cx="6917204" cy="430888"/>
            <a:chOff x="-8223" y="1472951"/>
            <a:chExt cx="6917204" cy="430888"/>
          </a:xfrm>
        </p:grpSpPr>
        <p:sp>
          <p:nvSpPr>
            <p:cNvPr id="45" name="Isosceles Triangle 44"/>
            <p:cNvSpPr>
              <a:spLocks noChangeAspect="1"/>
            </p:cNvSpPr>
            <p:nvPr/>
          </p:nvSpPr>
          <p:spPr>
            <a:xfrm>
              <a:off x="2068258" y="1472951"/>
              <a:ext cx="2530475" cy="430887"/>
            </a:xfrm>
            <a:prstGeom prst="triangle">
              <a:avLst>
                <a:gd name="adj" fmla="val 100000"/>
              </a:avLst>
            </a:prstGeom>
            <a:gradFill>
              <a:gsLst>
                <a:gs pos="0">
                  <a:srgbClr val="3903D6"/>
                </a:gs>
                <a:gs pos="25000">
                  <a:srgbClr val="08C7FB"/>
                </a:gs>
                <a:gs pos="75000">
                  <a:srgbClr val="FE9506"/>
                </a:gs>
                <a:gs pos="50000">
                  <a:srgbClr val="E3FD06"/>
                </a:gs>
                <a:gs pos="100000">
                  <a:srgbClr val="FF0F0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598733" y="1472952"/>
              <a:ext cx="2310248" cy="430887"/>
            </a:xfrm>
            <a:prstGeom prst="rect">
              <a:avLst/>
            </a:prstGeom>
          </p:spPr>
          <p:txBody>
            <a:bodyPr wrap="none" tIns="0" rIns="91440" bIns="0">
              <a:spAutoFit/>
            </a:bodyPr>
            <a:lstStyle/>
            <a:p>
              <a:pPr>
                <a:tabLst>
                  <a:tab pos="463550" algn="l"/>
                </a:tabLst>
              </a:pPr>
              <a:r>
                <a:rPr lang="en-US" sz="1400" b="1" dirty="0" smtClean="0">
                  <a:solidFill>
                    <a:srgbClr val="FF0F03"/>
                  </a:solidFill>
                  <a:latin typeface="Times New Roman" panose="02020603050405020304" pitchFamily="18" charset="0"/>
                  <a:ea typeface="SF Pro Text" panose="00000500000000000000" pitchFamily="2" charset="0"/>
                  <a:cs typeface="Times New Roman" panose="02020603050405020304" pitchFamily="18" charset="0"/>
                </a:rPr>
                <a:t>Red</a:t>
              </a:r>
              <a:r>
                <a:rPr lang="en-US" sz="1400" dirty="0">
                  <a:latin typeface="Times New Roman" panose="02020603050405020304" pitchFamily="18" charset="0"/>
                  <a:ea typeface="SF Pro Text" panose="00000500000000000000" pitchFamily="2" charset="0"/>
                  <a:cs typeface="Times New Roman" panose="02020603050405020304" pitchFamily="18" charset="0"/>
                </a:rPr>
                <a:t>	</a:t>
              </a:r>
              <a:r>
                <a:rPr lang="en-US" sz="1400" dirty="0" smtClean="0">
                  <a:latin typeface="Times New Roman" panose="02020603050405020304" pitchFamily="18" charset="0"/>
                  <a:ea typeface="SF Pro Text" panose="00000500000000000000" pitchFamily="2" charset="0"/>
                  <a:cs typeface="Times New Roman" panose="02020603050405020304" pitchFamily="18" charset="0"/>
                </a:rPr>
                <a:t>= Brighter</a:t>
              </a:r>
            </a:p>
            <a:p>
              <a:pPr>
                <a:tabLst>
                  <a:tab pos="463550" algn="l"/>
                </a:tabLst>
              </a:pPr>
              <a:r>
                <a:rPr lang="en-US" sz="1400" dirty="0">
                  <a:latin typeface="Times New Roman" panose="02020603050405020304" pitchFamily="18" charset="0"/>
                  <a:ea typeface="SF Pro Text" panose="00000500000000000000" pitchFamily="2" charset="0"/>
                  <a:cs typeface="Times New Roman" panose="02020603050405020304" pitchFamily="18" charset="0"/>
                </a:rPr>
                <a:t>	</a:t>
              </a:r>
              <a:r>
                <a:rPr lang="en-US" sz="1400" dirty="0" smtClean="0">
                  <a:latin typeface="Times New Roman" panose="02020603050405020304" pitchFamily="18" charset="0"/>
                  <a:ea typeface="SF Pro Text" panose="00000500000000000000" pitchFamily="2" charset="0"/>
                  <a:cs typeface="Times New Roman" panose="02020603050405020304" pitchFamily="18" charset="0"/>
                </a:rPr>
                <a:t>= More </a:t>
              </a:r>
              <a:r>
                <a:rPr lang="en-US" sz="1400" dirty="0">
                  <a:latin typeface="Times New Roman" panose="02020603050405020304" pitchFamily="18" charset="0"/>
                  <a:ea typeface="SF Pro Text" panose="00000500000000000000" pitchFamily="2" charset="0"/>
                  <a:cs typeface="Times New Roman" panose="02020603050405020304" pitchFamily="18" charset="0"/>
                </a:rPr>
                <a:t>hyperpolarized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8223" y="1472951"/>
              <a:ext cx="2071401" cy="430887"/>
            </a:xfrm>
            <a:prstGeom prst="rect">
              <a:avLst/>
            </a:prstGeom>
          </p:spPr>
          <p:txBody>
            <a:bodyPr wrap="none" tIns="0" rIns="91440" bIns="0">
              <a:spAutoFit/>
            </a:bodyPr>
            <a:lstStyle/>
            <a:p>
              <a:pPr>
                <a:tabLst>
                  <a:tab pos="463550" algn="l"/>
                </a:tabLst>
              </a:pPr>
              <a:r>
                <a:rPr lang="en-US" sz="1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SF Pro Text" panose="00000500000000000000" pitchFamily="2" charset="0"/>
                  <a:cs typeface="Times New Roman" panose="02020603050405020304" pitchFamily="18" charset="0"/>
                </a:rPr>
                <a:t>Blue</a:t>
              </a:r>
              <a:r>
                <a:rPr lang="en-US" sz="1400" dirty="0">
                  <a:latin typeface="Times New Roman" panose="02020603050405020304" pitchFamily="18" charset="0"/>
                  <a:ea typeface="SF Pro Text" panose="00000500000000000000" pitchFamily="2" charset="0"/>
                  <a:cs typeface="Times New Roman" panose="02020603050405020304" pitchFamily="18" charset="0"/>
                </a:rPr>
                <a:t>	</a:t>
              </a:r>
              <a:r>
                <a:rPr lang="en-US" sz="1400" dirty="0" smtClean="0">
                  <a:latin typeface="Times New Roman" panose="02020603050405020304" pitchFamily="18" charset="0"/>
                  <a:ea typeface="SF Pro Text" panose="00000500000000000000" pitchFamily="2" charset="0"/>
                  <a:cs typeface="Times New Roman" panose="02020603050405020304" pitchFamily="18" charset="0"/>
                </a:rPr>
                <a:t>= Dimmer</a:t>
              </a:r>
            </a:p>
            <a:p>
              <a:pPr>
                <a:tabLst>
                  <a:tab pos="463550" algn="l"/>
                </a:tabLst>
              </a:pPr>
              <a:r>
                <a:rPr lang="en-US" sz="1400" dirty="0" smtClean="0">
                  <a:latin typeface="Times New Roman" panose="02020603050405020304" pitchFamily="18" charset="0"/>
                  <a:ea typeface="SF Pro Text" panose="00000500000000000000" pitchFamily="2" charset="0"/>
                  <a:cs typeface="Times New Roman" panose="02020603050405020304" pitchFamily="18" charset="0"/>
                </a:rPr>
                <a:t>	= More </a:t>
              </a:r>
              <a:r>
                <a:rPr lang="en-US" sz="1400" dirty="0">
                  <a:latin typeface="Times New Roman" panose="02020603050405020304" pitchFamily="18" charset="0"/>
                  <a:ea typeface="SF Pro Text" panose="00000500000000000000" pitchFamily="2" charset="0"/>
                  <a:cs typeface="Times New Roman" panose="02020603050405020304" pitchFamily="18" charset="0"/>
                </a:rPr>
                <a:t>depolarized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053461" y="586969"/>
            <a:ext cx="41360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Aft>
                <a:spcPts val="1000"/>
              </a:spcAft>
            </a:pPr>
            <a:r>
              <a:rPr lang="en-US" sz="1600" b="1" dirty="0">
                <a:latin typeface="Times New Roman" panose="02020603050405020304" pitchFamily="18" charset="0"/>
                <a:ea typeface="Cambria" panose="02040503050406030204" pitchFamily="18" charset="0"/>
              </a:rPr>
              <a:t>1.4	</a:t>
            </a:r>
            <a:r>
              <a:rPr lang="en-US" sz="1600" b="1" dirty="0" smtClean="0">
                <a:latin typeface="Times New Roman" panose="02020603050405020304" pitchFamily="18" charset="0"/>
                <a:ea typeface="Cambria" panose="02040503050406030204" pitchFamily="18" charset="0"/>
              </a:rPr>
              <a:t>Movies S1   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hSyn-ArcLight oscillations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C:\Users\Elaine.Scott\Documents\LaTex\____TEST____Frontiers_LaTeX_Templates_V2.5\Frontiers LaTeX (Science, Health and Engineering) V2.5 - with Supplementary material (V1.2)\logo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60883" cy="5935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053461" y="1105"/>
            <a:ext cx="3268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Supplementary Material</a:t>
            </a:r>
          </a:p>
        </p:txBody>
      </p:sp>
      <p:pic>
        <p:nvPicPr>
          <p:cNvPr id="3" name="#46 2018_09_11 slice B #2 030 (ArcLight) x2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37276" y="2112952"/>
            <a:ext cx="2530475" cy="2727325"/>
          </a:xfrm>
          <a:prstGeom prst="rect">
            <a:avLst/>
          </a:prstGeom>
        </p:spPr>
      </p:pic>
      <p:pic>
        <p:nvPicPr>
          <p:cNvPr id="7" name="#04 2018_04_17 slice B #14 038 (ArcLight) x2 (2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89867" y="2112951"/>
            <a:ext cx="2530475" cy="2727325"/>
          </a:xfrm>
          <a:prstGeom prst="rect">
            <a:avLst/>
          </a:prstGeom>
        </p:spPr>
      </p:pic>
      <p:pic>
        <p:nvPicPr>
          <p:cNvPr id="8" name="#06 2018_04_17 slice B #15 059 (ArcLight)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42458" y="2112952"/>
            <a:ext cx="2530475" cy="27273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1925" y="3107281"/>
            <a:ext cx="1611210" cy="738664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marL="0" lvl="1"/>
            <a:r>
              <a:rPr lang="en-US" sz="1400" b="1" dirty="0" smtClean="0">
                <a:latin typeface="Times New Roman" panose="02020603050405020304" pitchFamily="18" charset="0"/>
                <a:ea typeface="Cambria" panose="02040503050406030204" pitchFamily="18" charset="0"/>
              </a:rPr>
              <a:t>Widespread waves</a:t>
            </a:r>
          </a:p>
          <a:p>
            <a:pPr marL="0" lvl="1"/>
            <a:endParaRPr lang="en-US" sz="1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lvl="1"/>
            <a:r>
              <a:rPr lang="en-US" sz="1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oscillations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53461" y="2568672"/>
            <a:ext cx="1018227" cy="1815882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marL="0" lvl="1"/>
            <a:r>
              <a:rPr lang="en-US" sz="1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#4 first</a:t>
            </a:r>
          </a:p>
          <a:p>
            <a:pPr marL="0" lvl="1"/>
            <a:r>
              <a:rPr lang="en-US" sz="1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#4 second</a:t>
            </a:r>
          </a:p>
          <a:p>
            <a:pPr marL="0" lvl="1"/>
            <a:r>
              <a:rPr lang="en-US" sz="1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#5 second</a:t>
            </a:r>
          </a:p>
          <a:p>
            <a:pPr marL="0" lvl="1"/>
            <a:r>
              <a:rPr lang="en-US" sz="1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#6</a:t>
            </a:r>
          </a:p>
          <a:p>
            <a:pPr marL="0" lvl="1"/>
            <a:r>
              <a:rPr lang="en-US" sz="1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#42</a:t>
            </a:r>
          </a:p>
          <a:p>
            <a:pPr marL="0" lvl="1"/>
            <a:r>
              <a:rPr lang="en-US" sz="1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#43</a:t>
            </a:r>
          </a:p>
          <a:p>
            <a:pPr marL="0" lvl="1"/>
            <a:r>
              <a:rPr lang="en-US" sz="1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#46 first</a:t>
            </a:r>
          </a:p>
          <a:p>
            <a:pPr marL="0" lvl="1"/>
            <a:r>
              <a:rPr lang="en-US" sz="1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#46 second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21339" y="5017839"/>
            <a:ext cx="10182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en-US" sz="1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#46 second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490874" y="5017839"/>
            <a:ext cx="9284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en-US" sz="1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#4 second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4325593" y="5017838"/>
            <a:ext cx="364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/>
            <a:r>
              <a:rPr lang="en-US" sz="14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#6</a:t>
            </a:r>
            <a:endParaRPr lang="en-US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95216" y="1245944"/>
            <a:ext cx="18069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SF Pro Text" panose="00000500000000000000" pitchFamily="2" charset="0"/>
                <a:cs typeface="Times New Roman" panose="02020603050405020304" pitchFamily="18" charset="0"/>
              </a:rPr>
              <a:t>Fluorescence Intensity</a:t>
            </a:r>
          </a:p>
        </p:txBody>
      </p:sp>
    </p:spTree>
    <p:extLst>
      <p:ext uri="{BB962C8B-B14F-4D97-AF65-F5344CB8AC3E}">
        <p14:creationId xmlns:p14="http://schemas.microsoft.com/office/powerpoint/2010/main" val="406812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3461" y="586969"/>
            <a:ext cx="15135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Aft>
                <a:spcPts val="1000"/>
              </a:spcAft>
            </a:pPr>
            <a:r>
              <a:rPr lang="en-US" sz="1600" b="1" dirty="0" smtClean="0">
                <a:latin typeface="Times New Roman" panose="02020603050405020304" pitchFamily="18" charset="0"/>
                <a:ea typeface="Cambria" panose="02040503050406030204" pitchFamily="18" charset="0"/>
              </a:rPr>
              <a:t>Movie Legends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C:\Users\Elaine.Scott\Documents\LaTex\____TEST____Frontiers_LaTeX_Templates_V2.5\Frontiers LaTeX (Science, Health and Engineering) V2.5 - with Supplementary material (V1.2)\logo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60883" cy="5935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2053461" y="1105"/>
            <a:ext cx="3268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60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Supplementary Material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2716" y="1392320"/>
            <a:ext cx="15756493" cy="3046988"/>
          </a:xfrm>
          <a:prstGeom prst="rect">
            <a:avLst/>
          </a:prstGeom>
        </p:spPr>
        <p:txBody>
          <a:bodyPr wrap="none" rIns="0" anchor="t" anchorCtr="0">
            <a:spAutoFit/>
          </a:bodyPr>
          <a:lstStyle/>
          <a:p>
            <a:pPr marL="0" lvl="1"/>
            <a:r>
              <a:rPr lang="en-US" sz="1600" b="1" dirty="0">
                <a:latin typeface="Times New Roman" panose="02020603050405020304" pitchFamily="18" charset="0"/>
                <a:ea typeface="Cambria" panose="02040503050406030204" pitchFamily="18" charset="0"/>
              </a:rPr>
              <a:t>Movie </a:t>
            </a:r>
            <a:r>
              <a:rPr lang="en-US" sz="1600" b="1" dirty="0" smtClean="0">
                <a:latin typeface="Times New Roman" panose="02020603050405020304" pitchFamily="18" charset="0"/>
                <a:ea typeface="Cambria" panose="02040503050406030204" pitchFamily="18" charset="0"/>
              </a:rPr>
              <a:t>S1	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hSyn-ArcLight oscillations</a:t>
            </a:r>
          </a:p>
          <a:p>
            <a:pPr marL="0" lvl="1"/>
            <a:endParaRPr lang="en-US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/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Three representative </a:t>
            </a:r>
            <a:r>
              <a:rPr lang="en-US" sz="1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movies </a:t>
            </a:r>
            <a:r>
              <a:rPr lang="en-US" sz="1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“Widespread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Waves” and “Oscillating in place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oscillations.</a:t>
            </a:r>
          </a:p>
          <a:p>
            <a:pPr marL="0" lvl="1"/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All hSyn-ArcLight oscillations were categorized into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either “Widespread Waves”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“Oscillating in place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oscillations based on their visual presentation in the movie.</a:t>
            </a:r>
          </a:p>
          <a:p>
            <a:pPr marL="0" lvl="1"/>
            <a:endParaRPr lang="en-US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/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For each oscillation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movie was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created by taking 50-100 frames prior to the onset of an oscillation to 50-100 frames after cessation of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oscillation.</a:t>
            </a:r>
          </a:p>
          <a:p>
            <a:pPr marL="0" lvl="1"/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To better visualize the changes in fluorescence intensity, each movie was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spatially low pass filtered using a mean filter with a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pixel kernel,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set to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maximize the dynamic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range,</a:t>
            </a:r>
          </a:p>
          <a:p>
            <a:pPr marL="0" lvl="1"/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and </a:t>
            </a:r>
            <a:r>
              <a:rPr lang="en-US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pseudocolored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All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movies were slowed down 33 fold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 play back at 30 Hz.</a:t>
            </a:r>
          </a:p>
          <a:p>
            <a:pPr marL="0" lvl="1"/>
            <a:endParaRPr lang="en-US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1"/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The 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number below each movie indicates the identity of the oscillation. Its representative oscillation waveform can be found in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 S1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under “hSyn-ArcLight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  <a:p>
            <a:pPr marL="0" lvl="1"/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The column of numbers next to headers “Widespread Waves” and “Oscillating in place” are the identities of oscillations categorized into each category.</a:t>
            </a:r>
          </a:p>
          <a:p>
            <a:pPr marL="0" lvl="1"/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If there were more than one oscillation in a recording, descriptors “first” and “second” were added to denote which oscillation the movie specifically refers to.</a:t>
            </a:r>
          </a:p>
        </p:txBody>
      </p:sp>
    </p:spTree>
    <p:extLst>
      <p:ext uri="{BB962C8B-B14F-4D97-AF65-F5344CB8AC3E}">
        <p14:creationId xmlns:p14="http://schemas.microsoft.com/office/powerpoint/2010/main" val="344658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14834</TotalTime>
  <Words>294</Words>
  <Application>Microsoft Office PowerPoint</Application>
  <PresentationFormat>Custom</PresentationFormat>
  <Paragraphs>37</Paragraphs>
  <Slides>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Arial</vt:lpstr>
      <vt:lpstr>Calibri</vt:lpstr>
      <vt:lpstr>Calibri Light</vt:lpstr>
      <vt:lpstr>Cambria</vt:lpstr>
      <vt:lpstr>SF Pro Text</vt:lpstr>
      <vt:lpstr>Symbol</vt:lpstr>
      <vt:lpstr>Times New Roman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Rhee Jun Kyu</dc:creator>
  <cp:lastModifiedBy>Jun Kyu Rhee</cp:lastModifiedBy>
  <cp:revision>802</cp:revision>
  <cp:lastPrinted>2020-07-09T04:46:41Z</cp:lastPrinted>
  <dcterms:created xsi:type="dcterms:W3CDTF">2020-02-02T09:15:50Z</dcterms:created>
  <dcterms:modified xsi:type="dcterms:W3CDTF">2021-10-01T06:41:05Z</dcterms:modified>
</cp:coreProperties>
</file>