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3" r:id="rId4"/>
  </p:sldIdLst>
  <p:sldSz cx="7543800" cy="107442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rin Arndts" initials="KA" lastIdx="2" clrIdx="0">
    <p:extLst>
      <p:ext uri="{19B8F6BF-5375-455C-9EA6-DF929625EA0E}">
        <p15:presenceInfo xmlns:p15="http://schemas.microsoft.com/office/powerpoint/2012/main" userId="Kathrin Arndt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 snapToGrid="0">
      <p:cViewPr varScale="1">
        <p:scale>
          <a:sx n="45" d="100"/>
          <a:sy n="45" d="100"/>
        </p:scale>
        <p:origin x="20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785" y="1758369"/>
            <a:ext cx="6412230" cy="3740573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2975" y="5643193"/>
            <a:ext cx="5657850" cy="2594027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7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3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98532" y="572029"/>
            <a:ext cx="1626632" cy="9105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637" y="572029"/>
            <a:ext cx="4785598" cy="9105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4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707" y="2678592"/>
            <a:ext cx="6506528" cy="4469288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707" y="7190161"/>
            <a:ext cx="6506528" cy="2350293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7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636" y="2860146"/>
            <a:ext cx="3206115" cy="68170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9049" y="2860146"/>
            <a:ext cx="3206115" cy="68170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4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9" y="572032"/>
            <a:ext cx="6506528" cy="20767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19" y="2633822"/>
            <a:ext cx="3191381" cy="1290795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19" y="3924618"/>
            <a:ext cx="3191381" cy="57725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049" y="2633822"/>
            <a:ext cx="3207098" cy="1290795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049" y="3924618"/>
            <a:ext cx="3207098" cy="57725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9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0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7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9" y="716280"/>
            <a:ext cx="2433072" cy="250698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7097" y="1546968"/>
            <a:ext cx="3819049" cy="7635346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619" y="3223260"/>
            <a:ext cx="2433072" cy="5971488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19" y="716280"/>
            <a:ext cx="2433072" cy="250698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7097" y="1546968"/>
            <a:ext cx="3819049" cy="7635346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619" y="3223260"/>
            <a:ext cx="2433072" cy="5971488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0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636" y="572032"/>
            <a:ext cx="6506528" cy="2076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636" y="2860146"/>
            <a:ext cx="6506528" cy="6817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636" y="9958284"/>
            <a:ext cx="1697355" cy="572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9475-27D5-43B3-A70E-DC417EB6BD97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8884" y="9958284"/>
            <a:ext cx="2546033" cy="572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7809" y="9958284"/>
            <a:ext cx="1697355" cy="572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C40C8-CEDA-4AF8-8094-70AF4329E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9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70" y="312451"/>
            <a:ext cx="5857152" cy="4498184"/>
          </a:xfrm>
          <a:prstGeom prst="rect">
            <a:avLst/>
          </a:prstGeom>
        </p:spPr>
      </p:pic>
      <p:sp>
        <p:nvSpPr>
          <p:cNvPr id="4" name="Textfeld 5"/>
          <p:cNvSpPr txBox="1"/>
          <p:nvPr/>
        </p:nvSpPr>
        <p:spPr>
          <a:xfrm>
            <a:off x="512613" y="52582"/>
            <a:ext cx="511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6"/>
          <p:cNvSpPr txBox="1"/>
          <p:nvPr/>
        </p:nvSpPr>
        <p:spPr>
          <a:xfrm>
            <a:off x="3197088" y="52582"/>
            <a:ext cx="475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7"/>
          <p:cNvSpPr txBox="1"/>
          <p:nvPr/>
        </p:nvSpPr>
        <p:spPr>
          <a:xfrm>
            <a:off x="1936069" y="2685839"/>
            <a:ext cx="471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8"/>
          <p:cNvSpPr txBox="1"/>
          <p:nvPr/>
        </p:nvSpPr>
        <p:spPr>
          <a:xfrm>
            <a:off x="4452651" y="2685839"/>
            <a:ext cx="581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651760" y="1243584"/>
            <a:ext cx="713232" cy="91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45736" y="2388221"/>
            <a:ext cx="612648" cy="3632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592331" y="2385173"/>
            <a:ext cx="546853" cy="3663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0355" y="3063024"/>
            <a:ext cx="769617" cy="72011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5304271" y="3067914"/>
            <a:ext cx="1207517" cy="7152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300" dirty="0"/>
          </a:p>
        </p:txBody>
      </p:sp>
      <p:sp>
        <p:nvSpPr>
          <p:cNvPr id="23" name="TextBox 22"/>
          <p:cNvSpPr txBox="1"/>
          <p:nvPr/>
        </p:nvSpPr>
        <p:spPr>
          <a:xfrm>
            <a:off x="4786646" y="3067914"/>
            <a:ext cx="512292" cy="7152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300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1866846" y="3705362"/>
            <a:ext cx="54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CCR5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4375096" y="3705362"/>
            <a:ext cx="54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CCR5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0497" y="4785518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CD8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365750" y="4785518"/>
            <a:ext cx="697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CD45RA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361390" y="2146074"/>
            <a:ext cx="574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FSC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359552" y="1027098"/>
            <a:ext cx="54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SSC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3211820" y="1068475"/>
            <a:ext cx="54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CD8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211967" y="2146074"/>
            <a:ext cx="574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CD4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549441" y="1896214"/>
            <a:ext cx="78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42.1%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792953" y="561066"/>
            <a:ext cx="78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18.3%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3547542" y="3039075"/>
            <a:ext cx="78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47.2%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4743596" y="3039075"/>
            <a:ext cx="78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25.9%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6053841" y="3039075"/>
            <a:ext cx="78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21.3%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444731" y="5485330"/>
            <a:ext cx="645481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/>
              <a:t>Supplementary </a:t>
            </a:r>
            <a:r>
              <a:rPr lang="en-US" sz="1600" b="1" dirty="0"/>
              <a:t>Figure 1: Gating strategy for lymphocytes, CD8</a:t>
            </a:r>
            <a:r>
              <a:rPr lang="en-US" sz="1600" b="1" baseline="30000" dirty="0"/>
              <a:t>+ </a:t>
            </a:r>
            <a:r>
              <a:rPr lang="en-US" sz="1600" b="1" dirty="0"/>
              <a:t>T cells, CCR5, and CD45RA populations.</a:t>
            </a:r>
            <a:endParaRPr lang="en-US" sz="1600" dirty="0"/>
          </a:p>
          <a:p>
            <a:pPr algn="just"/>
            <a:r>
              <a:rPr lang="en-GB" sz="1600" dirty="0"/>
              <a:t>Whole blood gating strategy for lymphocytes, </a:t>
            </a:r>
            <a:r>
              <a:rPr lang="en-US" sz="1600" dirty="0"/>
              <a:t>CD8</a:t>
            </a:r>
            <a:r>
              <a:rPr lang="en-US" sz="1600" baseline="30000" dirty="0"/>
              <a:t>+</a:t>
            </a:r>
            <a:r>
              <a:rPr lang="en-US" sz="1600" dirty="0"/>
              <a:t> T cells, and therein the CCR5 and CD45RA populations. The example shown uses 100 µL whole blood from a Ghanaian study participant. Panel A: lymphocytes were gated used the forward scatter-height versus side scatter-height. Panel B: lymphocytes were separated into CD8</a:t>
            </a:r>
            <a:r>
              <a:rPr lang="en-US" sz="1600" baseline="30000" dirty="0"/>
              <a:t>+</a:t>
            </a:r>
            <a:r>
              <a:rPr lang="en-US" sz="1600" dirty="0"/>
              <a:t> T cells by gating CD8 expression. Panel C: CCR5 was plotted with CD8 to obtain CD8</a:t>
            </a:r>
            <a:r>
              <a:rPr lang="en-US" sz="1600" baseline="30000" dirty="0"/>
              <a:t>+</a:t>
            </a:r>
            <a:r>
              <a:rPr lang="en-US" sz="1600" dirty="0"/>
              <a:t>CCR5</a:t>
            </a:r>
            <a:r>
              <a:rPr lang="en-US" sz="1600" baseline="30000" dirty="0"/>
              <a:t>+</a:t>
            </a:r>
            <a:r>
              <a:rPr lang="en-US" sz="1600" dirty="0"/>
              <a:t> T cells. Panel D: CCR5 and CD45RA were plotted together to obtain CD8</a:t>
            </a:r>
            <a:r>
              <a:rPr lang="en-US" sz="1600" baseline="30000" dirty="0"/>
              <a:t>+</a:t>
            </a:r>
            <a:r>
              <a:rPr lang="en-US" sz="1600" dirty="0"/>
              <a:t>CCR5</a:t>
            </a:r>
            <a:r>
              <a:rPr lang="en-US" sz="1600" baseline="30000" dirty="0"/>
              <a:t>+</a:t>
            </a:r>
            <a:r>
              <a:rPr lang="en-US" sz="1600" dirty="0"/>
              <a:t>CD45RA</a:t>
            </a:r>
            <a:r>
              <a:rPr lang="en-US" sz="1600" baseline="30000" dirty="0"/>
              <a:t>-</a:t>
            </a:r>
            <a:r>
              <a:rPr lang="en-US" sz="1600" dirty="0"/>
              <a:t> T cells and CD8</a:t>
            </a:r>
            <a:r>
              <a:rPr lang="en-US" sz="1600" baseline="30000" dirty="0"/>
              <a:t>+</a:t>
            </a:r>
            <a:r>
              <a:rPr lang="en-US" sz="1600" dirty="0"/>
              <a:t>CCR5</a:t>
            </a:r>
            <a:r>
              <a:rPr lang="en-US" sz="1600" baseline="30000" dirty="0"/>
              <a:t>+</a:t>
            </a:r>
            <a:r>
              <a:rPr lang="en-US" sz="1600" dirty="0"/>
              <a:t>CD45RA</a:t>
            </a:r>
            <a:r>
              <a:rPr lang="en-US" sz="1600" baseline="30000" dirty="0"/>
              <a:t>+</a:t>
            </a:r>
            <a:r>
              <a:rPr lang="en-US" sz="1600" dirty="0"/>
              <a:t> T cells. The red marked gates show the positive populations. </a:t>
            </a:r>
          </a:p>
        </p:txBody>
      </p:sp>
    </p:spTree>
    <p:extLst>
      <p:ext uri="{BB962C8B-B14F-4D97-AF65-F5344CB8AC3E}">
        <p14:creationId xmlns:p14="http://schemas.microsoft.com/office/powerpoint/2010/main" val="376234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535" y="709073"/>
            <a:ext cx="4302819" cy="4061915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3918809" y="2533756"/>
            <a:ext cx="612648" cy="3632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2628212" y="2533756"/>
            <a:ext cx="546853" cy="3663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5"/>
          <p:cNvSpPr txBox="1"/>
          <p:nvPr/>
        </p:nvSpPr>
        <p:spPr>
          <a:xfrm>
            <a:off x="1152731" y="364193"/>
            <a:ext cx="511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6"/>
          <p:cNvSpPr txBox="1"/>
          <p:nvPr/>
        </p:nvSpPr>
        <p:spPr>
          <a:xfrm>
            <a:off x="3692677" y="364193"/>
            <a:ext cx="475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7"/>
          <p:cNvSpPr txBox="1"/>
          <p:nvPr/>
        </p:nvSpPr>
        <p:spPr>
          <a:xfrm>
            <a:off x="1152904" y="2698486"/>
            <a:ext cx="471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8"/>
          <p:cNvSpPr txBox="1"/>
          <p:nvPr/>
        </p:nvSpPr>
        <p:spPr>
          <a:xfrm>
            <a:off x="3697539" y="2698486"/>
            <a:ext cx="581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8237" y="3041157"/>
            <a:ext cx="995550" cy="92800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300" dirty="0"/>
          </a:p>
        </p:txBody>
      </p:sp>
      <p:sp>
        <p:nvSpPr>
          <p:cNvPr id="18" name="TextBox 17"/>
          <p:cNvSpPr txBox="1"/>
          <p:nvPr/>
        </p:nvSpPr>
        <p:spPr>
          <a:xfrm>
            <a:off x="4715539" y="3048754"/>
            <a:ext cx="963655" cy="94019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025529" y="4752679"/>
            <a:ext cx="534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CD8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016027" y="2421487"/>
            <a:ext cx="574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FSC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953133" y="1324036"/>
            <a:ext cx="54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SSC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3507260" y="1324035"/>
            <a:ext cx="54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CD8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646230" y="2438388"/>
            <a:ext cx="574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CD4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953133" y="3803103"/>
            <a:ext cx="54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IFN-</a:t>
            </a:r>
            <a:r>
              <a:rPr lang="el-GR" sz="1200" dirty="0"/>
              <a:t>γ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666189" y="4752678"/>
            <a:ext cx="534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CD8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3507260" y="3797029"/>
            <a:ext cx="54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IL-10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2195215" y="2194035"/>
            <a:ext cx="78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95.8%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4035242" y="1062585"/>
            <a:ext cx="78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15.1%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2542067" y="3031027"/>
            <a:ext cx="78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0.028%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5139634" y="3031026"/>
            <a:ext cx="787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0.041%</a:t>
            </a:r>
            <a:endParaRPr lang="en-US" sz="1000" dirty="0"/>
          </a:p>
        </p:txBody>
      </p:sp>
      <p:sp>
        <p:nvSpPr>
          <p:cNvPr id="32" name="Rectangle 30"/>
          <p:cNvSpPr/>
          <p:nvPr/>
        </p:nvSpPr>
        <p:spPr>
          <a:xfrm>
            <a:off x="444731" y="5485330"/>
            <a:ext cx="64548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/>
              <a:t>Supplementary Figure </a:t>
            </a:r>
            <a:r>
              <a:rPr lang="en-US" sz="1600" b="1" dirty="0"/>
              <a:t>2: Gating strategy for CD8</a:t>
            </a:r>
            <a:r>
              <a:rPr lang="en-US" sz="1600" b="1" baseline="30000" dirty="0"/>
              <a:t>+</a:t>
            </a:r>
            <a:r>
              <a:rPr lang="en-US" sz="1600" b="1" dirty="0"/>
              <a:t> IFN-γ</a:t>
            </a:r>
            <a:r>
              <a:rPr lang="en-US" sz="1600" b="1" baseline="30000" dirty="0"/>
              <a:t>+</a:t>
            </a:r>
            <a:r>
              <a:rPr lang="en-US" sz="1600" b="1" dirty="0"/>
              <a:t> and IL-10</a:t>
            </a:r>
            <a:r>
              <a:rPr lang="en-US" sz="1600" b="1" baseline="30000" dirty="0"/>
              <a:t>+</a:t>
            </a:r>
            <a:r>
              <a:rPr lang="en-US" sz="1600" b="1" dirty="0"/>
              <a:t> populations.</a:t>
            </a:r>
            <a:endParaRPr lang="en-US" sz="1600" dirty="0"/>
          </a:p>
          <a:p>
            <a:pPr algn="just"/>
            <a:r>
              <a:rPr lang="en-US" sz="1600" dirty="0"/>
              <a:t>PMBC gating strategy for lymphocytes, CD8</a:t>
            </a:r>
            <a:r>
              <a:rPr lang="en-US" sz="1600" baseline="30000" dirty="0"/>
              <a:t>+</a:t>
            </a:r>
            <a:r>
              <a:rPr lang="en-US" sz="1600" dirty="0"/>
              <a:t> T cells, and therein the IFN-γ</a:t>
            </a:r>
            <a:r>
              <a:rPr lang="en-US" sz="1600" baseline="30000" dirty="0"/>
              <a:t>+</a:t>
            </a:r>
            <a:r>
              <a:rPr lang="en-US" sz="1600" dirty="0"/>
              <a:t> and IL-10</a:t>
            </a:r>
            <a:r>
              <a:rPr lang="en-US" sz="1600" baseline="30000" dirty="0"/>
              <a:t>+</a:t>
            </a:r>
            <a:r>
              <a:rPr lang="en-US" sz="1600" dirty="0"/>
              <a:t> populations. The representative example shown is from PBMCs isolated from a Ghanaian study participant. Panel A: lymphocytes were first gated using forward scatter-height versus side scatter-height. Panel B: lymphocytes were separated into CD8</a:t>
            </a:r>
            <a:r>
              <a:rPr lang="en-US" sz="1600" baseline="30000" dirty="0"/>
              <a:t>+</a:t>
            </a:r>
            <a:r>
              <a:rPr lang="en-US" sz="1600" dirty="0"/>
              <a:t> T cells by gating CD8 expression. Panels C and D: IFN-γ</a:t>
            </a:r>
            <a:r>
              <a:rPr lang="en-US" sz="1600" baseline="30000" dirty="0"/>
              <a:t>+</a:t>
            </a:r>
            <a:r>
              <a:rPr lang="en-US" sz="1600" dirty="0"/>
              <a:t> cells (C) could then be further examined along with IL-10</a:t>
            </a:r>
            <a:r>
              <a:rPr lang="en-US" sz="1600" baseline="30000" dirty="0"/>
              <a:t>+</a:t>
            </a:r>
            <a:r>
              <a:rPr lang="en-US" sz="1600" dirty="0"/>
              <a:t> cells (D). The red marked gates show the positive populations. </a:t>
            </a:r>
          </a:p>
        </p:txBody>
      </p:sp>
    </p:spTree>
    <p:extLst>
      <p:ext uri="{BB962C8B-B14F-4D97-AF65-F5344CB8AC3E}">
        <p14:creationId xmlns:p14="http://schemas.microsoft.com/office/powerpoint/2010/main" val="119712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51" y="317957"/>
            <a:ext cx="6819277" cy="4363406"/>
          </a:xfrm>
          <a:prstGeom prst="rect">
            <a:avLst/>
          </a:prstGeom>
        </p:spPr>
      </p:pic>
      <p:sp>
        <p:nvSpPr>
          <p:cNvPr id="106" name="Textfeld 5"/>
          <p:cNvSpPr txBox="1"/>
          <p:nvPr/>
        </p:nvSpPr>
        <p:spPr>
          <a:xfrm>
            <a:off x="399251" y="145868"/>
            <a:ext cx="368963" cy="227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1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endParaRPr lang="en-GB" sz="88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feld 5"/>
          <p:cNvSpPr txBox="1"/>
          <p:nvPr/>
        </p:nvSpPr>
        <p:spPr>
          <a:xfrm>
            <a:off x="1692578" y="122985"/>
            <a:ext cx="368963" cy="227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1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endParaRPr lang="en-GB" sz="88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feld 5"/>
          <p:cNvSpPr txBox="1"/>
          <p:nvPr/>
        </p:nvSpPr>
        <p:spPr>
          <a:xfrm>
            <a:off x="3305248" y="145867"/>
            <a:ext cx="368963" cy="227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1" dirty="0">
                <a:latin typeface="Arial" panose="020B0604020202020204" pitchFamily="34" charset="0"/>
                <a:cs typeface="Arial" panose="020B0604020202020204" pitchFamily="34" charset="0"/>
              </a:rPr>
              <a:t>(C)</a:t>
            </a:r>
            <a:endParaRPr lang="en-GB" sz="88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feld 4"/>
          <p:cNvSpPr txBox="1"/>
          <p:nvPr/>
        </p:nvSpPr>
        <p:spPr>
          <a:xfrm rot="16200000">
            <a:off x="352564" y="606941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SSC</a:t>
            </a:r>
            <a:endParaRPr lang="en-GB" sz="900" dirty="0"/>
          </a:p>
        </p:txBody>
      </p:sp>
      <p:sp>
        <p:nvSpPr>
          <p:cNvPr id="117" name="Textfeld 5"/>
          <p:cNvSpPr txBox="1"/>
          <p:nvPr/>
        </p:nvSpPr>
        <p:spPr>
          <a:xfrm rot="16200000">
            <a:off x="1609047" y="621446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CD8</a:t>
            </a:r>
            <a:endParaRPr lang="en-GB" sz="900" dirty="0"/>
          </a:p>
        </p:txBody>
      </p:sp>
      <p:sp>
        <p:nvSpPr>
          <p:cNvPr id="118" name="Textfeld 6"/>
          <p:cNvSpPr txBox="1"/>
          <p:nvPr/>
        </p:nvSpPr>
        <p:spPr>
          <a:xfrm rot="16200000">
            <a:off x="3144627" y="569504"/>
            <a:ext cx="6752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Eomes</a:t>
            </a:r>
            <a:endParaRPr lang="en-GB" sz="900" dirty="0"/>
          </a:p>
        </p:txBody>
      </p:sp>
      <p:sp>
        <p:nvSpPr>
          <p:cNvPr id="119" name="Textfeld 7"/>
          <p:cNvSpPr txBox="1"/>
          <p:nvPr/>
        </p:nvSpPr>
        <p:spPr>
          <a:xfrm>
            <a:off x="978047" y="1202696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FSC</a:t>
            </a:r>
            <a:endParaRPr lang="en-GB" sz="900" dirty="0"/>
          </a:p>
        </p:txBody>
      </p:sp>
      <p:sp>
        <p:nvSpPr>
          <p:cNvPr id="120" name="Textfeld 8"/>
          <p:cNvSpPr txBox="1"/>
          <p:nvPr/>
        </p:nvSpPr>
        <p:spPr>
          <a:xfrm>
            <a:off x="2256475" y="1202696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CD4</a:t>
            </a:r>
            <a:endParaRPr lang="en-GB" sz="900" dirty="0"/>
          </a:p>
        </p:txBody>
      </p:sp>
      <p:sp>
        <p:nvSpPr>
          <p:cNvPr id="121" name="Textfeld 5"/>
          <p:cNvSpPr txBox="1"/>
          <p:nvPr/>
        </p:nvSpPr>
        <p:spPr>
          <a:xfrm>
            <a:off x="3804786" y="1347055"/>
            <a:ext cx="368963" cy="227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1" dirty="0">
                <a:latin typeface="Arial" panose="020B0604020202020204" pitchFamily="34" charset="0"/>
                <a:cs typeface="Arial" panose="020B0604020202020204" pitchFamily="34" charset="0"/>
              </a:rPr>
              <a:t>(E)</a:t>
            </a:r>
            <a:endParaRPr lang="en-GB" sz="88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feld 9"/>
          <p:cNvSpPr txBox="1"/>
          <p:nvPr/>
        </p:nvSpPr>
        <p:spPr>
          <a:xfrm>
            <a:off x="3808889" y="1202696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T-</a:t>
            </a:r>
            <a:r>
              <a:rPr lang="de-DE" sz="900" dirty="0" err="1"/>
              <a:t>bet</a:t>
            </a:r>
            <a:endParaRPr lang="de-DE" sz="900" dirty="0"/>
          </a:p>
        </p:txBody>
      </p:sp>
      <p:sp>
        <p:nvSpPr>
          <p:cNvPr id="123" name="Textfeld 39"/>
          <p:cNvSpPr txBox="1"/>
          <p:nvPr/>
        </p:nvSpPr>
        <p:spPr>
          <a:xfrm>
            <a:off x="3674211" y="341238"/>
            <a:ext cx="8448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CD8</a:t>
            </a:r>
            <a:r>
              <a:rPr lang="de-DE" sz="700" baseline="30000" dirty="0" smtClean="0"/>
              <a:t>+</a:t>
            </a:r>
            <a:r>
              <a:rPr lang="de-DE" sz="700" dirty="0" smtClean="0"/>
              <a:t>Ex</a:t>
            </a:r>
            <a:r>
              <a:rPr lang="de-DE" sz="700" baseline="-25000" dirty="0" smtClean="0"/>
              <a:t>mem</a:t>
            </a:r>
            <a:r>
              <a:rPr lang="de-DE" sz="700" dirty="0" smtClean="0"/>
              <a:t> 38.9</a:t>
            </a:r>
            <a:endParaRPr lang="en-GB" sz="700" dirty="0"/>
          </a:p>
        </p:txBody>
      </p:sp>
      <p:sp>
        <p:nvSpPr>
          <p:cNvPr id="124" name="Textfeld 40"/>
          <p:cNvSpPr txBox="1"/>
          <p:nvPr/>
        </p:nvSpPr>
        <p:spPr>
          <a:xfrm>
            <a:off x="3752439" y="948395"/>
            <a:ext cx="766584" cy="20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CD8</a:t>
            </a:r>
            <a:r>
              <a:rPr lang="de-DE" sz="700" baseline="30000" dirty="0"/>
              <a:t>+</a:t>
            </a:r>
            <a:r>
              <a:rPr lang="de-DE" sz="700" dirty="0"/>
              <a:t>Ex</a:t>
            </a:r>
            <a:r>
              <a:rPr lang="de-DE" sz="700" baseline="-25000" dirty="0"/>
              <a:t>eff </a:t>
            </a:r>
            <a:r>
              <a:rPr lang="de-DE" sz="700" dirty="0" smtClean="0"/>
              <a:t>30.6</a:t>
            </a:r>
            <a:endParaRPr lang="en-GB" sz="700" dirty="0"/>
          </a:p>
        </p:txBody>
      </p:sp>
      <p:sp>
        <p:nvSpPr>
          <p:cNvPr id="125" name="Textfeld 41"/>
          <p:cNvSpPr txBox="1"/>
          <p:nvPr/>
        </p:nvSpPr>
        <p:spPr>
          <a:xfrm>
            <a:off x="706934" y="492694"/>
            <a:ext cx="784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Lymphocytes</a:t>
            </a:r>
            <a:r>
              <a:rPr lang="de-DE" sz="700" dirty="0"/>
              <a:t> </a:t>
            </a:r>
            <a:endParaRPr lang="de-DE" sz="700" dirty="0" smtClean="0"/>
          </a:p>
          <a:p>
            <a:r>
              <a:rPr lang="de-DE" sz="700" dirty="0" smtClean="0"/>
              <a:t>88.8</a:t>
            </a:r>
            <a:endParaRPr lang="en-GB" sz="700" dirty="0"/>
          </a:p>
        </p:txBody>
      </p:sp>
      <p:sp>
        <p:nvSpPr>
          <p:cNvPr id="126" name="Textfeld 42"/>
          <p:cNvSpPr txBox="1"/>
          <p:nvPr/>
        </p:nvSpPr>
        <p:spPr>
          <a:xfrm>
            <a:off x="1959386" y="377143"/>
            <a:ext cx="358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CD8</a:t>
            </a:r>
            <a:endParaRPr lang="de-DE" sz="700" dirty="0"/>
          </a:p>
          <a:p>
            <a:r>
              <a:rPr lang="de-DE" sz="700" dirty="0"/>
              <a:t>30.0</a:t>
            </a:r>
            <a:endParaRPr lang="en-GB" sz="700" dirty="0"/>
          </a:p>
        </p:txBody>
      </p:sp>
      <p:sp>
        <p:nvSpPr>
          <p:cNvPr id="127" name="Textfeld 43"/>
          <p:cNvSpPr txBox="1"/>
          <p:nvPr/>
        </p:nvSpPr>
        <p:spPr>
          <a:xfrm>
            <a:off x="2484095" y="894919"/>
            <a:ext cx="358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CD4</a:t>
            </a:r>
            <a:endParaRPr lang="de-DE" sz="700" dirty="0"/>
          </a:p>
          <a:p>
            <a:r>
              <a:rPr lang="de-DE" sz="700" dirty="0"/>
              <a:t>29.8</a:t>
            </a:r>
            <a:endParaRPr lang="en-GB" sz="700" dirty="0"/>
          </a:p>
        </p:txBody>
      </p:sp>
      <p:sp>
        <p:nvSpPr>
          <p:cNvPr id="128" name="Textfeld 13"/>
          <p:cNvSpPr txBox="1"/>
          <p:nvPr/>
        </p:nvSpPr>
        <p:spPr>
          <a:xfrm rot="16200000">
            <a:off x="69177" y="1696107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CD39</a:t>
            </a:r>
            <a:endParaRPr lang="en-GB" sz="900" dirty="0"/>
          </a:p>
        </p:txBody>
      </p:sp>
      <p:sp>
        <p:nvSpPr>
          <p:cNvPr id="129" name="Textfeld 14"/>
          <p:cNvSpPr txBox="1"/>
          <p:nvPr/>
        </p:nvSpPr>
        <p:spPr>
          <a:xfrm rot="16200000">
            <a:off x="1138170" y="1707905"/>
            <a:ext cx="5715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KLRG-1</a:t>
            </a:r>
            <a:endParaRPr lang="en-GB" sz="900" dirty="0"/>
          </a:p>
        </p:txBody>
      </p:sp>
      <p:sp>
        <p:nvSpPr>
          <p:cNvPr id="130" name="Textfeld 15"/>
          <p:cNvSpPr txBox="1"/>
          <p:nvPr/>
        </p:nvSpPr>
        <p:spPr>
          <a:xfrm rot="16200000">
            <a:off x="2230758" y="1653579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PD-1</a:t>
            </a:r>
            <a:endParaRPr lang="en-GB" sz="900" dirty="0"/>
          </a:p>
        </p:txBody>
      </p:sp>
      <p:sp>
        <p:nvSpPr>
          <p:cNvPr id="131" name="Textfeld 26"/>
          <p:cNvSpPr txBox="1"/>
          <p:nvPr/>
        </p:nvSpPr>
        <p:spPr>
          <a:xfrm>
            <a:off x="2840029" y="2237516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CD8</a:t>
            </a:r>
            <a:endParaRPr lang="en-GB" sz="900" dirty="0"/>
          </a:p>
        </p:txBody>
      </p:sp>
      <p:sp>
        <p:nvSpPr>
          <p:cNvPr id="132" name="Textfeld 27"/>
          <p:cNvSpPr txBox="1"/>
          <p:nvPr/>
        </p:nvSpPr>
        <p:spPr>
          <a:xfrm>
            <a:off x="1731646" y="2238748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CD8</a:t>
            </a:r>
            <a:endParaRPr lang="en-GB" sz="900" dirty="0"/>
          </a:p>
        </p:txBody>
      </p:sp>
      <p:sp>
        <p:nvSpPr>
          <p:cNvPr id="133" name="Textfeld 28"/>
          <p:cNvSpPr txBox="1"/>
          <p:nvPr/>
        </p:nvSpPr>
        <p:spPr>
          <a:xfrm>
            <a:off x="716324" y="2239675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CD8</a:t>
            </a:r>
            <a:endParaRPr lang="en-GB" sz="900" dirty="0"/>
          </a:p>
        </p:txBody>
      </p:sp>
      <p:sp>
        <p:nvSpPr>
          <p:cNvPr id="134" name="Textfeld 60"/>
          <p:cNvSpPr txBox="1"/>
          <p:nvPr/>
        </p:nvSpPr>
        <p:spPr>
          <a:xfrm>
            <a:off x="430048" y="1403487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0.32</a:t>
            </a:r>
            <a:endParaRPr lang="en-GB" sz="700" dirty="0"/>
          </a:p>
        </p:txBody>
      </p:sp>
      <p:sp>
        <p:nvSpPr>
          <p:cNvPr id="135" name="Textfeld 61"/>
          <p:cNvSpPr txBox="1"/>
          <p:nvPr/>
        </p:nvSpPr>
        <p:spPr>
          <a:xfrm>
            <a:off x="414086" y="2106530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4</a:t>
            </a:r>
            <a:r>
              <a:rPr lang="de-DE" sz="700" dirty="0" smtClean="0"/>
              <a:t>.48</a:t>
            </a:r>
            <a:endParaRPr lang="en-GB" sz="700" dirty="0"/>
          </a:p>
        </p:txBody>
      </p:sp>
      <p:sp>
        <p:nvSpPr>
          <p:cNvPr id="136" name="Textfeld 62"/>
          <p:cNvSpPr txBox="1"/>
          <p:nvPr/>
        </p:nvSpPr>
        <p:spPr>
          <a:xfrm>
            <a:off x="1006407" y="1406744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9.21</a:t>
            </a:r>
            <a:endParaRPr lang="en-GB" sz="700" dirty="0"/>
          </a:p>
        </p:txBody>
      </p:sp>
      <p:sp>
        <p:nvSpPr>
          <p:cNvPr id="137" name="Textfeld 63"/>
          <p:cNvSpPr txBox="1"/>
          <p:nvPr/>
        </p:nvSpPr>
        <p:spPr>
          <a:xfrm>
            <a:off x="1006407" y="2118076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86.0</a:t>
            </a:r>
            <a:endParaRPr lang="en-GB" sz="700" dirty="0"/>
          </a:p>
        </p:txBody>
      </p:sp>
      <p:sp>
        <p:nvSpPr>
          <p:cNvPr id="138" name="Rechteck 50"/>
          <p:cNvSpPr/>
          <p:nvPr/>
        </p:nvSpPr>
        <p:spPr>
          <a:xfrm>
            <a:off x="855208" y="1419097"/>
            <a:ext cx="453329" cy="62388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6"/>
          </a:p>
        </p:txBody>
      </p:sp>
      <p:sp>
        <p:nvSpPr>
          <p:cNvPr id="139" name="Textfeld 5"/>
          <p:cNvSpPr txBox="1"/>
          <p:nvPr/>
        </p:nvSpPr>
        <p:spPr>
          <a:xfrm>
            <a:off x="153836" y="1342659"/>
            <a:ext cx="368963" cy="227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1" dirty="0"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endParaRPr lang="en-GB" sz="88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extfeld 69"/>
          <p:cNvSpPr txBox="1"/>
          <p:nvPr/>
        </p:nvSpPr>
        <p:spPr>
          <a:xfrm>
            <a:off x="1468273" y="1403487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0.81</a:t>
            </a:r>
            <a:endParaRPr lang="en-GB" sz="700" dirty="0"/>
          </a:p>
        </p:txBody>
      </p:sp>
      <p:sp>
        <p:nvSpPr>
          <p:cNvPr id="141" name="Textfeld 70"/>
          <p:cNvSpPr txBox="1"/>
          <p:nvPr/>
        </p:nvSpPr>
        <p:spPr>
          <a:xfrm>
            <a:off x="1456258" y="2113086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4.48</a:t>
            </a:r>
            <a:endParaRPr lang="en-GB" sz="700" dirty="0"/>
          </a:p>
        </p:txBody>
      </p:sp>
      <p:sp>
        <p:nvSpPr>
          <p:cNvPr id="142" name="Textfeld 71"/>
          <p:cNvSpPr txBox="1"/>
          <p:nvPr/>
        </p:nvSpPr>
        <p:spPr>
          <a:xfrm>
            <a:off x="2065037" y="1404921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73.3</a:t>
            </a:r>
            <a:endParaRPr lang="en-GB" sz="700" dirty="0"/>
          </a:p>
        </p:txBody>
      </p:sp>
      <p:sp>
        <p:nvSpPr>
          <p:cNvPr id="143" name="Textfeld 72"/>
          <p:cNvSpPr txBox="1"/>
          <p:nvPr/>
        </p:nvSpPr>
        <p:spPr>
          <a:xfrm>
            <a:off x="2085338" y="2113086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25.1</a:t>
            </a:r>
            <a:endParaRPr lang="en-GB" sz="700" dirty="0"/>
          </a:p>
        </p:txBody>
      </p:sp>
      <p:sp>
        <p:nvSpPr>
          <p:cNvPr id="144" name="Rechteck 51"/>
          <p:cNvSpPr/>
          <p:nvPr/>
        </p:nvSpPr>
        <p:spPr>
          <a:xfrm>
            <a:off x="1916256" y="1428053"/>
            <a:ext cx="459721" cy="4675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6"/>
          </a:p>
        </p:txBody>
      </p:sp>
      <p:sp>
        <p:nvSpPr>
          <p:cNvPr id="145" name="Textfeld 73"/>
          <p:cNvSpPr txBox="1"/>
          <p:nvPr/>
        </p:nvSpPr>
        <p:spPr>
          <a:xfrm>
            <a:off x="2529565" y="1394980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0.27</a:t>
            </a:r>
            <a:endParaRPr lang="en-GB" sz="700" dirty="0"/>
          </a:p>
        </p:txBody>
      </p:sp>
      <p:sp>
        <p:nvSpPr>
          <p:cNvPr id="146" name="Textfeld 74"/>
          <p:cNvSpPr txBox="1"/>
          <p:nvPr/>
        </p:nvSpPr>
        <p:spPr>
          <a:xfrm>
            <a:off x="2544772" y="2096500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1.89</a:t>
            </a:r>
            <a:endParaRPr lang="en-GB" sz="700" dirty="0"/>
          </a:p>
        </p:txBody>
      </p:sp>
      <p:sp>
        <p:nvSpPr>
          <p:cNvPr id="147" name="Textfeld 75"/>
          <p:cNvSpPr txBox="1"/>
          <p:nvPr/>
        </p:nvSpPr>
        <p:spPr>
          <a:xfrm>
            <a:off x="3155782" y="1403487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24.0</a:t>
            </a:r>
            <a:endParaRPr lang="en-GB" sz="700" dirty="0"/>
          </a:p>
        </p:txBody>
      </p:sp>
      <p:sp>
        <p:nvSpPr>
          <p:cNvPr id="148" name="Textfeld 76"/>
          <p:cNvSpPr txBox="1"/>
          <p:nvPr/>
        </p:nvSpPr>
        <p:spPr>
          <a:xfrm>
            <a:off x="3142675" y="2093254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73.8</a:t>
            </a:r>
            <a:endParaRPr lang="en-GB" sz="700" dirty="0"/>
          </a:p>
        </p:txBody>
      </p:sp>
      <p:sp>
        <p:nvSpPr>
          <p:cNvPr id="149" name="Rechteck 55"/>
          <p:cNvSpPr/>
          <p:nvPr/>
        </p:nvSpPr>
        <p:spPr>
          <a:xfrm>
            <a:off x="2975890" y="1414859"/>
            <a:ext cx="472964" cy="56964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6"/>
          </a:p>
        </p:txBody>
      </p:sp>
      <p:sp>
        <p:nvSpPr>
          <p:cNvPr id="156" name="Textfeld 16"/>
          <p:cNvSpPr txBox="1"/>
          <p:nvPr/>
        </p:nvSpPr>
        <p:spPr>
          <a:xfrm rot="16200000">
            <a:off x="3784347" y="1615623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CD39</a:t>
            </a:r>
            <a:endParaRPr lang="en-GB" sz="900" dirty="0"/>
          </a:p>
        </p:txBody>
      </p:sp>
      <p:sp>
        <p:nvSpPr>
          <p:cNvPr id="157" name="Textfeld 17"/>
          <p:cNvSpPr txBox="1"/>
          <p:nvPr/>
        </p:nvSpPr>
        <p:spPr>
          <a:xfrm rot="16200000">
            <a:off x="4838336" y="1661524"/>
            <a:ext cx="5752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KLRG-1</a:t>
            </a:r>
            <a:endParaRPr lang="en-GB" sz="900" dirty="0"/>
          </a:p>
        </p:txBody>
      </p:sp>
      <p:sp>
        <p:nvSpPr>
          <p:cNvPr id="158" name="Textfeld 18"/>
          <p:cNvSpPr txBox="1"/>
          <p:nvPr/>
        </p:nvSpPr>
        <p:spPr>
          <a:xfrm rot="16200000">
            <a:off x="5955970" y="1615623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PD-1</a:t>
            </a:r>
            <a:endParaRPr lang="en-GB" sz="900" dirty="0"/>
          </a:p>
        </p:txBody>
      </p:sp>
      <p:sp>
        <p:nvSpPr>
          <p:cNvPr id="162" name="Textfeld 26"/>
          <p:cNvSpPr txBox="1"/>
          <p:nvPr/>
        </p:nvSpPr>
        <p:spPr>
          <a:xfrm>
            <a:off x="6548670" y="2242607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CD8</a:t>
            </a:r>
            <a:endParaRPr lang="en-GB" sz="900" dirty="0"/>
          </a:p>
        </p:txBody>
      </p:sp>
      <p:sp>
        <p:nvSpPr>
          <p:cNvPr id="163" name="Textfeld 27"/>
          <p:cNvSpPr txBox="1"/>
          <p:nvPr/>
        </p:nvSpPr>
        <p:spPr>
          <a:xfrm>
            <a:off x="5440287" y="2243839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CD8</a:t>
            </a:r>
            <a:endParaRPr lang="en-GB" sz="900" dirty="0"/>
          </a:p>
        </p:txBody>
      </p:sp>
      <p:sp>
        <p:nvSpPr>
          <p:cNvPr id="164" name="Textfeld 28"/>
          <p:cNvSpPr txBox="1"/>
          <p:nvPr/>
        </p:nvSpPr>
        <p:spPr>
          <a:xfrm>
            <a:off x="4424965" y="2244766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CD8</a:t>
            </a:r>
            <a:endParaRPr lang="en-GB" sz="900" dirty="0"/>
          </a:p>
        </p:txBody>
      </p:sp>
      <p:sp>
        <p:nvSpPr>
          <p:cNvPr id="165" name="Textfeld 77"/>
          <p:cNvSpPr txBox="1"/>
          <p:nvPr/>
        </p:nvSpPr>
        <p:spPr>
          <a:xfrm>
            <a:off x="4095423" y="1402971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0.21</a:t>
            </a:r>
            <a:endParaRPr lang="en-GB" sz="700" dirty="0"/>
          </a:p>
        </p:txBody>
      </p:sp>
      <p:sp>
        <p:nvSpPr>
          <p:cNvPr id="166" name="Textfeld 78"/>
          <p:cNvSpPr txBox="1"/>
          <p:nvPr/>
        </p:nvSpPr>
        <p:spPr>
          <a:xfrm>
            <a:off x="4089538" y="2093253"/>
            <a:ext cx="3510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1.99</a:t>
            </a:r>
            <a:endParaRPr lang="en-GB" sz="700" dirty="0"/>
          </a:p>
        </p:txBody>
      </p:sp>
      <p:sp>
        <p:nvSpPr>
          <p:cNvPr id="167" name="Textfeld 79"/>
          <p:cNvSpPr txBox="1"/>
          <p:nvPr/>
        </p:nvSpPr>
        <p:spPr>
          <a:xfrm>
            <a:off x="4687837" y="1402971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11.6</a:t>
            </a:r>
            <a:endParaRPr lang="en-GB" sz="700" dirty="0"/>
          </a:p>
        </p:txBody>
      </p:sp>
      <p:sp>
        <p:nvSpPr>
          <p:cNvPr id="168" name="Textfeld 80"/>
          <p:cNvSpPr txBox="1"/>
          <p:nvPr/>
        </p:nvSpPr>
        <p:spPr>
          <a:xfrm>
            <a:off x="4693483" y="2091071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86.2</a:t>
            </a:r>
            <a:endParaRPr lang="en-GB" sz="700" dirty="0"/>
          </a:p>
        </p:txBody>
      </p:sp>
      <p:sp>
        <p:nvSpPr>
          <p:cNvPr id="169" name="Rechteck 53"/>
          <p:cNvSpPr/>
          <p:nvPr/>
        </p:nvSpPr>
        <p:spPr>
          <a:xfrm>
            <a:off x="4536878" y="1412010"/>
            <a:ext cx="436059" cy="6525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6"/>
          </a:p>
        </p:txBody>
      </p:sp>
      <p:sp>
        <p:nvSpPr>
          <p:cNvPr id="170" name="Textfeld 81"/>
          <p:cNvSpPr txBox="1"/>
          <p:nvPr/>
        </p:nvSpPr>
        <p:spPr>
          <a:xfrm>
            <a:off x="5166420" y="1382537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3.67</a:t>
            </a:r>
            <a:endParaRPr lang="en-GB" sz="700" dirty="0"/>
          </a:p>
        </p:txBody>
      </p:sp>
      <p:sp>
        <p:nvSpPr>
          <p:cNvPr id="171" name="Textfeld 82"/>
          <p:cNvSpPr txBox="1"/>
          <p:nvPr/>
        </p:nvSpPr>
        <p:spPr>
          <a:xfrm>
            <a:off x="5165660" y="2083793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2.12</a:t>
            </a:r>
            <a:endParaRPr lang="en-GB" sz="700" dirty="0"/>
          </a:p>
        </p:txBody>
      </p:sp>
      <p:sp>
        <p:nvSpPr>
          <p:cNvPr id="172" name="Textfeld 83"/>
          <p:cNvSpPr txBox="1"/>
          <p:nvPr/>
        </p:nvSpPr>
        <p:spPr>
          <a:xfrm>
            <a:off x="5757047" y="1382536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76.4</a:t>
            </a:r>
            <a:endParaRPr lang="en-GB" sz="700" dirty="0"/>
          </a:p>
        </p:txBody>
      </p:sp>
      <p:sp>
        <p:nvSpPr>
          <p:cNvPr id="173" name="Textfeld 84"/>
          <p:cNvSpPr txBox="1"/>
          <p:nvPr/>
        </p:nvSpPr>
        <p:spPr>
          <a:xfrm>
            <a:off x="5763579" y="2091974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17.8</a:t>
            </a:r>
            <a:endParaRPr lang="en-GB" sz="700" dirty="0"/>
          </a:p>
        </p:txBody>
      </p:sp>
      <p:sp>
        <p:nvSpPr>
          <p:cNvPr id="174" name="Rechteck 52"/>
          <p:cNvSpPr/>
          <p:nvPr/>
        </p:nvSpPr>
        <p:spPr>
          <a:xfrm>
            <a:off x="5635349" y="1426243"/>
            <a:ext cx="415593" cy="4309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6"/>
          </a:p>
        </p:txBody>
      </p:sp>
      <p:sp>
        <p:nvSpPr>
          <p:cNvPr id="175" name="Textfeld 85"/>
          <p:cNvSpPr txBox="1"/>
          <p:nvPr/>
        </p:nvSpPr>
        <p:spPr>
          <a:xfrm>
            <a:off x="6252730" y="1382535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0.05</a:t>
            </a:r>
            <a:endParaRPr lang="en-GB" sz="700" dirty="0"/>
          </a:p>
        </p:txBody>
      </p:sp>
      <p:sp>
        <p:nvSpPr>
          <p:cNvPr id="176" name="Textfeld 86"/>
          <p:cNvSpPr txBox="1"/>
          <p:nvPr/>
        </p:nvSpPr>
        <p:spPr>
          <a:xfrm>
            <a:off x="6244291" y="2090643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0.56</a:t>
            </a:r>
            <a:endParaRPr lang="en-GB" sz="700" dirty="0"/>
          </a:p>
        </p:txBody>
      </p:sp>
      <p:sp>
        <p:nvSpPr>
          <p:cNvPr id="177" name="Textfeld 87"/>
          <p:cNvSpPr txBox="1"/>
          <p:nvPr/>
        </p:nvSpPr>
        <p:spPr>
          <a:xfrm>
            <a:off x="6850364" y="1389280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17.8</a:t>
            </a:r>
            <a:endParaRPr lang="en-GB" sz="700" dirty="0"/>
          </a:p>
        </p:txBody>
      </p:sp>
      <p:sp>
        <p:nvSpPr>
          <p:cNvPr id="178" name="Textfeld 88"/>
          <p:cNvSpPr txBox="1"/>
          <p:nvPr/>
        </p:nvSpPr>
        <p:spPr>
          <a:xfrm>
            <a:off x="6850364" y="2090643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81.5</a:t>
            </a:r>
            <a:endParaRPr lang="en-GB" sz="700" dirty="0"/>
          </a:p>
        </p:txBody>
      </p:sp>
      <p:sp>
        <p:nvSpPr>
          <p:cNvPr id="179" name="Rechteck 54"/>
          <p:cNvSpPr/>
          <p:nvPr/>
        </p:nvSpPr>
        <p:spPr>
          <a:xfrm>
            <a:off x="6682301" y="1404731"/>
            <a:ext cx="454952" cy="60029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6"/>
          </a:p>
        </p:txBody>
      </p:sp>
      <p:sp>
        <p:nvSpPr>
          <p:cNvPr id="182" name="Textfeld 29"/>
          <p:cNvSpPr txBox="1"/>
          <p:nvPr/>
        </p:nvSpPr>
        <p:spPr>
          <a:xfrm rot="16200000">
            <a:off x="479391" y="2694157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LAG-3</a:t>
            </a:r>
            <a:endParaRPr lang="en-GB" sz="900" dirty="0"/>
          </a:p>
        </p:txBody>
      </p:sp>
      <p:sp>
        <p:nvSpPr>
          <p:cNvPr id="183" name="Textfeld 30"/>
          <p:cNvSpPr txBox="1"/>
          <p:nvPr/>
        </p:nvSpPr>
        <p:spPr>
          <a:xfrm rot="16200000">
            <a:off x="1685400" y="2689362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Tim-3</a:t>
            </a:r>
            <a:endParaRPr lang="en-GB" sz="900" dirty="0"/>
          </a:p>
        </p:txBody>
      </p:sp>
      <p:sp>
        <p:nvSpPr>
          <p:cNvPr id="184" name="Textfeld 89"/>
          <p:cNvSpPr txBox="1"/>
          <p:nvPr/>
        </p:nvSpPr>
        <p:spPr>
          <a:xfrm>
            <a:off x="788571" y="2413808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0.00</a:t>
            </a:r>
            <a:endParaRPr lang="en-GB" sz="700" dirty="0"/>
          </a:p>
        </p:txBody>
      </p:sp>
      <p:sp>
        <p:nvSpPr>
          <p:cNvPr id="185" name="Textfeld 90"/>
          <p:cNvSpPr txBox="1"/>
          <p:nvPr/>
        </p:nvSpPr>
        <p:spPr>
          <a:xfrm>
            <a:off x="789764" y="3105418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0.38</a:t>
            </a:r>
            <a:endParaRPr lang="en-GB" sz="700" dirty="0"/>
          </a:p>
        </p:txBody>
      </p:sp>
      <p:sp>
        <p:nvSpPr>
          <p:cNvPr id="186" name="Textfeld 91"/>
          <p:cNvSpPr txBox="1"/>
          <p:nvPr/>
        </p:nvSpPr>
        <p:spPr>
          <a:xfrm>
            <a:off x="1394119" y="2412853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2.06</a:t>
            </a:r>
            <a:endParaRPr lang="en-GB" sz="700" dirty="0"/>
          </a:p>
        </p:txBody>
      </p:sp>
      <p:sp>
        <p:nvSpPr>
          <p:cNvPr id="187" name="Textfeld 92"/>
          <p:cNvSpPr txBox="1"/>
          <p:nvPr/>
        </p:nvSpPr>
        <p:spPr>
          <a:xfrm>
            <a:off x="1394119" y="3110333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97.6</a:t>
            </a:r>
            <a:endParaRPr lang="en-GB" sz="700" dirty="0"/>
          </a:p>
        </p:txBody>
      </p:sp>
      <p:sp>
        <p:nvSpPr>
          <p:cNvPr id="188" name="Rechteck 58"/>
          <p:cNvSpPr/>
          <p:nvPr/>
        </p:nvSpPr>
        <p:spPr>
          <a:xfrm>
            <a:off x="1235545" y="2435192"/>
            <a:ext cx="452727" cy="5694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6"/>
          </a:p>
        </p:txBody>
      </p:sp>
      <p:sp>
        <p:nvSpPr>
          <p:cNvPr id="189" name="Textfeld 93"/>
          <p:cNvSpPr txBox="1"/>
          <p:nvPr/>
        </p:nvSpPr>
        <p:spPr>
          <a:xfrm>
            <a:off x="1993435" y="2403407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0.11</a:t>
            </a:r>
            <a:endParaRPr lang="en-GB" sz="700" dirty="0"/>
          </a:p>
        </p:txBody>
      </p:sp>
      <p:sp>
        <p:nvSpPr>
          <p:cNvPr id="190" name="Textfeld 94"/>
          <p:cNvSpPr txBox="1"/>
          <p:nvPr/>
        </p:nvSpPr>
        <p:spPr>
          <a:xfrm>
            <a:off x="1995028" y="3123486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2.87</a:t>
            </a:r>
            <a:endParaRPr lang="en-GB" sz="700" dirty="0"/>
          </a:p>
        </p:txBody>
      </p:sp>
      <p:sp>
        <p:nvSpPr>
          <p:cNvPr id="191" name="Textfeld 95"/>
          <p:cNvSpPr txBox="1"/>
          <p:nvPr/>
        </p:nvSpPr>
        <p:spPr>
          <a:xfrm>
            <a:off x="2607353" y="2412363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5.77</a:t>
            </a:r>
            <a:endParaRPr lang="en-GB" sz="700" dirty="0"/>
          </a:p>
        </p:txBody>
      </p:sp>
      <p:sp>
        <p:nvSpPr>
          <p:cNvPr id="192" name="Textfeld 96"/>
          <p:cNvSpPr txBox="1"/>
          <p:nvPr/>
        </p:nvSpPr>
        <p:spPr>
          <a:xfrm>
            <a:off x="2620160" y="3110333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91.2</a:t>
            </a:r>
            <a:endParaRPr lang="en-GB" sz="700" dirty="0"/>
          </a:p>
        </p:txBody>
      </p:sp>
      <p:sp>
        <p:nvSpPr>
          <p:cNvPr id="193" name="Rechteck 57"/>
          <p:cNvSpPr/>
          <p:nvPr/>
        </p:nvSpPr>
        <p:spPr>
          <a:xfrm>
            <a:off x="2456001" y="2430846"/>
            <a:ext cx="428062" cy="64791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6"/>
          </a:p>
        </p:txBody>
      </p:sp>
      <p:sp>
        <p:nvSpPr>
          <p:cNvPr id="196" name="Textfeld 31"/>
          <p:cNvSpPr txBox="1"/>
          <p:nvPr/>
        </p:nvSpPr>
        <p:spPr>
          <a:xfrm rot="16200000">
            <a:off x="4194682" y="2668119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LAG-3</a:t>
            </a:r>
            <a:endParaRPr lang="en-GB" sz="900" dirty="0"/>
          </a:p>
        </p:txBody>
      </p:sp>
      <p:sp>
        <p:nvSpPr>
          <p:cNvPr id="197" name="Textfeld 32"/>
          <p:cNvSpPr txBox="1"/>
          <p:nvPr/>
        </p:nvSpPr>
        <p:spPr>
          <a:xfrm rot="16200000">
            <a:off x="5377082" y="2639389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Tim-3</a:t>
            </a:r>
            <a:endParaRPr lang="en-GB" sz="900" dirty="0"/>
          </a:p>
        </p:txBody>
      </p:sp>
      <p:sp>
        <p:nvSpPr>
          <p:cNvPr id="198" name="Textfeld 19"/>
          <p:cNvSpPr txBox="1"/>
          <p:nvPr/>
        </p:nvSpPr>
        <p:spPr>
          <a:xfrm>
            <a:off x="1098967" y="3279818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CD8</a:t>
            </a:r>
            <a:endParaRPr lang="en-GB" sz="900" dirty="0"/>
          </a:p>
        </p:txBody>
      </p:sp>
      <p:sp>
        <p:nvSpPr>
          <p:cNvPr id="199" name="Textfeld 20"/>
          <p:cNvSpPr txBox="1"/>
          <p:nvPr/>
        </p:nvSpPr>
        <p:spPr>
          <a:xfrm>
            <a:off x="2292057" y="3275390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CD8</a:t>
            </a:r>
            <a:endParaRPr lang="en-GB" sz="900" dirty="0"/>
          </a:p>
        </p:txBody>
      </p:sp>
      <p:sp>
        <p:nvSpPr>
          <p:cNvPr id="200" name="Textfeld 19"/>
          <p:cNvSpPr txBox="1"/>
          <p:nvPr/>
        </p:nvSpPr>
        <p:spPr>
          <a:xfrm>
            <a:off x="4798111" y="3289539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CD8</a:t>
            </a:r>
            <a:endParaRPr lang="en-GB" sz="900" dirty="0"/>
          </a:p>
        </p:txBody>
      </p:sp>
      <p:sp>
        <p:nvSpPr>
          <p:cNvPr id="201" name="Textfeld 20"/>
          <p:cNvSpPr txBox="1"/>
          <p:nvPr/>
        </p:nvSpPr>
        <p:spPr>
          <a:xfrm>
            <a:off x="5991201" y="3285111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CD8</a:t>
            </a:r>
            <a:endParaRPr lang="en-GB" sz="900" dirty="0"/>
          </a:p>
        </p:txBody>
      </p:sp>
      <p:sp>
        <p:nvSpPr>
          <p:cNvPr id="202" name="Textfeld 97"/>
          <p:cNvSpPr txBox="1"/>
          <p:nvPr/>
        </p:nvSpPr>
        <p:spPr>
          <a:xfrm>
            <a:off x="4510507" y="2405826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0.00</a:t>
            </a:r>
            <a:endParaRPr lang="en-GB" sz="700" dirty="0"/>
          </a:p>
        </p:txBody>
      </p:sp>
      <p:sp>
        <p:nvSpPr>
          <p:cNvPr id="203" name="Textfeld 98"/>
          <p:cNvSpPr txBox="1"/>
          <p:nvPr/>
        </p:nvSpPr>
        <p:spPr>
          <a:xfrm>
            <a:off x="4505758" y="3123485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1.28</a:t>
            </a:r>
            <a:endParaRPr lang="en-GB" sz="700" dirty="0"/>
          </a:p>
        </p:txBody>
      </p:sp>
      <p:sp>
        <p:nvSpPr>
          <p:cNvPr id="204" name="Textfeld 99"/>
          <p:cNvSpPr txBox="1"/>
          <p:nvPr/>
        </p:nvSpPr>
        <p:spPr>
          <a:xfrm>
            <a:off x="5087665" y="2407960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0.66</a:t>
            </a:r>
            <a:endParaRPr lang="en-GB" sz="700" dirty="0"/>
          </a:p>
        </p:txBody>
      </p:sp>
      <p:sp>
        <p:nvSpPr>
          <p:cNvPr id="205" name="Textfeld 100"/>
          <p:cNvSpPr txBox="1"/>
          <p:nvPr/>
        </p:nvSpPr>
        <p:spPr>
          <a:xfrm>
            <a:off x="5125968" y="3112506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98.1</a:t>
            </a:r>
            <a:endParaRPr lang="en-GB" sz="700" dirty="0"/>
          </a:p>
        </p:txBody>
      </p:sp>
      <p:sp>
        <p:nvSpPr>
          <p:cNvPr id="206" name="Rechteck 59"/>
          <p:cNvSpPr/>
          <p:nvPr/>
        </p:nvSpPr>
        <p:spPr>
          <a:xfrm>
            <a:off x="4937826" y="2444146"/>
            <a:ext cx="442623" cy="52850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6"/>
          </a:p>
        </p:txBody>
      </p:sp>
      <p:sp>
        <p:nvSpPr>
          <p:cNvPr id="207" name="Textfeld 101"/>
          <p:cNvSpPr txBox="1"/>
          <p:nvPr/>
        </p:nvSpPr>
        <p:spPr>
          <a:xfrm>
            <a:off x="5681688" y="2418639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0.17</a:t>
            </a:r>
            <a:endParaRPr lang="en-GB" sz="700" dirty="0"/>
          </a:p>
        </p:txBody>
      </p:sp>
      <p:sp>
        <p:nvSpPr>
          <p:cNvPr id="208" name="Textfeld 102"/>
          <p:cNvSpPr txBox="1"/>
          <p:nvPr/>
        </p:nvSpPr>
        <p:spPr>
          <a:xfrm>
            <a:off x="5681576" y="3105418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1.37</a:t>
            </a:r>
            <a:endParaRPr lang="en-GB" sz="700" dirty="0"/>
          </a:p>
        </p:txBody>
      </p:sp>
      <p:sp>
        <p:nvSpPr>
          <p:cNvPr id="209" name="Textfeld 103"/>
          <p:cNvSpPr txBox="1"/>
          <p:nvPr/>
        </p:nvSpPr>
        <p:spPr>
          <a:xfrm>
            <a:off x="6291878" y="2412363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13.2</a:t>
            </a:r>
            <a:endParaRPr lang="en-GB" sz="700" dirty="0"/>
          </a:p>
        </p:txBody>
      </p:sp>
      <p:sp>
        <p:nvSpPr>
          <p:cNvPr id="210" name="Textfeld 104"/>
          <p:cNvSpPr txBox="1"/>
          <p:nvPr/>
        </p:nvSpPr>
        <p:spPr>
          <a:xfrm>
            <a:off x="6305430" y="3108612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 smtClean="0"/>
              <a:t>85.3</a:t>
            </a:r>
            <a:endParaRPr lang="en-GB" sz="700" dirty="0"/>
          </a:p>
        </p:txBody>
      </p:sp>
      <p:sp>
        <p:nvSpPr>
          <p:cNvPr id="211" name="Rechteck 56"/>
          <p:cNvSpPr/>
          <p:nvPr/>
        </p:nvSpPr>
        <p:spPr>
          <a:xfrm>
            <a:off x="6132679" y="2435319"/>
            <a:ext cx="459342" cy="64344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86"/>
          </a:p>
        </p:txBody>
      </p:sp>
      <p:sp>
        <p:nvSpPr>
          <p:cNvPr id="212" name="Textfeld 5"/>
          <p:cNvSpPr txBox="1"/>
          <p:nvPr/>
        </p:nvSpPr>
        <p:spPr>
          <a:xfrm>
            <a:off x="597606" y="3569145"/>
            <a:ext cx="360610" cy="227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1" dirty="0">
                <a:latin typeface="Arial" panose="020B0604020202020204" pitchFamily="34" charset="0"/>
                <a:cs typeface="Arial" panose="020B0604020202020204" pitchFamily="34" charset="0"/>
              </a:rPr>
              <a:t>(F)</a:t>
            </a:r>
            <a:endParaRPr lang="en-GB" sz="88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Textfeld 5"/>
          <p:cNvSpPr txBox="1"/>
          <p:nvPr/>
        </p:nvSpPr>
        <p:spPr>
          <a:xfrm>
            <a:off x="1843970" y="3569145"/>
            <a:ext cx="360610" cy="227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1" dirty="0">
                <a:latin typeface="Arial" panose="020B0604020202020204" pitchFamily="34" charset="0"/>
                <a:cs typeface="Arial" panose="020B0604020202020204" pitchFamily="34" charset="0"/>
              </a:rPr>
              <a:t>(G)</a:t>
            </a:r>
            <a:endParaRPr lang="en-GB" sz="88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Textfeld 5"/>
          <p:cNvSpPr txBox="1"/>
          <p:nvPr/>
        </p:nvSpPr>
        <p:spPr>
          <a:xfrm>
            <a:off x="4350944" y="3569145"/>
            <a:ext cx="360610" cy="227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1" dirty="0">
                <a:latin typeface="Arial" panose="020B0604020202020204" pitchFamily="34" charset="0"/>
                <a:cs typeface="Arial" panose="020B0604020202020204" pitchFamily="34" charset="0"/>
              </a:rPr>
              <a:t>(H)</a:t>
            </a:r>
            <a:endParaRPr lang="en-GB" sz="88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Textfeld 5"/>
          <p:cNvSpPr txBox="1"/>
          <p:nvPr/>
        </p:nvSpPr>
        <p:spPr>
          <a:xfrm>
            <a:off x="5572614" y="3564314"/>
            <a:ext cx="360610" cy="227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1" dirty="0">
                <a:latin typeface="Arial" panose="020B0604020202020204" pitchFamily="34" charset="0"/>
                <a:cs typeface="Arial" panose="020B0604020202020204" pitchFamily="34" charset="0"/>
              </a:rPr>
              <a:t>(I)</a:t>
            </a:r>
            <a:endParaRPr lang="en-GB" sz="88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feld 37"/>
          <p:cNvSpPr txBox="1"/>
          <p:nvPr/>
        </p:nvSpPr>
        <p:spPr>
          <a:xfrm>
            <a:off x="1325151" y="3799774"/>
            <a:ext cx="517823" cy="20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IFN-</a:t>
            </a:r>
            <a:r>
              <a:rPr lang="de-DE" sz="700" dirty="0">
                <a:latin typeface="Symbol" panose="05050102010706020507" pitchFamily="18" charset="2"/>
              </a:rPr>
              <a:t>g</a:t>
            </a:r>
            <a:r>
              <a:rPr lang="de-DE" sz="700" baseline="30000" dirty="0"/>
              <a:t>+</a:t>
            </a:r>
            <a:endParaRPr lang="en-GB" sz="700" dirty="0"/>
          </a:p>
        </p:txBody>
      </p:sp>
      <p:sp>
        <p:nvSpPr>
          <p:cNvPr id="217" name="Textfeld 38"/>
          <p:cNvSpPr txBox="1"/>
          <p:nvPr/>
        </p:nvSpPr>
        <p:spPr>
          <a:xfrm>
            <a:off x="1317457" y="3944144"/>
            <a:ext cx="492613" cy="20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10.5</a:t>
            </a:r>
            <a:endParaRPr lang="en-GB" sz="700" dirty="0"/>
          </a:p>
        </p:txBody>
      </p:sp>
      <p:sp>
        <p:nvSpPr>
          <p:cNvPr id="218" name="Textfeld 45"/>
          <p:cNvSpPr txBox="1"/>
          <p:nvPr/>
        </p:nvSpPr>
        <p:spPr>
          <a:xfrm>
            <a:off x="2429418" y="3940601"/>
            <a:ext cx="516837" cy="20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IL-10</a:t>
            </a:r>
            <a:r>
              <a:rPr lang="de-DE" sz="700" baseline="30000" dirty="0"/>
              <a:t>+</a:t>
            </a:r>
            <a:endParaRPr lang="en-GB" sz="700" dirty="0"/>
          </a:p>
        </p:txBody>
      </p:sp>
      <p:sp>
        <p:nvSpPr>
          <p:cNvPr id="219" name="Textfeld 47"/>
          <p:cNvSpPr txBox="1"/>
          <p:nvPr/>
        </p:nvSpPr>
        <p:spPr>
          <a:xfrm>
            <a:off x="2439785" y="4083322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16.3</a:t>
            </a:r>
            <a:endParaRPr lang="en-GB" sz="700" dirty="0"/>
          </a:p>
        </p:txBody>
      </p:sp>
      <p:sp>
        <p:nvSpPr>
          <p:cNvPr id="220" name="Textfeld 33"/>
          <p:cNvSpPr txBox="1"/>
          <p:nvPr/>
        </p:nvSpPr>
        <p:spPr>
          <a:xfrm>
            <a:off x="1092273" y="4608842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IFN-</a:t>
            </a:r>
            <a:r>
              <a:rPr lang="de-DE" sz="900" dirty="0" smtClean="0">
                <a:latin typeface="Symbol" panose="05050102010706020507" pitchFamily="18" charset="2"/>
              </a:rPr>
              <a:t>g</a:t>
            </a:r>
            <a:endParaRPr lang="en-GB" sz="900" dirty="0">
              <a:latin typeface="Symbol" panose="05050102010706020507" pitchFamily="18" charset="2"/>
            </a:endParaRPr>
          </a:p>
        </p:txBody>
      </p:sp>
      <p:sp>
        <p:nvSpPr>
          <p:cNvPr id="221" name="Textfeld 34"/>
          <p:cNvSpPr txBox="1"/>
          <p:nvPr/>
        </p:nvSpPr>
        <p:spPr>
          <a:xfrm>
            <a:off x="2236458" y="4613318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IL-10</a:t>
            </a:r>
            <a:endParaRPr lang="en-GB" sz="900" dirty="0"/>
          </a:p>
        </p:txBody>
      </p:sp>
      <p:sp>
        <p:nvSpPr>
          <p:cNvPr id="222" name="Textfeld 44"/>
          <p:cNvSpPr txBox="1"/>
          <p:nvPr/>
        </p:nvSpPr>
        <p:spPr>
          <a:xfrm>
            <a:off x="5056156" y="3908707"/>
            <a:ext cx="5286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IFN-</a:t>
            </a:r>
            <a:r>
              <a:rPr lang="de-DE" sz="700" dirty="0">
                <a:latin typeface="Symbol" panose="05050102010706020507" pitchFamily="18" charset="2"/>
              </a:rPr>
              <a:t>g</a:t>
            </a:r>
            <a:r>
              <a:rPr lang="de-DE" sz="700" baseline="30000" dirty="0"/>
              <a:t>+</a:t>
            </a:r>
            <a:endParaRPr lang="en-GB" sz="700" dirty="0"/>
          </a:p>
        </p:txBody>
      </p:sp>
      <p:sp>
        <p:nvSpPr>
          <p:cNvPr id="223" name="Textfeld 46"/>
          <p:cNvSpPr txBox="1"/>
          <p:nvPr/>
        </p:nvSpPr>
        <p:spPr>
          <a:xfrm>
            <a:off x="6180701" y="3867968"/>
            <a:ext cx="5413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IL-10</a:t>
            </a:r>
            <a:r>
              <a:rPr lang="de-DE" sz="700" baseline="30000" dirty="0"/>
              <a:t>+</a:t>
            </a:r>
            <a:endParaRPr lang="en-GB" sz="700" dirty="0"/>
          </a:p>
        </p:txBody>
      </p:sp>
      <p:sp>
        <p:nvSpPr>
          <p:cNvPr id="224" name="Textfeld 48"/>
          <p:cNvSpPr txBox="1"/>
          <p:nvPr/>
        </p:nvSpPr>
        <p:spPr>
          <a:xfrm>
            <a:off x="5066401" y="4042608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4.81</a:t>
            </a:r>
            <a:endParaRPr lang="en-GB" sz="700" dirty="0"/>
          </a:p>
        </p:txBody>
      </p:sp>
      <p:sp>
        <p:nvSpPr>
          <p:cNvPr id="225" name="Textfeld 49"/>
          <p:cNvSpPr txBox="1"/>
          <p:nvPr/>
        </p:nvSpPr>
        <p:spPr>
          <a:xfrm>
            <a:off x="6192704" y="3998625"/>
            <a:ext cx="33929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11.6</a:t>
            </a:r>
            <a:endParaRPr lang="en-GB" sz="700" dirty="0"/>
          </a:p>
        </p:txBody>
      </p:sp>
      <p:sp>
        <p:nvSpPr>
          <p:cNvPr id="228" name="Textfeld 33"/>
          <p:cNvSpPr txBox="1"/>
          <p:nvPr/>
        </p:nvSpPr>
        <p:spPr>
          <a:xfrm>
            <a:off x="4859531" y="4612109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/>
              <a:t>IFN-</a:t>
            </a:r>
            <a:r>
              <a:rPr lang="de-DE" sz="900" dirty="0" smtClean="0">
                <a:latin typeface="Symbol" panose="05050102010706020507" pitchFamily="18" charset="2"/>
              </a:rPr>
              <a:t>g</a:t>
            </a:r>
            <a:endParaRPr lang="en-GB" sz="900" dirty="0">
              <a:latin typeface="Symbol" panose="05050102010706020507" pitchFamily="18" charset="2"/>
            </a:endParaRPr>
          </a:p>
        </p:txBody>
      </p:sp>
      <p:sp>
        <p:nvSpPr>
          <p:cNvPr id="229" name="Textfeld 34"/>
          <p:cNvSpPr txBox="1"/>
          <p:nvPr/>
        </p:nvSpPr>
        <p:spPr>
          <a:xfrm>
            <a:off x="6003716" y="4616585"/>
            <a:ext cx="5479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IL-10</a:t>
            </a:r>
            <a:endParaRPr lang="en-GB" sz="900" dirty="0"/>
          </a:p>
        </p:txBody>
      </p:sp>
      <p:sp>
        <p:nvSpPr>
          <p:cNvPr id="105" name="Rectangle 30"/>
          <p:cNvSpPr/>
          <p:nvPr/>
        </p:nvSpPr>
        <p:spPr>
          <a:xfrm>
            <a:off x="485763" y="5316333"/>
            <a:ext cx="64548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/>
              <a:t>Supplementary Figure </a:t>
            </a:r>
            <a:r>
              <a:rPr lang="en-US" sz="1600" b="1" dirty="0"/>
              <a:t>3: Gating strategy for exhaustion markers and cytokines on CD8</a:t>
            </a:r>
            <a:r>
              <a:rPr lang="en-US" sz="1600" b="1" baseline="30000" dirty="0"/>
              <a:t>+</a:t>
            </a:r>
            <a:r>
              <a:rPr lang="en-US" sz="1600" b="1" dirty="0"/>
              <a:t>ex</a:t>
            </a:r>
            <a:r>
              <a:rPr lang="en-US" sz="1600" b="1" baseline="-25000" dirty="0"/>
              <a:t>mem</a:t>
            </a:r>
            <a:r>
              <a:rPr lang="en-US" sz="1600" b="1" dirty="0"/>
              <a:t> and CD8</a:t>
            </a:r>
            <a:r>
              <a:rPr lang="en-US" sz="1600" b="1" baseline="30000" dirty="0"/>
              <a:t>+</a:t>
            </a:r>
            <a:r>
              <a:rPr lang="en-US" sz="1600" b="1" dirty="0"/>
              <a:t>ex</a:t>
            </a:r>
            <a:r>
              <a:rPr lang="en-US" sz="1600" b="1" baseline="-25000" dirty="0"/>
              <a:t>eff</a:t>
            </a:r>
            <a:r>
              <a:rPr lang="en-US" sz="1600" b="1" dirty="0"/>
              <a:t> populations.</a:t>
            </a:r>
            <a:endParaRPr lang="en-US" sz="1600" dirty="0"/>
          </a:p>
          <a:p>
            <a:pPr algn="just"/>
            <a:r>
              <a:rPr lang="en-US" sz="1600" dirty="0"/>
              <a:t>PBMC gating strategy for lymphocytes, CD8</a:t>
            </a:r>
            <a:r>
              <a:rPr lang="en-US" sz="1600" baseline="30000" dirty="0"/>
              <a:t>+</a:t>
            </a:r>
            <a:r>
              <a:rPr lang="en-US" sz="1600" dirty="0"/>
              <a:t> T cells, and therein the CD8</a:t>
            </a:r>
            <a:r>
              <a:rPr lang="en-US" sz="1600" baseline="30000" dirty="0"/>
              <a:t>+</a:t>
            </a:r>
            <a:r>
              <a:rPr lang="en-US" sz="1600" dirty="0"/>
              <a:t>ex</a:t>
            </a:r>
            <a:r>
              <a:rPr lang="en-US" sz="1600" baseline="-25000" dirty="0"/>
              <a:t>mem</a:t>
            </a:r>
            <a:r>
              <a:rPr lang="en-US" sz="1600" dirty="0"/>
              <a:t>, and CD8</a:t>
            </a:r>
            <a:r>
              <a:rPr lang="en-US" sz="1600" baseline="30000" dirty="0"/>
              <a:t>+</a:t>
            </a:r>
            <a:r>
              <a:rPr lang="en-US" sz="1600" dirty="0"/>
              <a:t>ex</a:t>
            </a:r>
            <a:r>
              <a:rPr lang="en-US" sz="1600" baseline="-25000" dirty="0"/>
              <a:t>eff </a:t>
            </a:r>
            <a:r>
              <a:rPr lang="en-US" sz="1600" dirty="0"/>
              <a:t>populations. The example shown uses PBMCs from a Ghanaian study participant. Panel A: lymphocytes were gated using the forward scatter-height versus side scatter-height. Panel B: lymphocytes were separated into CD8</a:t>
            </a:r>
            <a:r>
              <a:rPr lang="en-US" sz="1600" baseline="30000" dirty="0"/>
              <a:t>+</a:t>
            </a:r>
            <a:r>
              <a:rPr lang="en-US" sz="1600" dirty="0"/>
              <a:t> T cells by gating CD8 expression. Panel C: Eomes and T-bet expression were plotted together to obtain CD8</a:t>
            </a:r>
            <a:r>
              <a:rPr lang="en-US" sz="1600" baseline="30000" dirty="0"/>
              <a:t>+</a:t>
            </a:r>
            <a:r>
              <a:rPr lang="en-US" sz="1600" dirty="0"/>
              <a:t>ex</a:t>
            </a:r>
            <a:r>
              <a:rPr lang="en-US" sz="1600" baseline="-25000" dirty="0"/>
              <a:t>mem </a:t>
            </a:r>
            <a:r>
              <a:rPr lang="en-US" sz="1600" dirty="0"/>
              <a:t>and CD8</a:t>
            </a:r>
            <a:r>
              <a:rPr lang="en-US" sz="1600" baseline="30000" dirty="0"/>
              <a:t>+</a:t>
            </a:r>
            <a:r>
              <a:rPr lang="en-US" sz="1600" dirty="0"/>
              <a:t>ex</a:t>
            </a:r>
            <a:r>
              <a:rPr lang="en-US" sz="1600" baseline="-25000" dirty="0"/>
              <a:t>eff </a:t>
            </a:r>
            <a:r>
              <a:rPr lang="en-US" sz="1600" dirty="0"/>
              <a:t>cell populations for further analysis (as previously described, Buggert 2014). Panel D and E: CD8</a:t>
            </a:r>
            <a:r>
              <a:rPr lang="en-US" sz="1600" baseline="30000" dirty="0"/>
              <a:t>+</a:t>
            </a:r>
            <a:r>
              <a:rPr lang="en-US" sz="1600" dirty="0"/>
              <a:t>ex</a:t>
            </a:r>
            <a:r>
              <a:rPr lang="en-US" sz="1600" baseline="-25000" dirty="0"/>
              <a:t>mem </a:t>
            </a:r>
            <a:r>
              <a:rPr lang="en-US" sz="1600" dirty="0"/>
              <a:t>and CD8</a:t>
            </a:r>
            <a:r>
              <a:rPr lang="en-US" sz="1600" baseline="30000" dirty="0"/>
              <a:t>+</a:t>
            </a:r>
            <a:r>
              <a:rPr lang="en-US" sz="1600" dirty="0"/>
              <a:t>ex</a:t>
            </a:r>
            <a:r>
              <a:rPr lang="en-US" sz="1600" baseline="-25000" dirty="0"/>
              <a:t>eff </a:t>
            </a:r>
            <a:r>
              <a:rPr lang="en-US" sz="1600" dirty="0"/>
              <a:t>cell subpopulations were further investigated for their ability to express certain cell surface markers associated with exhaustion (CD39, KLRG1, PD-1, LAG-3 and Tim-3). The red marked gates show the positive populations. Panel F and H: IFN-g expression in CD8</a:t>
            </a:r>
            <a:r>
              <a:rPr lang="en-US" sz="1600" baseline="30000" dirty="0"/>
              <a:t>+</a:t>
            </a:r>
            <a:r>
              <a:rPr lang="en-US" sz="1600" dirty="0"/>
              <a:t>ex</a:t>
            </a:r>
            <a:r>
              <a:rPr lang="en-US" sz="1600" baseline="-25000" dirty="0"/>
              <a:t>mem</a:t>
            </a:r>
            <a:r>
              <a:rPr lang="en-US" sz="1600" dirty="0"/>
              <a:t> and CD8</a:t>
            </a:r>
            <a:r>
              <a:rPr lang="en-US" sz="1600" baseline="30000" dirty="0"/>
              <a:t>+</a:t>
            </a:r>
            <a:r>
              <a:rPr lang="en-US" sz="1600" dirty="0"/>
              <a:t>ex</a:t>
            </a:r>
            <a:r>
              <a:rPr lang="en-US" sz="1600" baseline="-25000" dirty="0"/>
              <a:t>eff </a:t>
            </a:r>
            <a:r>
              <a:rPr lang="en-US" sz="1600" dirty="0"/>
              <a:t>T cells which expressed the described exhaustion markers were evaluated to determine the T cells’ functionality. Panel G and I: IL-10 expression in CD8</a:t>
            </a:r>
            <a:r>
              <a:rPr lang="en-US" sz="1600" baseline="30000" dirty="0"/>
              <a:t>+</a:t>
            </a:r>
            <a:r>
              <a:rPr lang="en-US" sz="1600" dirty="0"/>
              <a:t>ex</a:t>
            </a:r>
            <a:r>
              <a:rPr lang="en-US" sz="1600" baseline="-25000" dirty="0"/>
              <a:t>mem </a:t>
            </a:r>
            <a:r>
              <a:rPr lang="en-US" sz="1600" dirty="0"/>
              <a:t>and CD8</a:t>
            </a:r>
            <a:r>
              <a:rPr lang="en-US" sz="1600" baseline="30000" dirty="0"/>
              <a:t>+</a:t>
            </a:r>
            <a:r>
              <a:rPr lang="en-US" sz="1600" dirty="0"/>
              <a:t>ex</a:t>
            </a:r>
            <a:r>
              <a:rPr lang="en-US" sz="1600" baseline="-25000" dirty="0"/>
              <a:t>eff </a:t>
            </a:r>
            <a:r>
              <a:rPr lang="en-US" sz="1600" dirty="0"/>
              <a:t>T cells which expressed the described exhaustion markers were evaluated to determine the T cells’ functionality. </a:t>
            </a:r>
          </a:p>
        </p:txBody>
      </p:sp>
    </p:spTree>
    <p:extLst>
      <p:ext uri="{BB962C8B-B14F-4D97-AF65-F5344CB8AC3E}">
        <p14:creationId xmlns:p14="http://schemas.microsoft.com/office/powerpoint/2010/main" val="3806177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629</Words>
  <Application>Microsoft Office PowerPoint</Application>
  <PresentationFormat>Custom</PresentationFormat>
  <Paragraphs>134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increased frequencies of terminally exhausted CD8+ T cells in individuals infected with Wuchereria bancrofti</dc:title>
  <dc:creator>Sacha Horn</dc:creator>
  <cp:lastModifiedBy>Sacha Horn</cp:lastModifiedBy>
  <cp:revision>122</cp:revision>
  <cp:lastPrinted>2020-12-04T14:36:13Z</cp:lastPrinted>
  <dcterms:created xsi:type="dcterms:W3CDTF">2020-10-16T11:53:15Z</dcterms:created>
  <dcterms:modified xsi:type="dcterms:W3CDTF">2021-05-12T06:40:41Z</dcterms:modified>
</cp:coreProperties>
</file>