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0" r:id="rId2"/>
    <p:sldId id="359" r:id="rId3"/>
    <p:sldId id="297" r:id="rId4"/>
    <p:sldId id="375" r:id="rId5"/>
    <p:sldId id="296" r:id="rId6"/>
    <p:sldId id="367" r:id="rId7"/>
    <p:sldId id="369" r:id="rId8"/>
    <p:sldId id="376" r:id="rId9"/>
    <p:sldId id="372" r:id="rId10"/>
    <p:sldId id="397" r:id="rId11"/>
    <p:sldId id="406" r:id="rId12"/>
    <p:sldId id="435" r:id="rId13"/>
    <p:sldId id="436" r:id="rId14"/>
  </p:sldIdLst>
  <p:sldSz cx="6858000" cy="9906000" type="A4"/>
  <p:notesSz cx="6858000" cy="994568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7F8"/>
    <a:srgbClr val="3276C8"/>
    <a:srgbClr val="1A3D68"/>
    <a:srgbClr val="94C7F6"/>
    <a:srgbClr val="0000FF"/>
    <a:srgbClr val="6600FF"/>
    <a:srgbClr val="CC66FF"/>
    <a:srgbClr val="0066FF"/>
    <a:srgbClr val="83EFAC"/>
    <a:srgbClr val="DAE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294" autoAdjust="0"/>
    <p:restoredTop sz="96837" autoAdjust="0"/>
  </p:normalViewPr>
  <p:slideViewPr>
    <p:cSldViewPr>
      <p:cViewPr>
        <p:scale>
          <a:sx n="130" d="100"/>
          <a:sy n="130" d="100"/>
        </p:scale>
        <p:origin x="-516" y="3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21" d="100"/>
        <a:sy n="12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55481-0F29-414D-9A81-2977CE4A0A21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F94C9-AD6E-4E90-A326-8FF1679429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72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2021/6/11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15033"/>
              </p:ext>
            </p:extLst>
          </p:nvPr>
        </p:nvGraphicFramePr>
        <p:xfrm>
          <a:off x="260648" y="920552"/>
          <a:ext cx="6264694" cy="7381043"/>
        </p:xfrm>
        <a:graphic>
          <a:graphicData uri="http://schemas.openxmlformats.org/drawingml/2006/table">
            <a:tbl>
              <a:tblPr/>
              <a:tblGrid>
                <a:gridCol w="7742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31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6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927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74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31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014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0921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380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Acute inflammations 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AIs)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Metabolic diseases 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MDs)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Autoimmune diseases 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ADs)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 failures 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OFs)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7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Genes (12)</a:t>
                      </a: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Genes (17)</a:t>
                      </a: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Genes (43)</a:t>
                      </a: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Genes (15)</a:t>
                      </a: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VPS35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biogenesis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HSPD1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autophagosome–lysosome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TLR9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autophagosome-endosome/lysosome fusion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SNAP29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fission, 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PINK1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endosome-GC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TBC1D23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endosome-GC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GOLGA1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autophagosome–lysosome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MCOLN1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AZU1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PLEKHA8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NPC1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ATG5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PPARG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SEC22B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EGFR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PLIN3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JPH2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STX5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VAT1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PICALM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mitophagy, 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SQSTM1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ER-MT contact, 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VAPA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AFG3L2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contact site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CHCHD6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ER-MT contact, Sarcoplasmic reticulum-MT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HSPA9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fusion, 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MFN2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STX1A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Sarcoplasmic reticulum-MT, 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OSBPL5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RAB11FIP1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MTFP1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JPH1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DPP7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IGF2R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ORAI1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PPOX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CD24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PLD6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SEC61B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ZNF266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ZFYVE16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ATP23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BCL2L13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AP1B1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RNF2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CDKL1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CTAG2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mitophagy,ER-MT contact, Sarcoplasmic reticulum-MT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VDAC1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SYNPO2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NMRK2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biogenesis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LONP1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CCZ1B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ZFYVE9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KDR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MYO19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LRRK2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 and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MIGA2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fusion, MT contact site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CHCHD3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ANKFY1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ABCD3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LAMP3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RUNX1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MBD1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GTPBP2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GPRC5A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PEX14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KLRG1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ATP11A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SPINK5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HEXIM1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PLCH1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RC3H2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HSD3B7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NACC1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31" marR="5931" marT="59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8640" y="272480"/>
            <a:ext cx="6597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4A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. Exclusively upregulated OCRGs in acute inflammations (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AIs),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metabolic diseases (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MDs),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autoimmune diseases (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ADs)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and organ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failures (OFs)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are 12, 17, 43 and 15, respectively. </a:t>
            </a:r>
            <a:endParaRPr lang="zh-CN" altLang="en-US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53532"/>
              </p:ext>
            </p:extLst>
          </p:nvPr>
        </p:nvGraphicFramePr>
        <p:xfrm>
          <a:off x="548680" y="488504"/>
          <a:ext cx="5760639" cy="9212858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22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7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Up-stream regulators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OCRGs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Classification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Diseases/Virus or Pro-</a:t>
                      </a:r>
                      <a:r>
                        <a:rPr lang="en-US" sz="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atherogenic</a:t>
                      </a: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factorstreated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VMP1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CTSA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IGF2R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PLIN3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PLEKHA8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ER-GC interaction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HSPD1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biogenesis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MTFP1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ACBD5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VMP1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CTSA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DNM1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SEC61B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ABCD3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NACC1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VMP1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CHCHD3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CHCHD3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contact site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GOLGA1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endosome-GC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ACBD5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HSPD1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biogenesis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DNM1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SIGMAR1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Sarcoplasmic reticulum-MT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ATP2A1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Sarcoplasmic reticulum-MT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APOOL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contact site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IGF2R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MTFP1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VMP1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ATP2A1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Sarcoplasmic reticulum-MT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TOMM6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translocation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SEC61B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DAB1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NACC1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PDXDC1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TMEM135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TLR2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OPTN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PICALM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RAB20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177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VAMP8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autophagosome-endosome/lysosome fusion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6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SQSTM1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7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SQSTM1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8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AP1B1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9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RAB20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RNF2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1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2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3"/>
                  </a:ext>
                </a:extLst>
              </a:tr>
              <a:tr h="177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VAMP8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autophagosome-endosome/lysosome fusion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 failures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4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5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SQSTM1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mitophagy, 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6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ATP2A1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Sarcoplasmic reticulum-MT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7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CHIC2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8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PICALM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9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ATP2A1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Sarcoplasmic reticulum-MT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1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SQSTM1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mitophagy, 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atherogenic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2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CSF2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3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TLR4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PICALM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4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JPH2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5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6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SPINK5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7"/>
                  </a:ext>
                </a:extLst>
              </a:tr>
              <a:tr h="939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MCOLN1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autophagosome–lysosome fusion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 failures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8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 failures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9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SYNPO2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 failures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APOOL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contact site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1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2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AGPS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3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DDHD1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4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SYNPO2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5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6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JPH2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7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PDXDC1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8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79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JPH2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80"/>
                  </a:ext>
                </a:extLst>
              </a:tr>
              <a:tr h="89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TLR3/7/9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DDHD1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atherogenic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8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2656" y="5645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altLang="zh-CN" sz="1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zh-CN" sz="1000" dirty="0">
                <a:latin typeface="Arial" pitchFamily="34" charset="0"/>
                <a:cs typeface="Arial" pitchFamily="34" charset="0"/>
              </a:rPr>
              <a:t>TLRs, </a:t>
            </a:r>
            <a:r>
              <a:rPr lang="en-US" altLang="zh-CN" sz="1000" dirty="0" err="1">
                <a:latin typeface="Arial" pitchFamily="34" charset="0"/>
                <a:cs typeface="Arial" pitchFamily="34" charset="0"/>
              </a:rPr>
              <a:t>Caspase</a:t>
            </a:r>
            <a:r>
              <a:rPr lang="en-US" altLang="zh-CN" sz="1000" dirty="0">
                <a:latin typeface="Arial" pitchFamily="34" charset="0"/>
                <a:cs typeface="Arial" pitchFamily="34" charset="0"/>
              </a:rPr>
              <a:t> 1 and ROS regulators up-regulated OCRGs in different diseases, virus and pro-</a:t>
            </a:r>
            <a:r>
              <a:rPr lang="en-US" altLang="zh-CN" sz="1000" dirty="0" err="1">
                <a:latin typeface="Arial" pitchFamily="34" charset="0"/>
                <a:cs typeface="Arial" pitchFamily="34" charset="0"/>
              </a:rPr>
              <a:t>atherogenic</a:t>
            </a:r>
            <a:r>
              <a:rPr lang="en-US" altLang="zh-CN" sz="1000" dirty="0">
                <a:latin typeface="Arial" pitchFamily="34" charset="0"/>
                <a:cs typeface="Arial" pitchFamily="34" charset="0"/>
              </a:rPr>
              <a:t> factors treated cells.  </a:t>
            </a:r>
            <a:endParaRPr lang="zh-CN" alt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5">
            <a:extLst>
              <a:ext uri="{FF2B5EF4-FFF2-40B4-BE49-F238E27FC236}">
                <a16:creationId xmlns="" xmlns:a16="http://schemas.microsoft.com/office/drawing/2014/main" id="{21B2DB52-41FE-894E-A3F7-AC482D11F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4152"/>
              </p:ext>
            </p:extLst>
          </p:nvPr>
        </p:nvGraphicFramePr>
        <p:xfrm>
          <a:off x="404664" y="848544"/>
          <a:ext cx="6192688" cy="308276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5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Up-stream regulators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OCRGs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Classification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Diseases/Virus or Pro-</a:t>
                      </a:r>
                      <a:r>
                        <a:rPr lang="en-US" sz="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atherogenic</a:t>
                      </a:r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factorstreated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PPARG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NPC1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ER-endosome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RUNX1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VAT1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 failures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RUNX1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cov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NPC1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ER-endosome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5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BMP2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5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NPC1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ER-endosome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95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Caspase 1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RUNX1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Pro-atherogenic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Acute inflammations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Metabolic diseases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ABCD3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Autoimmune diseases 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21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MCOLN1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autophagosome–lysosome fusion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 failures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 failures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PPOX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Organ failures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cov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cov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DNAJA3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cov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MERS-cov inoculated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48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Influenza virus infected 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95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BMP2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atherogenic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95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NPC1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ER-endosome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atherogenic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95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ROS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RUNX1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2230" marR="2230" marT="22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Pro-</a:t>
                      </a:r>
                      <a:r>
                        <a:rPr lang="en-US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atherogenic</a:t>
                      </a:r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factors treated</a:t>
                      </a:r>
                    </a:p>
                  </a:txBody>
                  <a:tcPr marL="2230" marR="2230" marT="22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E10A39D-E4AF-D544-9597-5B92A9165CB5}"/>
              </a:ext>
            </a:extLst>
          </p:cNvPr>
          <p:cNvSpPr txBox="1"/>
          <p:nvPr/>
        </p:nvSpPr>
        <p:spPr>
          <a:xfrm>
            <a:off x="319419" y="261761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altLang="zh-CN" sz="1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altLang="zh-CN" sz="1000" dirty="0">
                <a:latin typeface="Arial" pitchFamily="34" charset="0"/>
                <a:cs typeface="Arial" pitchFamily="34" charset="0"/>
              </a:rPr>
              <a:t>TLRs, </a:t>
            </a:r>
            <a:r>
              <a:rPr lang="en-US" altLang="zh-CN" sz="1000" dirty="0" err="1">
                <a:latin typeface="Arial" pitchFamily="34" charset="0"/>
                <a:cs typeface="Arial" pitchFamily="34" charset="0"/>
              </a:rPr>
              <a:t>Caspase</a:t>
            </a:r>
            <a:r>
              <a:rPr lang="en-US" altLang="zh-CN" sz="1000" dirty="0">
                <a:latin typeface="Arial" pitchFamily="34" charset="0"/>
                <a:cs typeface="Arial" pitchFamily="34" charset="0"/>
              </a:rPr>
              <a:t> 1 and ROS regulators up-regulated OCRGs in different diseases, virus and pro-</a:t>
            </a:r>
            <a:r>
              <a:rPr lang="en-US" altLang="zh-CN" sz="1000" dirty="0" err="1">
                <a:latin typeface="Arial" pitchFamily="34" charset="0"/>
                <a:cs typeface="Arial" pitchFamily="34" charset="0"/>
              </a:rPr>
              <a:t>atherogenic</a:t>
            </a:r>
            <a:r>
              <a:rPr lang="en-US" altLang="zh-CN" sz="1000" dirty="0">
                <a:latin typeface="Arial" pitchFamily="34" charset="0"/>
                <a:cs typeface="Arial" pitchFamily="34" charset="0"/>
              </a:rPr>
              <a:t> factors treated cells.  (Continued)</a:t>
            </a:r>
            <a:endParaRPr lang="zh-CN" alt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49587"/>
              </p:ext>
            </p:extLst>
          </p:nvPr>
        </p:nvGraphicFramePr>
        <p:xfrm>
          <a:off x="404664" y="1491243"/>
          <a:ext cx="5876033" cy="3179445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54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887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46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78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 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down-regulated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uncertain OCRGs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5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RAB7A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ER-endosome, autophagosome-endosome/lysosome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GOLGA4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endosome-GC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GPRC5A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PLEKHA8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BNIP3L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MTFR2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PPARGC1A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BNIP3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HSD3B7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CSF2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PLIN4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PPARG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NSDHL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AASS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POU2F2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KLRG1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PDXDC1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LAMP3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IGF2R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97806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SPINK5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3942" y="52536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11. 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up-regulated,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down-regulated, and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uncertain OCRGs were identified in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oncogenes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deficiency.</a:t>
            </a:r>
          </a:p>
        </p:txBody>
      </p:sp>
    </p:spTree>
    <p:extLst>
      <p:ext uri="{BB962C8B-B14F-4D97-AF65-F5344CB8AC3E}">
        <p14:creationId xmlns:p14="http://schemas.microsoft.com/office/powerpoint/2010/main" val="6574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942" y="41649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12. 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47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up-regulated,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50 down-regulated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uncertain OCRGs were identified in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tumor suppressors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deficiency.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018858"/>
              </p:ext>
            </p:extLst>
          </p:nvPr>
        </p:nvGraphicFramePr>
        <p:xfrm>
          <a:off x="404664" y="920552"/>
          <a:ext cx="6264696" cy="8048967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06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345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4"/>
                <a:gridCol w="10081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89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up-regulated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down-regulated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uncertain OCRGs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VPS41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-endosome/lysosome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RILP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VPS39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-endosome/lysosome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PITPNM1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TLR9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autophagosome–lysosome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CALCOCO2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ITPR1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contact, Sarcoplasmic reticulum-MT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TIRAP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autophagosome–lysosome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PPARGC1A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MCOLN1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autophagosome–lysosome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KDR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STIM1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GOLGA4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endosome-GC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BNIP3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PTPN1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junctions, ER-endosome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EGFR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ER-endosome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BAK1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ER-MT contact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1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FUNDC1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DAPK1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AGPS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1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RNF2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SEC61B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SYNPO2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1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LONP1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biogenesis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JPH3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GPRC5A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1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DCN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JPH4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BMP2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DDHD2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FKBP8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NSDHL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LRRK2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VMP1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PEX14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DNM3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MAP1LC3A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ACBD5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1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MX2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SQSTM1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mitophagy, 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MIA3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1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DNM1L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HSPD1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MT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biogenesis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MIGA1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APOO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MT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contact site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1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USP30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mitophagy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1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OSBPL8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Sarcoplasmic reticulum-MT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GGNBP1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OSBPL5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Sarcoplasmic reticulum-MT, 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MAPT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ATP11A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MTFP1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CCDC93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MTFR1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CLIP4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TMEM135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CSF2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MYO19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DAB2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MT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fission and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DYRK4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OPA1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MT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fission and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HIP1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PINK1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MT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fission,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KLRG1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PID1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P4HA2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PLD6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RAB11FIP5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CHCHD3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MT 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fusion, MT contact site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RC3H2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SIGMAR1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Sarcoplasmic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reticulum-MT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RUNX1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AASS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STK11IP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ABCD3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TMEM63A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ABHD14A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ADCYAP1R1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ARCN1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ANKRD6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DPP7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CTAG2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CD24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CYB5A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HDHD3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CHGB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PDXDC1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RAB30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PUSL1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CLOCK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RPS6KC1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MITD1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SPINK5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RANBP2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TYR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SET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ZFYVE9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VPS26A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DAB1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ZFYVE16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PNPLA2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6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EPS15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IGF2R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7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MBD1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8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PLIN4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9"/>
                  </a:ext>
                </a:extLst>
              </a:tr>
              <a:tr h="98950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POU2F2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41" marR="4941" marT="4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2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72812"/>
              </p:ext>
            </p:extLst>
          </p:nvPr>
        </p:nvGraphicFramePr>
        <p:xfrm>
          <a:off x="329592" y="992560"/>
          <a:ext cx="6267760" cy="6541692"/>
        </p:xfrm>
        <a:graphic>
          <a:graphicData uri="http://schemas.openxmlformats.org/drawingml/2006/table">
            <a:tbl>
              <a:tblPr/>
              <a:tblGrid>
                <a:gridCol w="10587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05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81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39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1585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Acute inflammations (AI)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Metabolic diseases (MD)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Autoimmune diseases (AD)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organ failures (OF)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34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Genes (22)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Genes (7)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Genes (30)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Genes (45)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95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ATG14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STX17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autophagosome-endosome/lysosome fusion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VAMP8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endosome-GC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FAM91A1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endosome-GC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GOLGA4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BNIP3L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autophagosome–lysosome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MCOLN1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endosome-GC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GOLGA1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9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PLEKHA8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Sarcoplasmic reticulum-MT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ATP2A1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ER-endosome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OSBPL1A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STARD3NL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FUNDC1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SYNPO2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DAPK1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OSBP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ATG12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CD24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SEC22B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JPH1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ATG5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CDKL1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ATG7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STX1A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ATG3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MBD1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mitophagy, 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SQSTM1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ER-PM junctions, 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PTPN1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RNF2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biogenesis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HSPA4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FKBP8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biogenesis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LONP1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contact site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CHCHD6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biogenesis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contact site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IMMT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MTFR1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SLC25A46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VPS35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LRRK2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MIEF1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 and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DNM1L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GDAP1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 and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9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fusion, ER-MT contact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FIS1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ADCK1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ANKRD2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ER-MT contact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MFN1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fusion, 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ABCD3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TOMM20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ABHD14A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TOMM7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MIA3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TOMM5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HSD17B4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NSDHL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ANKRD6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PPOX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PLIN4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GPRC5A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BMP2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SERPINA1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LAMP3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ACBD5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CLTC</a:t>
                      </a: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IGF2R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RAB20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AP1G1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ZFYVE16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CHIC2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ATP23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PICALM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72233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RAB11FIP5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RANBP2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CNNM2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ADCYAP1R1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RAB11FIP1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ANKFY1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TNPO3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C7orf43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CCDC93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CCZ1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CHGB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CTAG2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EIF4ENIF1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GTPBP2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NMRK2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PEX14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PLCH1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PNPLA2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PPARG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TMEM63A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VAC14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  <a:tr h="119591"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86" marR="5786" marT="57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ZFYVE9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4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446" y="190600"/>
            <a:ext cx="6597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4B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. Exclusively </a:t>
            </a:r>
            <a:r>
              <a:rPr lang="en-US" altLang="zh-CN" sz="1000" b="1" dirty="0" err="1">
                <a:latin typeface="Arial" pitchFamily="34" charset="0"/>
                <a:cs typeface="Arial" pitchFamily="34" charset="0"/>
              </a:rPr>
              <a:t>downregulated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 OCRGs in acute inflammations (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AIs),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metabolic diseases (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MDs),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autoimmune diseases (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ADs)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and organ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failures (OFs)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are 22, 7, 30 and 45, respectively. </a:t>
            </a:r>
            <a:endParaRPr lang="zh-CN" altLang="en-US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55850"/>
              </p:ext>
            </p:extLst>
          </p:nvPr>
        </p:nvGraphicFramePr>
        <p:xfrm>
          <a:off x="116633" y="848546"/>
          <a:ext cx="6624735" cy="9507859"/>
        </p:xfrm>
        <a:graphic>
          <a:graphicData uri="http://schemas.openxmlformats.org/drawingml/2006/table">
            <a:tbl>
              <a:tblPr/>
              <a:tblGrid>
                <a:gridCol w="6480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21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up-regulated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Classification/Function</a:t>
                      </a: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downregulated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Classification/Function</a:t>
                      </a: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downregulated OCRGs</a:t>
                      </a: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Classification/Function</a:t>
                      </a: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Uncertain OCRGs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Classification/Function</a:t>
                      </a: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algn="ctr" fontAlgn="b"/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DDHD1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STK11IP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MX2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VMP1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DDHD2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VAC14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CSF2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LRRK2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ATG9A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HSD3B7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MTFR1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VCP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biogenesis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PINK1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fission, 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MFN2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BCL2L13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SYNPO2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PPARGC1A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DNM1L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STX17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USP30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RNF2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ANKFY1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GGNBP1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VAT1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BMP2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GDAP1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GABARAP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MCU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GPRC5A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DAPK1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HSPA9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contact, Sarcoplasmic reticulum-MT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GTPBP2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VAPA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contact, 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ORAI1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LAMP3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ATP2A1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Sarcoplasmic reticulum-MT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VPS41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PEX14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STARD3NL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STX1A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RANGAP1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HEXIM1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ANKRD6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PLEKHA8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RPS6KC1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ATP23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STX5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SAMD9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ATG4A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STARD3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TMEM63A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FIS1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fusion, 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CLIP4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NPC1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PLD6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ECI2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TIRAP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autophagosome–lysosome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PLEKHM1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ATG5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RILP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VAPB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contact, ER-GC interaction, Sarcoplasmic reticulum-MT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HSD17B4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VPS39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ACBD5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CHCHD6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contact site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RANBP2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SNAP29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ANKRD2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SEC61B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HSPD1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biogenesis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TBC1D23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endosome-GC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EIF4ENIF1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LONP1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biogenesis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GOLGA1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endosome-GC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EPS15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SEC22B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COX10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FAM91A1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endosome-GC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PNPLA2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CCZ1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C7orf43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RC3H2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CDKL1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CCDC93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RUNX1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MTFP1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CHIC2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ZNF326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DYRK4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TMEM135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CLTC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POU2F2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VPS35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DNAJA3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OMA1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ADCK1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BNIP3L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STX16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CHCHD3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MT contact site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HDHD3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contact site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OSBP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CALCOCO2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ABCD3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SPINK5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632" y="216098"/>
            <a:ext cx="6528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5A. 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40 up-regulated, 143 down-regulated, and 47 uncertain OCRGs were identified in influenza viruses infected cells.</a:t>
            </a:r>
          </a:p>
        </p:txBody>
      </p:sp>
    </p:spTree>
    <p:extLst>
      <p:ext uri="{BB962C8B-B14F-4D97-AF65-F5344CB8AC3E}">
        <p14:creationId xmlns:p14="http://schemas.microsoft.com/office/powerpoint/2010/main" val="39255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03037"/>
              </p:ext>
            </p:extLst>
          </p:nvPr>
        </p:nvGraphicFramePr>
        <p:xfrm>
          <a:off x="116633" y="763780"/>
          <a:ext cx="6480719" cy="911712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760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1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06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effectLst/>
                        </a:rPr>
                        <a:t>40 </a:t>
                      </a:r>
                      <a:r>
                        <a:rPr kumimoji="0" lang="en-US" sz="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upregulated OCRGs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Classification/Function</a:t>
                      </a:r>
                    </a:p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143 </a:t>
                      </a:r>
                      <a:r>
                        <a:rPr lang="en-US" sz="800" u="none" strike="noStrike" dirty="0" smtClean="0">
                          <a:effectLst/>
                        </a:rPr>
                        <a:t>downregulated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Classification/Function</a:t>
                      </a:r>
                    </a:p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143 </a:t>
                      </a:r>
                      <a:r>
                        <a:rPr lang="en-US" sz="800" u="none" strike="noStrike" dirty="0" smtClean="0">
                          <a:effectLst/>
                        </a:rPr>
                        <a:t>downregulated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Classification/Function</a:t>
                      </a:r>
                    </a:p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47 </a:t>
                      </a:r>
                      <a:r>
                        <a:rPr lang="en-US" sz="800" u="none" strike="noStrike" dirty="0" smtClean="0">
                          <a:effectLst/>
                        </a:rPr>
                        <a:t>uncertain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Classification/Function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RAB7A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ER-endosome, autophagosome-endosome/lysosome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ATG7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MIA3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HIP1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AZU1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ATG10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PLIN3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KLRG1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VDAC1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mitophagy,ER-MT contact, Sarcoplasmic reticulum-MT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PLIN4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RAB5C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240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CTAG2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BCAP31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ER-MT contact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RAB11FIP1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ARCN1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NACC1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ITPR1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ER-MT contact, Sarcoplasmic reticulum-MT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RAB11FIP5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MEF2D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PDXDC1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SIGMAR1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Sarcoplasmic reticulum-MT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SEC23IP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INF2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OSBPL5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Sarcoplasmic reticulum-MT, 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SNX1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DHODH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STIM1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ER-PM junctions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TNPO3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GOLGA4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endosome-GC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PITPNM1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ER-GC interaction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ZDHHC13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AKAP9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EGFR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ER-endosome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ZFYVE9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CD24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OCRL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autophagosome–lysosome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ZNF266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CLOCK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AASS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HSPA4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biogenesis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CYB5A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ACAA1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MFN1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fusion, ER-MT contact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ZFYVE16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8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AP1B1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BNIP3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 and fusion, 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9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ATP11A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OSBPL8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Sarcoplasmic reticulum-MT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CNNM2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POLG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biogenesis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1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CSTF2T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DNM1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2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CTSA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MIEF1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DAB2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MIEF2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DPP7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MYO19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5"/>
                  </a:ext>
                </a:extLst>
              </a:tr>
              <a:tr h="240452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ERGIC1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SLC25A46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FYCO1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AFG3L2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MIGA1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8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IGF2R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PID1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9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ITM2B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STOML2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0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MITD1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MFF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 and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1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NSDHL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SQSTM1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mitophagy, 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2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P4HA2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PARL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PDCD6IP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TBK1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mitophagy, 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PLCH1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TOMM70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translocation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PPOX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RMDN3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ER-MT contact, Sarcoplasmic reticulum-MT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253366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PUSL1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MCOLN1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autophagosome–lysosome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RAB11A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AP1G1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CYP27C1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DRAM2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5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RPTOR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PPARG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6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SERPINA1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VTI1B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SPINK5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011" y="276691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5A. 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40 up-regulated, 143 down-regulated, and 47 uncertain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OCRGs were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identified in influenza viruses infected cells. (Continued)</a:t>
            </a:r>
          </a:p>
        </p:txBody>
      </p:sp>
    </p:spTree>
    <p:extLst>
      <p:ext uri="{BB962C8B-B14F-4D97-AF65-F5344CB8AC3E}">
        <p14:creationId xmlns:p14="http://schemas.microsoft.com/office/powerpoint/2010/main" val="38284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942" y="128464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5B. 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59 up-regulated, 62 down-regulated, and three uncertain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OCRGs were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identified in MERS coronavirus infected human microvascular endothelial cells.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61581"/>
              </p:ext>
            </p:extLst>
          </p:nvPr>
        </p:nvGraphicFramePr>
        <p:xfrm>
          <a:off x="188642" y="680799"/>
          <a:ext cx="6336702" cy="9237345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936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51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38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36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3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59 </a:t>
                      </a:r>
                      <a:r>
                        <a:rPr lang="en-US" sz="800" u="none" strike="noStrike" dirty="0" smtClean="0">
                          <a:effectLst/>
                        </a:rPr>
                        <a:t>upregulated OCRGs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Classification/Function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effectLst/>
                        </a:rPr>
                        <a:t>62 </a:t>
                      </a:r>
                      <a:r>
                        <a:rPr lang="en-US" sz="800" u="none" strike="noStrike" dirty="0" smtClean="0">
                          <a:effectLst/>
                        </a:rPr>
                        <a:t>downregulated OCRGs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Classification/Function</a:t>
                      </a:r>
                    </a:p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smtClean="0">
                          <a:effectLst/>
                        </a:rPr>
                        <a:t>3 uncertain OCRGs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</a:rPr>
                        <a:t>Classification/Function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HSPD1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biogenesis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MYO19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PPARGC1A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DNM1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FIS1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 and fusion, ER-MT contact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PLIN4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DNM3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fission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OPTN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PNPLA2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MX1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fission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BNIP3L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MX2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fission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GABARAPL2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PLD6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fusion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TOMM7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translocation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SQSTM1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err="1">
                          <a:effectLst/>
                        </a:rPr>
                        <a:t>mitophagy</a:t>
                      </a:r>
                      <a:r>
                        <a:rPr lang="en-US" sz="800" u="none" strike="noStrike" dirty="0">
                          <a:effectLst/>
                        </a:rPr>
                        <a:t>, 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VAMP8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autophagosome-endosome/lysosome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52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ITPR1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ER-MT contact, Sarcoplasmic reticulum-MT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VPS41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autophagosome-endosome/lysosome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SIGMAR1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Sarcoplasmic reticulum-MT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AASS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ATP2A1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Sarcoplasmic reticulum-MT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JPH3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ER-PM junctions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CYB5A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PTPN1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ER-PM junctions, ER-endosome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EPS15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STX1A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ER-PM junctions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HSD17B4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CLOCK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NSDHL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FAF2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PDCD6IP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GTPBP2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RAB11A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SERPINA1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PINK1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fission, </a:t>
                      </a:r>
                      <a:r>
                        <a:rPr lang="en-US" sz="800" u="none" strike="noStrike" dirty="0" err="1">
                          <a:effectLst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HSPA4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MT biogenesis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BAX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fusion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LONP1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biogenesis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VAT1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fusion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BAK1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fusion, ER-MT contact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BNIP3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fission and fusion, </a:t>
                      </a:r>
                      <a:r>
                        <a:rPr lang="en-US" sz="800" u="none" strike="noStrike" dirty="0" err="1">
                          <a:effectLst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MUL1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 and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CALCOCO2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err="1">
                          <a:effectLst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ATG5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GABARAP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err="1">
                          <a:effectLst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TOMM40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translocation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TOMM6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translocation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APOOL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contact site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BCAP31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ER-MT contact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952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HSPA9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ER-MT contact, Sarcoplasmic reticulum-MT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ATG14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autophagosome-endosome/lysosome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952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PLEKHM1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autophagosome-endosome/lysosome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STX17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autophagosome-endosome/lysosome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AZU1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ABHD14A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CHIC2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ACAA1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CLIP4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AKAP9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CLTC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ANKFY1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DNAJA3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ANKRD6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GPRC5A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AP1B1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HGS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CCZ1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IGF2R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CDKL1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NOV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DRAM2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P4HA2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ECI2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PICALM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ERGIC1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POU2F2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HIP1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ITM2B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RANGAP1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PDXDC1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RPTOR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PLIN3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RUNX1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PPOX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SEC23IP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RAB11FIP5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BCL2L13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VTI1B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VAPA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ER-MT contact, ER-GC interaction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ZNF326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6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NPC1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ER-endosome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STAT2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7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FAM91A1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endosome-GC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IMMT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MT contact site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8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AGPS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STARD3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ER-endosome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49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ARCN1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TIRAP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autophagosome–lysosome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0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RILP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autophagosome-endosome/lysosome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1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ZDHHC13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DYRK4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2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DCN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ITCH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3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DDHD1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MIA3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4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INF2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RAB11FIP1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5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MTFP1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SAMD9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6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STOML2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MT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SNX1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7"/>
                  </a:ext>
                </a:extLst>
              </a:tr>
              <a:tr h="1952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VDAC1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mitophagy,ER-MT contact, Sarcoplasmic reticulum-MT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VAC14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8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EGFR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ER-endosome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ZFYVE16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59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ACBD5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0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1"/>
                  </a:ext>
                </a:extLst>
              </a:tr>
              <a:tr h="101773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MEF2D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7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13845"/>
              </p:ext>
            </p:extLst>
          </p:nvPr>
        </p:nvGraphicFramePr>
        <p:xfrm>
          <a:off x="188640" y="704528"/>
          <a:ext cx="6408711" cy="5610291"/>
        </p:xfrm>
        <a:graphic>
          <a:graphicData uri="http://schemas.openxmlformats.org/drawingml/2006/table">
            <a:tbl>
              <a:tblPr/>
              <a:tblGrid>
                <a:gridCol w="792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73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68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0836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 </a:t>
                      </a:r>
                      <a:r>
                        <a:rPr lang="en-US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upregulated OCRGs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Classification/Function</a:t>
                      </a: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 </a:t>
                      </a:r>
                      <a:r>
                        <a:rPr lang="en-US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downregulated OCRGs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Classification/Function</a:t>
                      </a: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 </a:t>
                      </a:r>
                      <a:r>
                        <a:rPr lang="en-US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uncertain OCRGs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Classification/Function</a:t>
                      </a: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STX17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TLR9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RAB7A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ER-endosome,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autophagosome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-endosome/lysosome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NPC1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PLEKHA8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BCL2L13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EGFR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OSBP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HSPD1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biogenesis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9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STX5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ER-GC interaction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DAPK1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2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HSPA9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contact, Sarcoplasmic reticulum-MT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STIM1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MX2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2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ITPR1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ER-MT contact, Sarcoplasmic reticulum-MT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JPH2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PTPN1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ER-PM junctions, ER-endosome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PDXDC1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ANKFY1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SQSTM1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mitophagy, 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SAMD9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MTFR1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DYRK4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TMEM135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MIEF1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PPARG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COX10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GDAP1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GPRC5A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DDHD1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DNM1L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 and fusion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FYCO1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LRRK2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TOMM6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translocation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BAK1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fusion, ER-MT contact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CNNM2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BMP2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HSD17B4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CD24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RAB11FIP1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CSF2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POU2F2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CDKL1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ATP23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CLTC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CTAG2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P4HA2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SYNPO2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VPS26A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DPP7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ATP11A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ERGIC1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CCZ1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EIF4ENIF1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SEC23IP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RPS6KC1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LAMP3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GTPBP2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CSTF2T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KLRG1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PICALM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RAB11A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PNPLA2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CTSA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RUNX1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DAB2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HSD3B7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1025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MITD1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69" marR="7269" marT="72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640" y="200472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6. 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33 up-regulated, 36 down-regulated, and 14 uncertain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OCRGs were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identified in pro-</a:t>
            </a:r>
            <a:r>
              <a:rPr lang="en-US" altLang="zh-CN" sz="1000" b="1" dirty="0" err="1">
                <a:latin typeface="Arial" pitchFamily="34" charset="0"/>
                <a:cs typeface="Arial" pitchFamily="34" charset="0"/>
              </a:rPr>
              <a:t>atherogenic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DAMPs treated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endothelial cells.</a:t>
            </a:r>
          </a:p>
        </p:txBody>
      </p:sp>
    </p:spTree>
    <p:extLst>
      <p:ext uri="{BB962C8B-B14F-4D97-AF65-F5344CB8AC3E}">
        <p14:creationId xmlns:p14="http://schemas.microsoft.com/office/powerpoint/2010/main" val="42568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86546"/>
              </p:ext>
            </p:extLst>
          </p:nvPr>
        </p:nvGraphicFramePr>
        <p:xfrm>
          <a:off x="188640" y="512131"/>
          <a:ext cx="6336705" cy="8905365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8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32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GEO 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Comparison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Up-regulated genes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 dirty="0">
                          <a:effectLst/>
                        </a:rPr>
                        <a:t>Classification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Down-regulated genes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</a:rPr>
                        <a:t>Classification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</a:rPr>
                        <a:t>GSE37532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CD3+CD4+CD25+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cells vs. CD3+CD4+CD25- </a:t>
                      </a:r>
                      <a:r>
                        <a:rPr lang="en-US" sz="900" u="none" strike="noStrike" dirty="0" err="1">
                          <a:effectLst/>
                        </a:rPr>
                        <a:t>Tconv</a:t>
                      </a:r>
                      <a:r>
                        <a:rPr lang="en-US" sz="900" u="none" strike="noStrike" dirty="0">
                          <a:effectLst/>
                        </a:rPr>
                        <a:t> cells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 dirty="0">
                          <a:effectLst/>
                        </a:rPr>
                        <a:t>LN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Ergic1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Pou2f2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 dirty="0">
                          <a:effectLst/>
                        </a:rPr>
                        <a:t>CD3+CD4+CD25+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cells vs. CD3+CD4+CD25- </a:t>
                      </a:r>
                      <a:r>
                        <a:rPr lang="en-US" sz="900" u="none" strike="noStrike" dirty="0" err="1">
                          <a:effectLst/>
                        </a:rPr>
                        <a:t>Tconv</a:t>
                      </a:r>
                      <a:r>
                        <a:rPr lang="en-US" sz="900" u="none" strike="noStrike" dirty="0">
                          <a:effectLst/>
                        </a:rPr>
                        <a:t> cells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effectLst/>
                        </a:rPr>
                        <a:t>VAT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Vmp1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mitophagy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Ankrd6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Cnnm2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Csf2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Ergic1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Hip1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Nsdhl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Pparg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Rab11fip1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</a:rPr>
                        <a:t>GSE64909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CD4+CD25+Foxp3+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vs. CD4+Foxp3- </a:t>
                      </a:r>
                      <a:r>
                        <a:rPr lang="en-US" sz="900" u="none" strike="noStrike" dirty="0" err="1">
                          <a:effectLst/>
                        </a:rPr>
                        <a:t>Tconv</a:t>
                      </a:r>
                      <a:r>
                        <a:rPr lang="en-US" sz="900" u="none" strike="noStrike" dirty="0">
                          <a:effectLst/>
                        </a:rPr>
                        <a:t> (cold)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BAT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Ergic1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CD4+CD25+Foxp3+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vs. CD4+Foxp3- </a:t>
                      </a:r>
                      <a:r>
                        <a:rPr lang="en-US" sz="900" u="none" strike="noStrike" dirty="0" err="1">
                          <a:effectLst/>
                        </a:rPr>
                        <a:t>Tconv</a:t>
                      </a:r>
                      <a:r>
                        <a:rPr lang="en-US" sz="900" u="none" strike="noStrike" dirty="0">
                          <a:effectLst/>
                        </a:rPr>
                        <a:t> (warm)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BAT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fission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Pparg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CD4+CD25+Foxp3+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vs. CD4+Foxp3- </a:t>
                      </a:r>
                      <a:r>
                        <a:rPr lang="en-US" sz="900" u="none" strike="noStrike" dirty="0" err="1">
                          <a:effectLst/>
                        </a:rPr>
                        <a:t>Tconv</a:t>
                      </a:r>
                      <a:r>
                        <a:rPr lang="en-US" sz="900" u="none" strike="noStrike" dirty="0">
                          <a:effectLst/>
                        </a:rPr>
                        <a:t> (warm)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Spleen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Vdac1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mitophagy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Osbpl8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Sarcoplasmic reticulum-MT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36443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Tomm7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translocation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Igf2r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GSE50096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 dirty="0">
                          <a:effectLst/>
                        </a:rPr>
                        <a:t>CD4+ Foxp3+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cells vs CD4+ Foxp3- </a:t>
                      </a:r>
                      <a:r>
                        <a:rPr lang="en-US" sz="900" u="none" strike="noStrike" dirty="0" err="1">
                          <a:effectLst/>
                        </a:rPr>
                        <a:t>Tconv</a:t>
                      </a:r>
                      <a:r>
                        <a:rPr lang="en-US" sz="900" u="none" strike="noStrike" dirty="0">
                          <a:effectLst/>
                        </a:rPr>
                        <a:t> cells (injured 4d)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 dirty="0">
                          <a:effectLst/>
                        </a:rPr>
                        <a:t>Skeletal muscle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Ergic1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Mx1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MT fission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Gprc5a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Mx2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MT fission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Csf2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vesicle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Pparg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Hexim1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vesicle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236443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CD4+ Foxp3+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cells vs CD4+ Foxp3- </a:t>
                      </a:r>
                      <a:r>
                        <a:rPr lang="en-US" sz="900" u="none" strike="noStrike" dirty="0" err="1">
                          <a:effectLst/>
                        </a:rPr>
                        <a:t>Tconv</a:t>
                      </a:r>
                      <a:r>
                        <a:rPr lang="en-US" sz="900" u="none" strike="noStrike" dirty="0">
                          <a:effectLst/>
                        </a:rPr>
                        <a:t> cells (injured 14d)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effectLst/>
                        </a:rPr>
                        <a:t>Skeletal muscle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Bnip3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fission and fusion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Mx1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MT fission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Ankrd6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Csf2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vesicle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Ergic1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Gprc5a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Pparg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Rab11fip1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CD4+ Foxp3+ Treg cells vs CD4+ Foxp3- Tconv cells (injured 4d)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effectLst/>
                        </a:rPr>
                        <a:t>Spleen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Ergic1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Pou2f2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CD4+ Foxp3+ Treg cells vs CD4+ Foxp3- Tconv cells (injured 14d)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effectLst/>
                        </a:rPr>
                        <a:t>Spleen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Ergic1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Pou2f2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ctr"/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2325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</a:rPr>
                        <a:t>GSE119169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 dirty="0">
                          <a:effectLst/>
                        </a:rPr>
                        <a:t>CD4+CD25+Foxp3+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cells vs. CD4+CD25+Foxp3- </a:t>
                      </a:r>
                      <a:r>
                        <a:rPr lang="en-US" sz="900" u="none" strike="noStrike" dirty="0" err="1">
                          <a:effectLst/>
                        </a:rPr>
                        <a:t>Tconv</a:t>
                      </a:r>
                      <a:r>
                        <a:rPr lang="en-US" sz="900" u="none" strike="noStrike" dirty="0">
                          <a:effectLst/>
                        </a:rPr>
                        <a:t> cells (Male)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 dirty="0">
                          <a:effectLst/>
                        </a:rPr>
                        <a:t>Spleen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23644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GSE20366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900" u="none" strike="noStrike" dirty="0">
                          <a:effectLst/>
                        </a:rPr>
                        <a:t>CD4+Foxp3-GFP+ T cells vs. CD4+Foxp3-GFP- T cells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>
                          <a:effectLst/>
                        </a:rPr>
                        <a:t>Small intestinal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Bnip3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MT fission and fusion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Ankrd6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vesicle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350697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Tirap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autophagosome–lysosome fusion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Hsd3b7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Klrg1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46"/>
                  </a:ext>
                </a:extLst>
              </a:tr>
              <a:tr h="1221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</a:rPr>
                        <a:t>GSE15390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900" u="none" strike="noStrike" dirty="0">
                          <a:effectLst/>
                        </a:rPr>
                        <a:t>CD4+CD25+ </a:t>
                      </a:r>
                      <a:r>
                        <a:rPr lang="en-US" sz="900" u="none" strike="noStrike" dirty="0" err="1">
                          <a:effectLst/>
                        </a:rPr>
                        <a:t>Treg</a:t>
                      </a:r>
                      <a:r>
                        <a:rPr lang="en-US" sz="900" u="none" strike="noStrike" dirty="0">
                          <a:effectLst/>
                        </a:rPr>
                        <a:t> cells and CD4+CD25- cells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vesicle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CNNM2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vesicle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903" marR="4903" marT="4902" marB="0" anchor="b"/>
                </a:tc>
                <a:extLst>
                  <a:ext uri="{0D108BD9-81ED-4DB2-BD59-A6C34878D82A}">
                    <a16:rowId xmlns="" xmlns:a16="http://schemas.microsoft.com/office/drawing/2014/main" val="1004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6632" y="-15553"/>
            <a:ext cx="6741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significant expressed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OCRGs between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regulatory T cells and conventional T cells were listed. (p&lt; 0.05, ∣</a:t>
            </a:r>
            <a:r>
              <a:rPr lang="en-US" altLang="zh-CN" sz="1000" b="1" dirty="0" err="1">
                <a:latin typeface="Arial" pitchFamily="34" charset="0"/>
                <a:cs typeface="Arial" pitchFamily="34" charset="0"/>
              </a:rPr>
              <a:t>logFC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∣&gt;1) </a:t>
            </a:r>
          </a:p>
        </p:txBody>
      </p:sp>
    </p:spTree>
    <p:extLst>
      <p:ext uri="{BB962C8B-B14F-4D97-AF65-F5344CB8AC3E}">
        <p14:creationId xmlns:p14="http://schemas.microsoft.com/office/powerpoint/2010/main" val="11870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712380"/>
              </p:ext>
            </p:extLst>
          </p:nvPr>
        </p:nvGraphicFramePr>
        <p:xfrm>
          <a:off x="342900" y="996379"/>
          <a:ext cx="6172200" cy="3573600"/>
        </p:xfrm>
        <a:graphic>
          <a:graphicData uri="http://schemas.openxmlformats.org/drawingml/2006/table">
            <a:tbl>
              <a:tblPr/>
              <a:tblGrid>
                <a:gridCol w="8538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766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652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downregulated OCRGs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Classification/Function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upregulated OCRGs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Classification/Function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uncertain OCRGs 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Classification/Function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Tirap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autophagosome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–lysosome fusion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Osbpl8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Sarcoplasmic reticulum-MT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Csf2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Vmp1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Mx1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Ankrd6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686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Vdac1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mitophagy,ER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-MT contact, Sarcoplasmic reticulum-MT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Mx2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MT fission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Cnnm2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Hexim1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vesicle</a:t>
                      </a: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Bnip3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fission and fusion,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mitophagy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Tomm7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 translocation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Ergic1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Klrg1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Pou2f2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Hip1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85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Nsdhl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zh-CN" altLang="en-US" sz="800" b="0" i="0" u="none" strike="noStrike" kern="12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Pparg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Rab11fip1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285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Igf2r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85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Gprc5a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Hsd3b7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789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Ctsa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vesicle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zh-CN" alt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240" marR="9240" marT="9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3942" y="128465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8. 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four up-regulated, 19 down-regulated, and three uncertain OCRGs were identified in regulatory T cells.</a:t>
            </a:r>
          </a:p>
        </p:txBody>
      </p:sp>
    </p:spTree>
    <p:extLst>
      <p:ext uri="{BB962C8B-B14F-4D97-AF65-F5344CB8AC3E}">
        <p14:creationId xmlns:p14="http://schemas.microsoft.com/office/powerpoint/2010/main" val="40963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419873"/>
              </p:ext>
            </p:extLst>
          </p:nvPr>
        </p:nvGraphicFramePr>
        <p:xfrm>
          <a:off x="188640" y="488504"/>
          <a:ext cx="6287837" cy="595878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992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25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GEO 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Comparison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Up-regulated genes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Classification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Down-regulated genes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Classification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GSE40493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Bcl6  knock out vs. wild type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Vmp1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Bcap31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ER-MT contact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923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Itpr1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ER-MT contact, Sarcoplasmic reticulum-MT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Npc1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ER-endosome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Klrg1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Nsdhl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Pparg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GSE27896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Hdac6  knock out vs. wild type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Clta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GSE11818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Dicer  knock out vs. wild type/heterozygote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Mtfr2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Ankrd6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Optn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5929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Tirap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autophagosome–lysosome fusion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Hip1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Klrg1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GSE14350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IL-2R defective vs. </a:t>
                      </a:r>
                      <a:r>
                        <a:rPr lang="en-US" sz="800" u="none" strike="noStrike" dirty="0" err="1">
                          <a:effectLst/>
                        </a:rPr>
                        <a:t>Nomal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Stx1a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ER-PM junctions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Ankrd6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Igf2r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Klrg1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GSE27143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Blimp1 </a:t>
                      </a:r>
                      <a:r>
                        <a:rPr lang="en-US" sz="800" u="none" strike="noStrike" dirty="0" err="1">
                          <a:effectLst/>
                        </a:rPr>
                        <a:t>gfp</a:t>
                      </a:r>
                      <a:r>
                        <a:rPr lang="en-US" sz="800" u="none" strike="noStrike" dirty="0">
                          <a:effectLst/>
                        </a:rPr>
                        <a:t>/</a:t>
                      </a:r>
                      <a:r>
                        <a:rPr lang="en-US" sz="800" u="none" strike="noStrike" dirty="0" err="1">
                          <a:effectLst/>
                        </a:rPr>
                        <a:t>gfp</a:t>
                      </a:r>
                      <a:r>
                        <a:rPr lang="en-US" sz="800" u="none" strike="noStrike" dirty="0">
                          <a:effectLst/>
                        </a:rPr>
                        <a:t> vs. +/</a:t>
                      </a:r>
                      <a:r>
                        <a:rPr lang="en-US" sz="800" u="none" strike="noStrike" dirty="0" err="1">
                          <a:effectLst/>
                        </a:rPr>
                        <a:t>gfp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Abcd3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Dcn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MT fission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Ctsa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Mx1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Rab11fip5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Vmp1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Gtpbp2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Hip1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Klrg1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GSE37532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err="1">
                          <a:effectLst/>
                        </a:rPr>
                        <a:t>Pparg</a:t>
                      </a:r>
                      <a:r>
                        <a:rPr lang="en-US" sz="800" u="none" strike="noStrike" dirty="0">
                          <a:effectLst/>
                        </a:rPr>
                        <a:t>- vs. </a:t>
                      </a:r>
                      <a:r>
                        <a:rPr lang="en-US" sz="800" u="none" strike="noStrike" dirty="0" err="1">
                          <a:effectLst/>
                        </a:rPr>
                        <a:t>Pparg</a:t>
                      </a:r>
                      <a:r>
                        <a:rPr lang="en-US" sz="800" u="none" strike="noStrike" dirty="0">
                          <a:effectLst/>
                        </a:rPr>
                        <a:t>+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Csf2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vesicle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Hip1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Klrg1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Pparg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GSE40657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Foxo1  knock out vs. wild type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Mx1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MT fission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Igf2r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Optn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Atg7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mitophagy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225929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Tirap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autophagosome</a:t>
                      </a:r>
                      <a:r>
                        <a:rPr lang="en-US" sz="800" u="none" strike="noStrike" dirty="0">
                          <a:effectLst/>
                        </a:rPr>
                        <a:t>–lysosome fusion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Hip1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Klrg1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GSE47989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Ep300–/– vs. wild type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Klrg1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19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GSE60318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deletion of p300 vs. wild type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Klrg1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>
                          <a:effectLst/>
                        </a:rPr>
                        <a:t>vesicle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19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GSE18148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err="1">
                          <a:effectLst/>
                        </a:rPr>
                        <a:t>Cbfb</a:t>
                      </a:r>
                      <a:r>
                        <a:rPr lang="en-US" sz="800" u="none" strike="noStrike" dirty="0">
                          <a:effectLst/>
                        </a:rPr>
                        <a:t>-deficient vs. control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Klrg1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vesicle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73894"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 err="1">
                          <a:effectLst/>
                        </a:rPr>
                        <a:t>Pparg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effectLst/>
                        </a:rPr>
                        <a:t>vesicle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19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GSE32224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>
                          <a:effectLst/>
                        </a:rPr>
                        <a:t>Trim28 knock out vs. wild type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Mtfp1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MT fission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 err="1">
                          <a:effectLst/>
                        </a:rPr>
                        <a:t>Mapt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MT fission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1966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Dyrk4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>
                          <a:effectLst/>
                        </a:rPr>
                        <a:t>vesicle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Csf2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vesicle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Mbd1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vesicle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Dpp7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vesicle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Gprc5a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vesicle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Klrg1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kern="1200" dirty="0">
                          <a:effectLst/>
                        </a:rPr>
                        <a:t>vesicle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1493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dirty="0">
                          <a:effectLst/>
                        </a:rPr>
                        <a:t>GSE61077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dirty="0">
                          <a:effectLst/>
                        </a:rPr>
                        <a:t>TCR knock out vs. wild type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kern="1200" dirty="0">
                          <a:effectLst/>
                        </a:rPr>
                        <a:t>Tyr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kern="1200" dirty="0">
                          <a:effectLst/>
                        </a:rPr>
                        <a:t>vesicle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u="none" strike="noStrike" kern="1200" dirty="0" err="1">
                          <a:effectLst/>
                        </a:rPr>
                        <a:t>Grn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kern="1200" dirty="0">
                          <a:effectLst/>
                        </a:rPr>
                        <a:t>vesicle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328" marR="4328" marT="4328" marB="0" anchor="b"/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05030" y="56457"/>
            <a:ext cx="6292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Supplementary Table </a:t>
            </a:r>
            <a:r>
              <a:rPr lang="en-US" altLang="zh-CN" sz="1000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The significant expressed organelle interactions genes in regulatory T cells  regulators deficiency datasets. (p&lt; 0.05, ∣</a:t>
            </a:r>
            <a:r>
              <a:rPr lang="en-US" altLang="zh-CN" sz="1000" b="1" dirty="0" err="1">
                <a:latin typeface="Arial" pitchFamily="34" charset="0"/>
                <a:cs typeface="Arial" pitchFamily="34" charset="0"/>
              </a:rPr>
              <a:t>logFC</a:t>
            </a:r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∣&gt;1) </a:t>
            </a:r>
          </a:p>
        </p:txBody>
      </p:sp>
    </p:spTree>
    <p:extLst>
      <p:ext uri="{BB962C8B-B14F-4D97-AF65-F5344CB8AC3E}">
        <p14:creationId xmlns:p14="http://schemas.microsoft.com/office/powerpoint/2010/main" val="40278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44034</TotalTime>
  <Words>3793</Words>
  <Application>Microsoft Office PowerPoint</Application>
  <PresentationFormat>A4 纸张(210x297 毫米)</PresentationFormat>
  <Paragraphs>2390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2333</cp:revision>
  <cp:lastPrinted>2020-06-09T23:43:37Z</cp:lastPrinted>
  <dcterms:created xsi:type="dcterms:W3CDTF">2020-05-22T18:45:24Z</dcterms:created>
  <dcterms:modified xsi:type="dcterms:W3CDTF">2021-06-11T15:25:56Z</dcterms:modified>
</cp:coreProperties>
</file>