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66" r:id="rId3"/>
    <p:sldId id="265" r:id="rId4"/>
    <p:sldId id="268" r:id="rId5"/>
    <p:sldId id="267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959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259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61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769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08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48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608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73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539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723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27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7BE65-8D4E-4BCB-8F6D-0820223A3871}" type="datetimeFigureOut">
              <a:rPr lang="fr-FR" smtClean="0"/>
              <a:t>20/05/2021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173EA-46F4-4A19-9827-0D29AEE1EC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90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0135" y="779655"/>
            <a:ext cx="4243733" cy="264934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2485890" y="3682653"/>
            <a:ext cx="4172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Figure S1</a:t>
            </a:r>
            <a:r>
              <a:rPr lang="fr-FR" sz="900" b="1" dirty="0"/>
              <a:t>. </a:t>
            </a:r>
            <a:r>
              <a:rPr lang="fr-FR" sz="900" dirty="0"/>
              <a:t>Types of transcription </a:t>
            </a:r>
            <a:r>
              <a:rPr lang="fr-FR" sz="900" dirty="0" err="1"/>
              <a:t>factors</a:t>
            </a:r>
            <a:r>
              <a:rPr lang="fr-FR" sz="900" dirty="0"/>
              <a:t> </a:t>
            </a:r>
            <a:r>
              <a:rPr lang="fr-FR" sz="900" dirty="0" err="1"/>
              <a:t>found</a:t>
            </a:r>
            <a:r>
              <a:rPr lang="fr-FR" sz="900" dirty="0"/>
              <a:t> in the </a:t>
            </a:r>
            <a:r>
              <a:rPr lang="fr-FR" sz="900" i="1" dirty="0" err="1"/>
              <a:t>Nigella</a:t>
            </a:r>
            <a:r>
              <a:rPr lang="fr-FR" sz="900" dirty="0"/>
              <a:t> floral </a:t>
            </a:r>
            <a:r>
              <a:rPr lang="fr-FR" sz="900" dirty="0" err="1"/>
              <a:t>transcriptome</a:t>
            </a:r>
            <a:r>
              <a:rPr lang="fr-FR" sz="900" dirty="0"/>
              <a:t> (GO: 0003700)</a:t>
            </a:r>
          </a:p>
        </p:txBody>
      </p:sp>
    </p:spTree>
    <p:extLst>
      <p:ext uri="{BB962C8B-B14F-4D97-AF65-F5344CB8AC3E}">
        <p14:creationId xmlns:p14="http://schemas.microsoft.com/office/powerpoint/2010/main" val="55007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ZoneTexte 136"/>
          <p:cNvSpPr txBox="1"/>
          <p:nvPr/>
        </p:nvSpPr>
        <p:spPr>
          <a:xfrm>
            <a:off x="1726423" y="5958805"/>
            <a:ext cx="60428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Figure S2. </a:t>
            </a:r>
            <a:r>
              <a:rPr lang="en-US" sz="900" dirty="0"/>
              <a:t>Congruence of RNA-</a:t>
            </a:r>
            <a:r>
              <a:rPr lang="en-US" sz="900" dirty="0" err="1"/>
              <a:t>seq</a:t>
            </a:r>
            <a:r>
              <a:rPr lang="en-US" sz="900" dirty="0"/>
              <a:t> and </a:t>
            </a:r>
            <a:r>
              <a:rPr lang="en-US" sz="900" dirty="0" err="1"/>
              <a:t>qRT</a:t>
            </a:r>
            <a:r>
              <a:rPr lang="en-US" sz="900" dirty="0"/>
              <a:t>-PCR quantitative measurements for 15 selected genes. Relative expression at stage 1 (1) and stage 2 (2) in P and T morph flower buds (respectively P and T) was plotted against RNA-</a:t>
            </a:r>
            <a:r>
              <a:rPr lang="en-US" sz="900" dirty="0" err="1"/>
              <a:t>seq</a:t>
            </a:r>
            <a:r>
              <a:rPr lang="en-US" sz="900" dirty="0"/>
              <a:t> normalized counts in different biological replicates (RB). One, two or three RB biological replicates were tested by </a:t>
            </a:r>
            <a:r>
              <a:rPr lang="en-US" sz="900" dirty="0" err="1"/>
              <a:t>qRT</a:t>
            </a:r>
            <a:r>
              <a:rPr lang="en-US" sz="900" dirty="0"/>
              <a:t>-PCR.</a:t>
            </a:r>
            <a:endParaRPr lang="fr-FR" sz="9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823" y="308045"/>
            <a:ext cx="8443692" cy="549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71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ZoneTexte 65"/>
          <p:cNvSpPr txBox="1"/>
          <p:nvPr/>
        </p:nvSpPr>
        <p:spPr>
          <a:xfrm>
            <a:off x="2721740" y="5195524"/>
            <a:ext cx="388681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900" b="1" dirty="0" smtClean="0"/>
              <a:t>Figure S3. </a:t>
            </a:r>
            <a:r>
              <a:rPr lang="en-US" sz="900" dirty="0" smtClean="0"/>
              <a:t>Principal </a:t>
            </a:r>
            <a:r>
              <a:rPr lang="en-US" sz="900" dirty="0"/>
              <a:t>component analysis of normalized counts for 34,614 informative genes in the four stage x morph combinations and the three biological replicates</a:t>
            </a:r>
            <a:r>
              <a:rPr lang="en-US" sz="900" dirty="0" smtClean="0"/>
              <a:t>. ST1P</a:t>
            </a:r>
            <a:r>
              <a:rPr lang="en-US" sz="900" dirty="0"/>
              <a:t>, ST1T: P morph (respectively T morph) individuals at stage 1; ST2P, ST2T: P morph (respectively T morph) individuals at stage 2. Blue: Biological replicate 1, pink: Biological replicate 2, green: Biological replicate 3. </a:t>
            </a:r>
            <a:endParaRPr lang="fr-FR" sz="900" dirty="0"/>
          </a:p>
        </p:txBody>
      </p:sp>
      <p:grpSp>
        <p:nvGrpSpPr>
          <p:cNvPr id="4" name="Groupe 3"/>
          <p:cNvGrpSpPr/>
          <p:nvPr/>
        </p:nvGrpSpPr>
        <p:grpSpPr>
          <a:xfrm>
            <a:off x="2185571" y="829807"/>
            <a:ext cx="4491874" cy="4071061"/>
            <a:chOff x="2185571" y="829807"/>
            <a:chExt cx="4491874" cy="4071061"/>
          </a:xfrm>
        </p:grpSpPr>
        <p:grpSp>
          <p:nvGrpSpPr>
            <p:cNvPr id="65" name="Groupe 64"/>
            <p:cNvGrpSpPr/>
            <p:nvPr/>
          </p:nvGrpSpPr>
          <p:grpSpPr>
            <a:xfrm>
              <a:off x="2222538" y="829807"/>
              <a:ext cx="4454907" cy="4068552"/>
              <a:chOff x="296383" y="1106408"/>
              <a:chExt cx="5939877" cy="5424736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967992" y="1123720"/>
                <a:ext cx="5255046" cy="470420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cxnSp>
            <p:nvCxnSpPr>
              <p:cNvPr id="5" name="Connecteur droit 4"/>
              <p:cNvCxnSpPr/>
              <p:nvPr/>
            </p:nvCxnSpPr>
            <p:spPr>
              <a:xfrm>
                <a:off x="2842352" y="1123720"/>
                <a:ext cx="0" cy="471522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necteur droit 6"/>
              <p:cNvCxnSpPr/>
              <p:nvPr/>
            </p:nvCxnSpPr>
            <p:spPr>
              <a:xfrm>
                <a:off x="958467" y="3523713"/>
                <a:ext cx="5255046" cy="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 flipH="1">
                <a:off x="881349" y="1241540"/>
                <a:ext cx="771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 flipH="1">
                <a:off x="869337" y="2388824"/>
                <a:ext cx="771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 flipH="1">
                <a:off x="875687" y="3532741"/>
                <a:ext cx="771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 flipH="1">
                <a:off x="884866" y="4674971"/>
                <a:ext cx="771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/>
              <p:cNvCxnSpPr/>
              <p:nvPr/>
            </p:nvCxnSpPr>
            <p:spPr>
              <a:xfrm>
                <a:off x="1709298" y="5827923"/>
                <a:ext cx="0" cy="1101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cteur droit 17"/>
              <p:cNvCxnSpPr/>
              <p:nvPr/>
            </p:nvCxnSpPr>
            <p:spPr>
              <a:xfrm>
                <a:off x="2842197" y="5835419"/>
                <a:ext cx="0" cy="1101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18"/>
              <p:cNvCxnSpPr/>
              <p:nvPr/>
            </p:nvCxnSpPr>
            <p:spPr>
              <a:xfrm>
                <a:off x="3990781" y="5833581"/>
                <a:ext cx="0" cy="1101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necteur droit 19"/>
              <p:cNvCxnSpPr/>
              <p:nvPr/>
            </p:nvCxnSpPr>
            <p:spPr>
              <a:xfrm>
                <a:off x="5119019" y="5820726"/>
                <a:ext cx="0" cy="11016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Ellipse 33"/>
              <p:cNvSpPr>
                <a:spLocks noChangeAspect="1"/>
              </p:cNvSpPr>
              <p:nvPr/>
            </p:nvSpPr>
            <p:spPr>
              <a:xfrm>
                <a:off x="2536309" y="3965193"/>
                <a:ext cx="91440" cy="91440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35" name="Ellipse 34"/>
              <p:cNvSpPr>
                <a:spLocks noChangeAspect="1"/>
              </p:cNvSpPr>
              <p:nvPr/>
            </p:nvSpPr>
            <p:spPr>
              <a:xfrm>
                <a:off x="2490589" y="4236350"/>
                <a:ext cx="91440" cy="9144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36" name="Ellipse 35"/>
              <p:cNvSpPr>
                <a:spLocks noChangeAspect="1"/>
              </p:cNvSpPr>
              <p:nvPr/>
            </p:nvSpPr>
            <p:spPr>
              <a:xfrm>
                <a:off x="2829497" y="4300153"/>
                <a:ext cx="91440" cy="91440"/>
              </a:xfrm>
              <a:prstGeom prst="ellips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37" name="Rectangle 36"/>
              <p:cNvSpPr>
                <a:spLocks noChangeAspect="1"/>
              </p:cNvSpPr>
              <p:nvPr/>
            </p:nvSpPr>
            <p:spPr>
              <a:xfrm>
                <a:off x="2150555" y="2584252"/>
                <a:ext cx="91440" cy="91440"/>
              </a:xfrm>
              <a:prstGeom prst="rect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38" name="Rectangle 37"/>
              <p:cNvSpPr>
                <a:spLocks noChangeAspect="1"/>
              </p:cNvSpPr>
              <p:nvPr/>
            </p:nvSpPr>
            <p:spPr>
              <a:xfrm>
                <a:off x="5476146" y="2450254"/>
                <a:ext cx="91440" cy="91440"/>
              </a:xfrm>
              <a:prstGeom prst="rect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39" name="Rectangle 38"/>
              <p:cNvSpPr>
                <a:spLocks noChangeAspect="1"/>
              </p:cNvSpPr>
              <p:nvPr/>
            </p:nvSpPr>
            <p:spPr>
              <a:xfrm>
                <a:off x="2150555" y="2879034"/>
                <a:ext cx="91440" cy="91440"/>
              </a:xfrm>
              <a:prstGeom prst="rect">
                <a:avLst/>
              </a:prstGeom>
              <a:solidFill>
                <a:srgbClr val="FF6699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40" name="Triangle isocèle 39"/>
              <p:cNvSpPr>
                <a:spLocks noChangeAspect="1"/>
              </p:cNvSpPr>
              <p:nvPr/>
            </p:nvSpPr>
            <p:spPr>
              <a:xfrm>
                <a:off x="3517225" y="4391593"/>
                <a:ext cx="106070" cy="91440"/>
              </a:xfrm>
              <a:prstGeom prst="triangl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41" name="Triangle isocèle 40"/>
              <p:cNvSpPr>
                <a:spLocks noChangeAspect="1"/>
              </p:cNvSpPr>
              <p:nvPr/>
            </p:nvSpPr>
            <p:spPr>
              <a:xfrm>
                <a:off x="4677446" y="4343945"/>
                <a:ext cx="106070" cy="91440"/>
              </a:xfrm>
              <a:prstGeom prst="triangle">
                <a:avLst/>
              </a:prstGeom>
              <a:solidFill>
                <a:srgbClr val="FF6699"/>
              </a:solidFill>
              <a:ln>
                <a:solidFill>
                  <a:srgbClr val="FF66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sp>
            <p:nvSpPr>
              <p:cNvPr id="42" name="Triangle isocèle 41"/>
              <p:cNvSpPr>
                <a:spLocks noChangeAspect="1"/>
              </p:cNvSpPr>
              <p:nvPr/>
            </p:nvSpPr>
            <p:spPr>
              <a:xfrm>
                <a:off x="1389975" y="4356645"/>
                <a:ext cx="106070" cy="91440"/>
              </a:xfrm>
              <a:prstGeom prst="triangle">
                <a:avLst/>
              </a:prstGeom>
              <a:solidFill>
                <a:srgbClr val="00B050"/>
              </a:solidFill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350"/>
              </a:p>
            </p:txBody>
          </p:sp>
          <p:grpSp>
            <p:nvGrpSpPr>
              <p:cNvPr id="43" name="Groupe 42"/>
              <p:cNvGrpSpPr>
                <a:grpSpLocks noChangeAspect="1"/>
              </p:cNvGrpSpPr>
              <p:nvPr/>
            </p:nvGrpSpPr>
            <p:grpSpPr>
              <a:xfrm>
                <a:off x="1534038" y="3075032"/>
                <a:ext cx="137160" cy="137160"/>
                <a:chOff x="4294743" y="7491470"/>
                <a:chExt cx="815248" cy="815248"/>
              </a:xfrm>
              <a:solidFill>
                <a:schemeClr val="tx1"/>
              </a:solidFill>
            </p:grpSpPr>
            <p:cxnSp>
              <p:nvCxnSpPr>
                <p:cNvPr id="44" name="Connecteur droit 43"/>
                <p:cNvCxnSpPr/>
                <p:nvPr/>
              </p:nvCxnSpPr>
              <p:spPr>
                <a:xfrm>
                  <a:off x="4693186" y="7491470"/>
                  <a:ext cx="0" cy="815248"/>
                </a:xfrm>
                <a:prstGeom prst="line">
                  <a:avLst/>
                </a:prstGeom>
                <a:grpFill/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Connecteur droit 44"/>
                <p:cNvCxnSpPr/>
                <p:nvPr/>
              </p:nvCxnSpPr>
              <p:spPr>
                <a:xfrm rot="16200000">
                  <a:off x="4702367" y="7500649"/>
                  <a:ext cx="0" cy="815248"/>
                </a:xfrm>
                <a:prstGeom prst="line">
                  <a:avLst/>
                </a:prstGeom>
                <a:grpFill/>
                <a:ln w="127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6" name="Groupe 45"/>
              <p:cNvGrpSpPr>
                <a:grpSpLocks noChangeAspect="1"/>
              </p:cNvGrpSpPr>
              <p:nvPr/>
            </p:nvGrpSpPr>
            <p:grpSpPr>
              <a:xfrm>
                <a:off x="1761662" y="2530845"/>
                <a:ext cx="137160" cy="137160"/>
                <a:chOff x="4294743" y="7491470"/>
                <a:chExt cx="815248" cy="815248"/>
              </a:xfrm>
              <a:solidFill>
                <a:schemeClr val="tx1"/>
              </a:solidFill>
            </p:grpSpPr>
            <p:cxnSp>
              <p:nvCxnSpPr>
                <p:cNvPr id="47" name="Connecteur droit 46"/>
                <p:cNvCxnSpPr/>
                <p:nvPr/>
              </p:nvCxnSpPr>
              <p:spPr>
                <a:xfrm>
                  <a:off x="4693186" y="7491470"/>
                  <a:ext cx="0" cy="815248"/>
                </a:xfrm>
                <a:prstGeom prst="line">
                  <a:avLst/>
                </a:prstGeom>
                <a:grpFill/>
                <a:ln w="12700">
                  <a:solidFill>
                    <a:srgbClr val="FF66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Connecteur droit 47"/>
                <p:cNvCxnSpPr/>
                <p:nvPr/>
              </p:nvCxnSpPr>
              <p:spPr>
                <a:xfrm rot="16200000">
                  <a:off x="4702367" y="7500649"/>
                  <a:ext cx="0" cy="815248"/>
                </a:xfrm>
                <a:prstGeom prst="line">
                  <a:avLst/>
                </a:prstGeom>
                <a:grpFill/>
                <a:ln w="12700">
                  <a:solidFill>
                    <a:srgbClr val="FF66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9" name="Groupe 48"/>
              <p:cNvGrpSpPr>
                <a:grpSpLocks noChangeAspect="1"/>
              </p:cNvGrpSpPr>
              <p:nvPr/>
            </p:nvGrpSpPr>
            <p:grpSpPr>
              <a:xfrm>
                <a:off x="3132969" y="2508151"/>
                <a:ext cx="137160" cy="137160"/>
                <a:chOff x="4294743" y="7491470"/>
                <a:chExt cx="815248" cy="815248"/>
              </a:xfrm>
              <a:solidFill>
                <a:schemeClr val="tx1"/>
              </a:solidFill>
            </p:grpSpPr>
            <p:cxnSp>
              <p:nvCxnSpPr>
                <p:cNvPr id="50" name="Connecteur droit 49"/>
                <p:cNvCxnSpPr/>
                <p:nvPr/>
              </p:nvCxnSpPr>
              <p:spPr>
                <a:xfrm>
                  <a:off x="4693186" y="7491470"/>
                  <a:ext cx="0" cy="815248"/>
                </a:xfrm>
                <a:prstGeom prst="line">
                  <a:avLst/>
                </a:prstGeom>
                <a:grpFill/>
                <a:ln w="127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necteur droit 50"/>
                <p:cNvCxnSpPr/>
                <p:nvPr/>
              </p:nvCxnSpPr>
              <p:spPr>
                <a:xfrm rot="16200000">
                  <a:off x="4702367" y="7500649"/>
                  <a:ext cx="0" cy="815248"/>
                </a:xfrm>
                <a:prstGeom prst="line">
                  <a:avLst/>
                </a:prstGeom>
                <a:grpFill/>
                <a:ln w="12700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ZoneTexte 51"/>
              <p:cNvSpPr txBox="1"/>
              <p:nvPr/>
            </p:nvSpPr>
            <p:spPr>
              <a:xfrm>
                <a:off x="533792" y="1106408"/>
                <a:ext cx="477053" cy="307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200</a:t>
                </a:r>
              </a:p>
            </p:txBody>
          </p:sp>
          <p:sp>
            <p:nvSpPr>
              <p:cNvPr id="53" name="ZoneTexte 52"/>
              <p:cNvSpPr txBox="1"/>
              <p:nvPr/>
            </p:nvSpPr>
            <p:spPr>
              <a:xfrm>
                <a:off x="533792" y="2235483"/>
                <a:ext cx="477053" cy="307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100</a:t>
                </a:r>
              </a:p>
            </p:txBody>
          </p:sp>
          <p:sp>
            <p:nvSpPr>
              <p:cNvPr id="54" name="ZoneTexte 53"/>
              <p:cNvSpPr txBox="1"/>
              <p:nvPr/>
            </p:nvSpPr>
            <p:spPr>
              <a:xfrm>
                <a:off x="690887" y="3359403"/>
                <a:ext cx="323165" cy="307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0</a:t>
                </a:r>
              </a:p>
            </p:txBody>
          </p:sp>
          <p:sp>
            <p:nvSpPr>
              <p:cNvPr id="55" name="ZoneTexte 54"/>
              <p:cNvSpPr txBox="1"/>
              <p:nvPr/>
            </p:nvSpPr>
            <p:spPr>
              <a:xfrm>
                <a:off x="487307" y="4511811"/>
                <a:ext cx="524075" cy="3077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-100</a:t>
                </a:r>
              </a:p>
            </p:txBody>
          </p:sp>
          <p:sp>
            <p:nvSpPr>
              <p:cNvPr id="56" name="ZoneTexte 55"/>
              <p:cNvSpPr txBox="1"/>
              <p:nvPr/>
            </p:nvSpPr>
            <p:spPr>
              <a:xfrm>
                <a:off x="487307" y="5647235"/>
                <a:ext cx="524075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-200</a:t>
                </a:r>
              </a:p>
            </p:txBody>
          </p:sp>
          <p:sp>
            <p:nvSpPr>
              <p:cNvPr id="57" name="ZoneTexte 56"/>
              <p:cNvSpPr txBox="1"/>
              <p:nvPr/>
            </p:nvSpPr>
            <p:spPr>
              <a:xfrm>
                <a:off x="1460216" y="5905060"/>
                <a:ext cx="524075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-100</a:t>
                </a:r>
              </a:p>
            </p:txBody>
          </p:sp>
          <p:sp>
            <p:nvSpPr>
              <p:cNvPr id="58" name="ZoneTexte 57"/>
              <p:cNvSpPr txBox="1"/>
              <p:nvPr/>
            </p:nvSpPr>
            <p:spPr>
              <a:xfrm>
                <a:off x="3777945" y="5905060"/>
                <a:ext cx="477053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100</a:t>
                </a:r>
              </a:p>
            </p:txBody>
          </p:sp>
          <p:sp>
            <p:nvSpPr>
              <p:cNvPr id="59" name="ZoneTexte 58"/>
              <p:cNvSpPr txBox="1"/>
              <p:nvPr/>
            </p:nvSpPr>
            <p:spPr>
              <a:xfrm>
                <a:off x="4908865" y="5905060"/>
                <a:ext cx="477053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200</a:t>
                </a:r>
              </a:p>
            </p:txBody>
          </p:sp>
          <p:sp>
            <p:nvSpPr>
              <p:cNvPr id="60" name="ZoneTexte 59"/>
              <p:cNvSpPr txBox="1"/>
              <p:nvPr/>
            </p:nvSpPr>
            <p:spPr>
              <a:xfrm>
                <a:off x="2712064" y="5905060"/>
                <a:ext cx="323165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0</a:t>
                </a:r>
              </a:p>
            </p:txBody>
          </p:sp>
          <p:sp>
            <p:nvSpPr>
              <p:cNvPr id="61" name="ZoneTexte 60"/>
              <p:cNvSpPr txBox="1"/>
              <p:nvPr/>
            </p:nvSpPr>
            <p:spPr>
              <a:xfrm>
                <a:off x="2536308" y="6223368"/>
                <a:ext cx="1084057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Dim1 (31.2%)</a:t>
                </a:r>
              </a:p>
            </p:txBody>
          </p:sp>
          <p:sp>
            <p:nvSpPr>
              <p:cNvPr id="62" name="ZoneTexte 61"/>
              <p:cNvSpPr txBox="1"/>
              <p:nvPr/>
            </p:nvSpPr>
            <p:spPr>
              <a:xfrm rot="16200000">
                <a:off x="-34050" y="3272800"/>
                <a:ext cx="968641" cy="3077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900" dirty="0"/>
                  <a:t>Dim2 (15%)</a:t>
                </a:r>
              </a:p>
            </p:txBody>
          </p:sp>
          <p:grpSp>
            <p:nvGrpSpPr>
              <p:cNvPr id="64" name="Groupe 63"/>
              <p:cNvGrpSpPr/>
              <p:nvPr/>
            </p:nvGrpSpPr>
            <p:grpSpPr>
              <a:xfrm>
                <a:off x="5476146" y="1177778"/>
                <a:ext cx="760114" cy="861774"/>
                <a:chOff x="1927011" y="7101832"/>
                <a:chExt cx="760114" cy="861774"/>
              </a:xfrm>
            </p:grpSpPr>
            <p:sp>
              <p:nvSpPr>
                <p:cNvPr id="21" name="Ellipse 20"/>
                <p:cNvSpPr>
                  <a:spLocks noChangeAspect="1"/>
                </p:cNvSpPr>
                <p:nvPr/>
              </p:nvSpPr>
              <p:spPr>
                <a:xfrm>
                  <a:off x="2038122" y="7194014"/>
                  <a:ext cx="91440" cy="91440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350"/>
                </a:p>
              </p:txBody>
            </p:sp>
            <p:sp>
              <p:nvSpPr>
                <p:cNvPr id="22" name="Rectangle 21"/>
                <p:cNvSpPr>
                  <a:spLocks noChangeAspect="1"/>
                </p:cNvSpPr>
                <p:nvPr/>
              </p:nvSpPr>
              <p:spPr>
                <a:xfrm>
                  <a:off x="2034446" y="7392315"/>
                  <a:ext cx="91440" cy="9144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350"/>
                </a:p>
              </p:txBody>
            </p:sp>
            <p:sp>
              <p:nvSpPr>
                <p:cNvPr id="23" name="Triangle isocèle 22"/>
                <p:cNvSpPr>
                  <a:spLocks noChangeAspect="1"/>
                </p:cNvSpPr>
                <p:nvPr/>
              </p:nvSpPr>
              <p:spPr>
                <a:xfrm>
                  <a:off x="2024412" y="7577123"/>
                  <a:ext cx="106070" cy="91440"/>
                </a:xfrm>
                <a:prstGeom prst="triangl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350"/>
                </a:p>
              </p:txBody>
            </p:sp>
            <p:grpSp>
              <p:nvGrpSpPr>
                <p:cNvPr id="30" name="Groupe 29"/>
                <p:cNvGrpSpPr>
                  <a:grpSpLocks noChangeAspect="1"/>
                </p:cNvGrpSpPr>
                <p:nvPr/>
              </p:nvGrpSpPr>
              <p:grpSpPr>
                <a:xfrm>
                  <a:off x="2013395" y="7728876"/>
                  <a:ext cx="137160" cy="137160"/>
                  <a:chOff x="4294743" y="7491470"/>
                  <a:chExt cx="815248" cy="815248"/>
                </a:xfrm>
                <a:solidFill>
                  <a:schemeClr val="tx1"/>
                </a:solidFill>
              </p:grpSpPr>
              <p:cxnSp>
                <p:nvCxnSpPr>
                  <p:cNvPr id="28" name="Connecteur droit 27"/>
                  <p:cNvCxnSpPr/>
                  <p:nvPr/>
                </p:nvCxnSpPr>
                <p:spPr>
                  <a:xfrm>
                    <a:off x="4693186" y="7491470"/>
                    <a:ext cx="0" cy="815248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" name="Connecteur droit 28"/>
                  <p:cNvCxnSpPr/>
                  <p:nvPr/>
                </p:nvCxnSpPr>
                <p:spPr>
                  <a:xfrm rot="16200000">
                    <a:off x="4702367" y="7500649"/>
                    <a:ext cx="0" cy="815248"/>
                  </a:xfrm>
                  <a:prstGeom prst="lin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ZoneTexte 30"/>
                <p:cNvSpPr txBox="1"/>
                <p:nvPr/>
              </p:nvSpPr>
              <p:spPr>
                <a:xfrm>
                  <a:off x="2139538" y="7101832"/>
                  <a:ext cx="547587" cy="86177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/>
                    <a:t>ST1P</a:t>
                  </a:r>
                </a:p>
                <a:p>
                  <a:r>
                    <a:rPr lang="fr-FR" sz="900" dirty="0"/>
                    <a:t>ST2P</a:t>
                  </a:r>
                </a:p>
                <a:p>
                  <a:r>
                    <a:rPr lang="fr-FR" sz="900" dirty="0"/>
                    <a:t>ST1T</a:t>
                  </a:r>
                </a:p>
                <a:p>
                  <a:r>
                    <a:rPr lang="fr-FR" sz="900" dirty="0"/>
                    <a:t>ST2T</a:t>
                  </a:r>
                </a:p>
              </p:txBody>
            </p:sp>
            <p:sp>
              <p:nvSpPr>
                <p:cNvPr id="63" name="Rectangle 62"/>
                <p:cNvSpPr/>
                <p:nvPr/>
              </p:nvSpPr>
              <p:spPr>
                <a:xfrm>
                  <a:off x="1927011" y="7101832"/>
                  <a:ext cx="700738" cy="83099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 sz="1350"/>
                </a:p>
              </p:txBody>
            </p:sp>
          </p:grpSp>
        </p:grpSp>
        <p:sp>
          <p:nvSpPr>
            <p:cNvPr id="2" name="ZoneTexte 1"/>
            <p:cNvSpPr txBox="1"/>
            <p:nvPr/>
          </p:nvSpPr>
          <p:spPr>
            <a:xfrm>
              <a:off x="3844336" y="4639258"/>
              <a:ext cx="989373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Axis 1 (31.2%)</a:t>
              </a:r>
              <a:endParaRPr lang="fr-FR" sz="1100" dirty="0"/>
            </a:p>
          </p:txBody>
        </p:sp>
        <p:sp>
          <p:nvSpPr>
            <p:cNvPr id="67" name="ZoneTexte 66"/>
            <p:cNvSpPr txBox="1"/>
            <p:nvPr/>
          </p:nvSpPr>
          <p:spPr>
            <a:xfrm rot="16200000">
              <a:off x="1875389" y="2476062"/>
              <a:ext cx="881973" cy="2616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fr-FR" sz="1100" dirty="0" smtClean="0"/>
                <a:t>Axis 2 (15%)</a:t>
              </a:r>
              <a:endParaRPr lang="fr-FR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93512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838649" y="5633442"/>
            <a:ext cx="5918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/>
              <a:t>Supplementary Figure S4</a:t>
            </a:r>
            <a:r>
              <a:rPr lang="en-GB" sz="900" dirty="0"/>
              <a:t>. </a:t>
            </a:r>
            <a:r>
              <a:rPr lang="en-GB" sz="900" dirty="0" err="1"/>
              <a:t>Heatmap</a:t>
            </a:r>
            <a:r>
              <a:rPr lang="en-GB" sz="900" dirty="0"/>
              <a:t> of the Log2 normalized counts of the 1620 genes differentially expressed between morphs, for the two morphs at the two developmental </a:t>
            </a:r>
            <a:r>
              <a:rPr lang="en-GB" sz="900" dirty="0" smtClean="0"/>
              <a:t>stages, </a:t>
            </a:r>
            <a:r>
              <a:rPr lang="en-US" sz="900" dirty="0" smtClean="0"/>
              <a:t>with </a:t>
            </a:r>
            <a:r>
              <a:rPr lang="en-US" sz="900" dirty="0"/>
              <a:t>three biological replicates each</a:t>
            </a:r>
            <a:r>
              <a:rPr lang="en-GB" sz="900" dirty="0" smtClean="0"/>
              <a:t>. </a:t>
            </a:r>
            <a:r>
              <a:rPr lang="en-GB" sz="900" dirty="0"/>
              <a:t>Green to red: increasing expression </a:t>
            </a:r>
            <a:r>
              <a:rPr lang="en-GB" sz="900" dirty="0" smtClean="0"/>
              <a:t>values, scaled by row; </a:t>
            </a:r>
            <a:r>
              <a:rPr lang="en-GB" sz="900" dirty="0"/>
              <a:t>T/P_ST2: T/P morph expression values at stage 2; T/P_ST1: T/P morph expression values at stage 1; R1-R3: biological replicates 1-3.</a:t>
            </a:r>
            <a:endParaRPr lang="fr-FR" sz="900" dirty="0"/>
          </a:p>
        </p:txBody>
      </p:sp>
      <p:grpSp>
        <p:nvGrpSpPr>
          <p:cNvPr id="2" name="Groupe 1"/>
          <p:cNvGrpSpPr/>
          <p:nvPr/>
        </p:nvGrpSpPr>
        <p:grpSpPr>
          <a:xfrm>
            <a:off x="3192973" y="567787"/>
            <a:ext cx="2481820" cy="4792953"/>
            <a:chOff x="3192973" y="567787"/>
            <a:chExt cx="2481820" cy="4792953"/>
          </a:xfrm>
        </p:grpSpPr>
        <p:grpSp>
          <p:nvGrpSpPr>
            <p:cNvPr id="30" name="Groupe 29"/>
            <p:cNvGrpSpPr/>
            <p:nvPr/>
          </p:nvGrpSpPr>
          <p:grpSpPr>
            <a:xfrm>
              <a:off x="3458796" y="567787"/>
              <a:ext cx="2025170" cy="565155"/>
              <a:chOff x="3458796" y="567787"/>
              <a:chExt cx="2025170" cy="565155"/>
            </a:xfrm>
          </p:grpSpPr>
          <p:sp>
            <p:nvSpPr>
              <p:cNvPr id="3" name="ZoneTexte 2"/>
              <p:cNvSpPr txBox="1"/>
              <p:nvPr/>
            </p:nvSpPr>
            <p:spPr>
              <a:xfrm rot="17657083">
                <a:off x="5065294" y="709673"/>
                <a:ext cx="5603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T_ST2</a:t>
                </a:r>
                <a:endParaRPr lang="fr-FR" sz="1200" dirty="0"/>
              </a:p>
            </p:txBody>
          </p:sp>
          <p:sp>
            <p:nvSpPr>
              <p:cNvPr id="4" name="ZoneTexte 3"/>
              <p:cNvSpPr txBox="1"/>
              <p:nvPr/>
            </p:nvSpPr>
            <p:spPr>
              <a:xfrm rot="17657083">
                <a:off x="4476239" y="709673"/>
                <a:ext cx="5603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T_ST1</a:t>
                </a:r>
                <a:endParaRPr lang="fr-FR" sz="1200" dirty="0"/>
              </a:p>
            </p:txBody>
          </p:sp>
          <p:sp>
            <p:nvSpPr>
              <p:cNvPr id="5" name="ZoneTexte 4"/>
              <p:cNvSpPr txBox="1"/>
              <p:nvPr/>
            </p:nvSpPr>
            <p:spPr>
              <a:xfrm rot="17657083">
                <a:off x="3922011" y="711865"/>
                <a:ext cx="565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/>
                  <a:t>P</a:t>
                </a:r>
                <a:r>
                  <a:rPr lang="fr-FR" sz="1200" dirty="0" smtClean="0"/>
                  <a:t>_ST2</a:t>
                </a:r>
                <a:endParaRPr lang="fr-FR" sz="1200" dirty="0"/>
              </a:p>
            </p:txBody>
          </p:sp>
          <p:sp>
            <p:nvSpPr>
              <p:cNvPr id="6" name="ZoneTexte 5"/>
              <p:cNvSpPr txBox="1"/>
              <p:nvPr/>
            </p:nvSpPr>
            <p:spPr>
              <a:xfrm rot="17657083">
                <a:off x="3314718" y="711865"/>
                <a:ext cx="56515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sz="1200" dirty="0" smtClean="0"/>
                  <a:t>P_ST1</a:t>
                </a:r>
                <a:endParaRPr lang="fr-FR" sz="1200" dirty="0"/>
              </a:p>
            </p:txBody>
          </p:sp>
        </p:grpSp>
        <p:pic>
          <p:nvPicPr>
            <p:cNvPr id="9" name="Image 8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606" t="10122" r="46403" b="32812"/>
            <a:stretch/>
          </p:blipFill>
          <p:spPr>
            <a:xfrm>
              <a:off x="3226233" y="1256100"/>
              <a:ext cx="2448560" cy="4104640"/>
            </a:xfrm>
            <a:prstGeom prst="rect">
              <a:avLst/>
            </a:prstGeom>
          </p:spPr>
        </p:pic>
        <p:grpSp>
          <p:nvGrpSpPr>
            <p:cNvPr id="29" name="Groupe 28"/>
            <p:cNvGrpSpPr/>
            <p:nvPr/>
          </p:nvGrpSpPr>
          <p:grpSpPr>
            <a:xfrm>
              <a:off x="3304177" y="1087488"/>
              <a:ext cx="2236127" cy="45719"/>
              <a:chOff x="3304177" y="1087488"/>
              <a:chExt cx="2236127" cy="45719"/>
            </a:xfrm>
          </p:grpSpPr>
          <p:sp>
            <p:nvSpPr>
              <p:cNvPr id="25" name="Parenthèse fermante 24"/>
              <p:cNvSpPr/>
              <p:nvPr/>
            </p:nvSpPr>
            <p:spPr>
              <a:xfrm rot="16200000">
                <a:off x="3511773" y="879892"/>
                <a:ext cx="45719" cy="460912"/>
              </a:xfrm>
              <a:prstGeom prst="rightBracke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Parenthèse fermante 25"/>
              <p:cNvSpPr/>
              <p:nvPr/>
            </p:nvSpPr>
            <p:spPr>
              <a:xfrm rot="16200000">
                <a:off x="5286988" y="879892"/>
                <a:ext cx="45719" cy="460912"/>
              </a:xfrm>
              <a:prstGeom prst="rightBracke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Parenthèse fermante 26"/>
              <p:cNvSpPr/>
              <p:nvPr/>
            </p:nvSpPr>
            <p:spPr>
              <a:xfrm rot="16200000">
                <a:off x="4688125" y="879892"/>
                <a:ext cx="45719" cy="460912"/>
              </a:xfrm>
              <a:prstGeom prst="rightBracke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" name="Parenthèse fermante 27"/>
              <p:cNvSpPr/>
              <p:nvPr/>
            </p:nvSpPr>
            <p:spPr>
              <a:xfrm rot="16200000">
                <a:off x="4109092" y="879892"/>
                <a:ext cx="45719" cy="460912"/>
              </a:xfrm>
              <a:prstGeom prst="rightBracke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44" name="Groupe 43"/>
            <p:cNvGrpSpPr/>
            <p:nvPr/>
          </p:nvGrpSpPr>
          <p:grpSpPr>
            <a:xfrm>
              <a:off x="3192973" y="1094632"/>
              <a:ext cx="2468018" cy="230832"/>
              <a:chOff x="3192973" y="1094632"/>
              <a:chExt cx="2468018" cy="230832"/>
            </a:xfrm>
          </p:grpSpPr>
          <p:grpSp>
            <p:nvGrpSpPr>
              <p:cNvPr id="31" name="Groupe 30"/>
              <p:cNvGrpSpPr/>
              <p:nvPr/>
            </p:nvGrpSpPr>
            <p:grpSpPr>
              <a:xfrm>
                <a:off x="3785176" y="1094632"/>
                <a:ext cx="702289" cy="230832"/>
                <a:chOff x="3785176" y="1073697"/>
                <a:chExt cx="702289" cy="230832"/>
              </a:xfrm>
            </p:grpSpPr>
            <p:sp>
              <p:nvSpPr>
                <p:cNvPr id="11" name="ZoneTexte 10"/>
                <p:cNvSpPr txBox="1"/>
                <p:nvPr/>
              </p:nvSpPr>
              <p:spPr>
                <a:xfrm>
                  <a:off x="3785176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R1</a:t>
                  </a:r>
                  <a:endParaRPr lang="fr-FR" sz="900" dirty="0"/>
                </a:p>
              </p:txBody>
            </p:sp>
            <p:sp>
              <p:nvSpPr>
                <p:cNvPr id="15" name="ZoneTexte 14"/>
                <p:cNvSpPr txBox="1"/>
                <p:nvPr/>
              </p:nvSpPr>
              <p:spPr>
                <a:xfrm>
                  <a:off x="3977075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R2</a:t>
                  </a:r>
                  <a:endParaRPr lang="fr-FR" sz="900" dirty="0"/>
                </a:p>
              </p:txBody>
            </p:sp>
            <p:sp>
              <p:nvSpPr>
                <p:cNvPr id="20" name="ZoneTexte 19"/>
                <p:cNvSpPr txBox="1"/>
                <p:nvPr/>
              </p:nvSpPr>
              <p:spPr>
                <a:xfrm>
                  <a:off x="4182573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R3</a:t>
                  </a:r>
                  <a:endParaRPr lang="fr-FR" sz="900" dirty="0"/>
                </a:p>
              </p:txBody>
            </p:sp>
          </p:grpSp>
          <p:grpSp>
            <p:nvGrpSpPr>
              <p:cNvPr id="32" name="Groupe 31"/>
              <p:cNvGrpSpPr/>
              <p:nvPr/>
            </p:nvGrpSpPr>
            <p:grpSpPr>
              <a:xfrm>
                <a:off x="3192973" y="1094632"/>
                <a:ext cx="702289" cy="230832"/>
                <a:chOff x="3785176" y="1073697"/>
                <a:chExt cx="702289" cy="230832"/>
              </a:xfrm>
            </p:grpSpPr>
            <p:sp>
              <p:nvSpPr>
                <p:cNvPr id="33" name="ZoneTexte 32"/>
                <p:cNvSpPr txBox="1"/>
                <p:nvPr/>
              </p:nvSpPr>
              <p:spPr>
                <a:xfrm>
                  <a:off x="3785176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R1</a:t>
                  </a:r>
                  <a:endParaRPr lang="fr-FR" sz="900" dirty="0"/>
                </a:p>
              </p:txBody>
            </p:sp>
            <p:sp>
              <p:nvSpPr>
                <p:cNvPr id="34" name="ZoneTexte 33"/>
                <p:cNvSpPr txBox="1"/>
                <p:nvPr/>
              </p:nvSpPr>
              <p:spPr>
                <a:xfrm>
                  <a:off x="3977075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R2</a:t>
                  </a:r>
                  <a:endParaRPr lang="fr-FR" sz="900" dirty="0"/>
                </a:p>
              </p:txBody>
            </p:sp>
            <p:sp>
              <p:nvSpPr>
                <p:cNvPr id="35" name="ZoneTexte 34"/>
                <p:cNvSpPr txBox="1"/>
                <p:nvPr/>
              </p:nvSpPr>
              <p:spPr>
                <a:xfrm>
                  <a:off x="4182573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R3</a:t>
                  </a:r>
                  <a:endParaRPr lang="fr-FR" sz="900" dirty="0"/>
                </a:p>
              </p:txBody>
            </p:sp>
          </p:grpSp>
          <p:grpSp>
            <p:nvGrpSpPr>
              <p:cNvPr id="36" name="Groupe 35"/>
              <p:cNvGrpSpPr/>
              <p:nvPr/>
            </p:nvGrpSpPr>
            <p:grpSpPr>
              <a:xfrm>
                <a:off x="4363300" y="1094632"/>
                <a:ext cx="702289" cy="230832"/>
                <a:chOff x="3785176" y="1073697"/>
                <a:chExt cx="702289" cy="230832"/>
              </a:xfrm>
            </p:grpSpPr>
            <p:sp>
              <p:nvSpPr>
                <p:cNvPr id="37" name="ZoneTexte 36"/>
                <p:cNvSpPr txBox="1"/>
                <p:nvPr/>
              </p:nvSpPr>
              <p:spPr>
                <a:xfrm>
                  <a:off x="3785176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R1</a:t>
                  </a:r>
                  <a:endParaRPr lang="fr-FR" sz="900" dirty="0"/>
                </a:p>
              </p:txBody>
            </p:sp>
            <p:sp>
              <p:nvSpPr>
                <p:cNvPr id="38" name="ZoneTexte 37"/>
                <p:cNvSpPr txBox="1"/>
                <p:nvPr/>
              </p:nvSpPr>
              <p:spPr>
                <a:xfrm>
                  <a:off x="3977075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R2</a:t>
                  </a:r>
                  <a:endParaRPr lang="fr-FR" sz="900" dirty="0"/>
                </a:p>
              </p:txBody>
            </p:sp>
            <p:sp>
              <p:nvSpPr>
                <p:cNvPr id="39" name="ZoneTexte 38"/>
                <p:cNvSpPr txBox="1"/>
                <p:nvPr/>
              </p:nvSpPr>
              <p:spPr>
                <a:xfrm>
                  <a:off x="4182573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R3</a:t>
                  </a:r>
                  <a:endParaRPr lang="fr-FR" sz="900" dirty="0"/>
                </a:p>
              </p:txBody>
            </p:sp>
          </p:grpSp>
          <p:grpSp>
            <p:nvGrpSpPr>
              <p:cNvPr id="40" name="Groupe 39"/>
              <p:cNvGrpSpPr/>
              <p:nvPr/>
            </p:nvGrpSpPr>
            <p:grpSpPr>
              <a:xfrm>
                <a:off x="4958702" y="1094632"/>
                <a:ext cx="702289" cy="230832"/>
                <a:chOff x="3785176" y="1073697"/>
                <a:chExt cx="702289" cy="230832"/>
              </a:xfrm>
            </p:grpSpPr>
            <p:sp>
              <p:nvSpPr>
                <p:cNvPr id="41" name="ZoneTexte 40"/>
                <p:cNvSpPr txBox="1"/>
                <p:nvPr/>
              </p:nvSpPr>
              <p:spPr>
                <a:xfrm>
                  <a:off x="3785176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R1</a:t>
                  </a:r>
                  <a:endParaRPr lang="fr-FR" sz="900" dirty="0"/>
                </a:p>
              </p:txBody>
            </p:sp>
            <p:sp>
              <p:nvSpPr>
                <p:cNvPr id="42" name="ZoneTexte 41"/>
                <p:cNvSpPr txBox="1"/>
                <p:nvPr/>
              </p:nvSpPr>
              <p:spPr>
                <a:xfrm>
                  <a:off x="3977075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R2</a:t>
                  </a:r>
                  <a:endParaRPr lang="fr-FR" sz="900" dirty="0"/>
                </a:p>
              </p:txBody>
            </p:sp>
            <p:sp>
              <p:nvSpPr>
                <p:cNvPr id="43" name="ZoneTexte 42"/>
                <p:cNvSpPr txBox="1"/>
                <p:nvPr/>
              </p:nvSpPr>
              <p:spPr>
                <a:xfrm>
                  <a:off x="4182573" y="1073697"/>
                  <a:ext cx="304892" cy="230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dirty="0" smtClean="0"/>
                    <a:t>R3</a:t>
                  </a:r>
                  <a:endParaRPr lang="fr-FR" sz="900"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92083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245178" y="5402857"/>
            <a:ext cx="476522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/>
              <a:t>Figure </a:t>
            </a:r>
            <a:r>
              <a:rPr lang="en-US" sz="1100" b="1" dirty="0" smtClean="0"/>
              <a:t>S5A</a:t>
            </a:r>
            <a:r>
              <a:rPr lang="en-US" sz="1100" b="1" dirty="0"/>
              <a:t>: </a:t>
            </a:r>
            <a:r>
              <a:rPr lang="en-US" sz="1100" dirty="0"/>
              <a:t>Conservation of the core flower genes between </a:t>
            </a:r>
            <a:r>
              <a:rPr lang="en-US" sz="1100" i="1" dirty="0"/>
              <a:t>Arabidopsis</a:t>
            </a:r>
            <a:r>
              <a:rPr lang="en-US" sz="1100" dirty="0"/>
              <a:t> and </a:t>
            </a:r>
            <a:r>
              <a:rPr lang="en-US" sz="1100" i="1" dirty="0"/>
              <a:t>Nigella</a:t>
            </a:r>
            <a:r>
              <a:rPr lang="en-US" sz="1100" dirty="0"/>
              <a:t>.</a:t>
            </a:r>
            <a:r>
              <a:rPr lang="en-US" sz="1100" b="1" dirty="0"/>
              <a:t> </a:t>
            </a:r>
            <a:r>
              <a:rPr lang="fr-FR" sz="1100" dirty="0"/>
              <a:t> </a:t>
            </a:r>
            <a:endParaRPr lang="fr-FR" sz="1100" dirty="0" smtClean="0"/>
          </a:p>
          <a:p>
            <a:r>
              <a:rPr lang="en-US" sz="1100" b="1" dirty="0"/>
              <a:t>Figure </a:t>
            </a:r>
            <a:r>
              <a:rPr lang="en-US" sz="1100" b="1" dirty="0" smtClean="0"/>
              <a:t>S5B: </a:t>
            </a:r>
            <a:r>
              <a:rPr lang="en-US" sz="1100" dirty="0" smtClean="0"/>
              <a:t>Individual </a:t>
            </a:r>
            <a:r>
              <a:rPr lang="en-US" sz="1100" dirty="0"/>
              <a:t>analyses of the conservation of the 25 best correlated genes (BCGs) of each ABCDE </a:t>
            </a:r>
            <a:r>
              <a:rPr lang="en-US" sz="1100" dirty="0" smtClean="0"/>
              <a:t>MADS-box </a:t>
            </a:r>
            <a:r>
              <a:rPr lang="en-US" sz="1100" dirty="0"/>
              <a:t>in </a:t>
            </a:r>
            <a:r>
              <a:rPr lang="en-US" sz="1100" i="1" dirty="0"/>
              <a:t>Nigella</a:t>
            </a:r>
            <a:r>
              <a:rPr lang="en-US" sz="1100" dirty="0"/>
              <a:t> </a:t>
            </a:r>
            <a:endParaRPr lang="fr-FR" sz="1100" dirty="0"/>
          </a:p>
          <a:p>
            <a:endParaRPr lang="fr-FR" sz="1100" dirty="0"/>
          </a:p>
        </p:txBody>
      </p:sp>
      <p:grpSp>
        <p:nvGrpSpPr>
          <p:cNvPr id="8" name="Groupe 7"/>
          <p:cNvGrpSpPr/>
          <p:nvPr/>
        </p:nvGrpSpPr>
        <p:grpSpPr>
          <a:xfrm>
            <a:off x="3033586" y="1253926"/>
            <a:ext cx="2485472" cy="1648938"/>
            <a:chOff x="3033586" y="1253926"/>
            <a:chExt cx="2485472" cy="1648938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33586" y="1253926"/>
              <a:ext cx="2485472" cy="1648938"/>
            </a:xfrm>
            <a:prstGeom prst="rect">
              <a:avLst/>
            </a:prstGeom>
          </p:spPr>
        </p:pic>
        <p:sp>
          <p:nvSpPr>
            <p:cNvPr id="6" name="ZoneTexte 5"/>
            <p:cNvSpPr txBox="1"/>
            <p:nvPr/>
          </p:nvSpPr>
          <p:spPr>
            <a:xfrm>
              <a:off x="3033586" y="2571632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A</a:t>
              </a:r>
              <a:endParaRPr lang="fr-FR" sz="1200" dirty="0"/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3033586" y="3291117"/>
            <a:ext cx="2485473" cy="1910655"/>
            <a:chOff x="3033586" y="3291117"/>
            <a:chExt cx="2485473" cy="191065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33586" y="3291117"/>
              <a:ext cx="2485473" cy="1899156"/>
            </a:xfrm>
            <a:prstGeom prst="rect">
              <a:avLst/>
            </a:prstGeom>
          </p:spPr>
        </p:pic>
        <p:sp>
          <p:nvSpPr>
            <p:cNvPr id="7" name="ZoneTexte 6"/>
            <p:cNvSpPr txBox="1"/>
            <p:nvPr/>
          </p:nvSpPr>
          <p:spPr>
            <a:xfrm>
              <a:off x="3033586" y="4924773"/>
              <a:ext cx="2744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dirty="0" smtClean="0"/>
                <a:t>B</a:t>
              </a:r>
              <a:endParaRPr lang="fr-F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2632142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487</TotalTime>
  <Words>301</Words>
  <Application>Microsoft Office PowerPoint</Application>
  <PresentationFormat>Affichage à l'écran (4:3)</PresentationFormat>
  <Paragraphs>41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</dc:creator>
  <cp:lastModifiedBy>Yves Deveaux</cp:lastModifiedBy>
  <cp:revision>56</cp:revision>
  <dcterms:created xsi:type="dcterms:W3CDTF">2019-06-18T06:40:24Z</dcterms:created>
  <dcterms:modified xsi:type="dcterms:W3CDTF">2021-05-20T16:08:29Z</dcterms:modified>
</cp:coreProperties>
</file>