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Robert Newman" initials="RN" lastIdx="1" clrIdx="1">
    <p:extLst>
      <p:ext uri="{19B8F6BF-5375-455C-9EA6-DF929625EA0E}">
        <p15:presenceInfo xmlns:p15="http://schemas.microsoft.com/office/powerpoint/2012/main" userId="ca0df19c3f7616ca" providerId="Windows Live"/>
      </p:ext>
    </p:extLst>
  </p:cmAuthor>
  <p:cmAuthor id="3" name="Utente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8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BDA6-BBE8-8648-979F-7EE80AC7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C48F7-AA2F-A04C-AE11-3C00781E6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F07C-982E-394A-9914-3445B40E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ED459-A92F-3949-A28E-10841F02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32342-FF7E-834E-9380-14542B44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DE16-9F17-9E4E-938F-41492355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E1B06-EC70-C349-B983-B22CF465A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70079-A01C-E246-BAA9-C685D4F5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E981-09F1-C344-B582-177C04E7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F9A7-A328-D54C-9759-46CF4D29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FB942-DDC4-3A46-B639-428E1D5C7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0CE31-419B-314A-BAE8-FAD35D2B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389B4-9D08-B048-82EF-DEA6B743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BB64B-B2E7-1748-BBF3-3C3C359F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6C72-9CFF-1542-B2F7-E82D4DAE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5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DEBC-0BC4-0644-8F2D-D45055D5E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27F2-45F8-C04E-BC8F-02750ABE5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7A2C-210C-2744-99F4-4EAAD865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6FAEB-53B9-264C-8724-8B1C76F0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2ED6-8255-E146-A2E5-86429832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3F3C-A1F8-5A4E-85F5-EA0725101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3C77E-54AD-1748-866B-2960AEEF4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41D58-7E38-6A40-94A5-01999799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E1FE4-9737-3142-8C50-F2C85ABD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0290F-50AC-414B-82E2-7A6B714A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C168-C3BB-3241-9945-DE81B29E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A1002-64B2-D542-99C2-5436CE199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2691C-F873-9947-BE11-1958EFB52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4ED46-7DC6-E344-8172-7566A6FC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1C9D1-B36D-C74C-AB0B-DACA3273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223EB-1D12-BE41-989D-9CE66DB2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4C4C-1A02-CF4E-A4A2-8AF4AFA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A9CC0-A6CF-804C-80BC-2DC532E8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32E33-E6A7-6140-A03E-C35DBF14B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286CC-43E3-EF42-9B20-EA6F5F871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E3D5D-80CF-D84D-A265-A4881388B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202EC-0784-584C-9B3A-9A501695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9139C-AD01-D844-96DA-089737BB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176EA-67D1-E943-9F48-B5311A48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38E5-13A3-9E46-A908-A03EEB8E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FF8B1-81B2-5841-93FA-7E79EA7A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E852D-30F6-DB47-A46D-4773F90D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814E9-E3B1-6145-8791-2FDD9E05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35E18-2879-FB4C-86C1-717868A5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9BBA2-5212-8341-95A3-BFB23A48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6C542-889F-394B-8954-28501DBD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6470-7ED1-A649-8573-2CB609927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C28D-BCFA-EC43-AC55-09D014F3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1C215-5C27-5D43-9F1B-5C4B761C9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53F31-51E6-3744-B93D-86D2CD12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1497C-B7BD-2C49-ACE4-75A0BE86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F538A-08E9-1249-B00E-72E80B56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3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F95F-FB2D-A14F-9037-C2CE3710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E8FA73-C2AE-324C-BAAE-156238778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4F105-F9A8-504C-A121-99A8BFF9F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CFB68-5024-1144-8278-A7EB24E7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6CDE7-2F72-9B4B-B0E2-73220EF1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792F0-BEB3-B945-9938-DA2C130F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F3569-FC0C-CA44-BE95-7D26E16D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68433-2AB9-0540-B2BA-6B2DE475A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79A8-C899-9D4F-8AE2-C773FC445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66DC-406C-4147-847D-E786D3946F60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4D75-E45D-1541-9531-42EE15800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AD285-FF2A-A04A-906F-9FAA19096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137F-CB1B-8740-996F-7921DC3A6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22">
            <a:extLst>
              <a:ext uri="{FF2B5EF4-FFF2-40B4-BE49-F238E27FC236}">
                <a16:creationId xmlns:a16="http://schemas.microsoft.com/office/drawing/2014/main" id="{11AAD88E-034D-4141-B491-E224809E07CB}"/>
              </a:ext>
            </a:extLst>
          </p:cNvPr>
          <p:cNvGrpSpPr/>
          <p:nvPr/>
        </p:nvGrpSpPr>
        <p:grpSpPr>
          <a:xfrm>
            <a:off x="1791942" y="1299497"/>
            <a:ext cx="3964282" cy="2218676"/>
            <a:chOff x="419959" y="2146125"/>
            <a:chExt cx="3964282" cy="2218676"/>
          </a:xfrm>
        </p:grpSpPr>
        <p:sp>
          <p:nvSpPr>
            <p:cNvPr id="23" name="TextBox 15">
              <a:extLst>
                <a:ext uri="{FF2B5EF4-FFF2-40B4-BE49-F238E27FC236}">
                  <a16:creationId xmlns:a16="http://schemas.microsoft.com/office/drawing/2014/main" id="{E234B45B-E945-F246-B174-C58AD911E8CF}"/>
                </a:ext>
              </a:extLst>
            </p:cNvPr>
            <p:cNvSpPr txBox="1"/>
            <p:nvPr/>
          </p:nvSpPr>
          <p:spPr>
            <a:xfrm>
              <a:off x="419959" y="2668344"/>
              <a:ext cx="10548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NF-</a:t>
              </a:r>
              <a:r>
                <a:rPr lang="en-US" sz="1400" dirty="0">
                  <a:sym typeface="Symbol" panose="05050102010706020507" pitchFamily="18" charset="2"/>
                </a:rPr>
                <a:t>B p65</a:t>
              </a:r>
              <a:endParaRPr lang="en-US" sz="1400" dirty="0"/>
            </a:p>
          </p:txBody>
        </p:sp>
        <p:sp>
          <p:nvSpPr>
            <p:cNvPr id="24" name="TextBox 16">
              <a:extLst>
                <a:ext uri="{FF2B5EF4-FFF2-40B4-BE49-F238E27FC236}">
                  <a16:creationId xmlns:a16="http://schemas.microsoft.com/office/drawing/2014/main" id="{318CA911-C45F-EC45-B714-4277248C24A9}"/>
                </a:ext>
              </a:extLst>
            </p:cNvPr>
            <p:cNvSpPr txBox="1"/>
            <p:nvPr/>
          </p:nvSpPr>
          <p:spPr>
            <a:xfrm>
              <a:off x="479114" y="3474249"/>
              <a:ext cx="995691" cy="34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Gadd45</a:t>
              </a:r>
              <a:r>
                <a:rPr lang="el-GR" sz="1400" dirty="0"/>
                <a:t>β</a:t>
              </a:r>
              <a:r>
                <a:rPr lang="en-US" dirty="0"/>
                <a:t>  </a:t>
              </a:r>
            </a:p>
          </p:txBody>
        </p:sp>
        <p:sp>
          <p:nvSpPr>
            <p:cNvPr id="25" name="TextBox 17">
              <a:extLst>
                <a:ext uri="{FF2B5EF4-FFF2-40B4-BE49-F238E27FC236}">
                  <a16:creationId xmlns:a16="http://schemas.microsoft.com/office/drawing/2014/main" id="{F715EAD1-4B62-EF41-BBE3-EA7C6E74F7B1}"/>
                </a:ext>
              </a:extLst>
            </p:cNvPr>
            <p:cNvSpPr txBox="1"/>
            <p:nvPr/>
          </p:nvSpPr>
          <p:spPr>
            <a:xfrm>
              <a:off x="598357" y="3062161"/>
              <a:ext cx="876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Tubulin</a:t>
              </a:r>
              <a:r>
                <a:rPr lang="en-US" dirty="0"/>
                <a:t>  </a:t>
              </a:r>
            </a:p>
          </p:txBody>
        </p:sp>
        <p:sp>
          <p:nvSpPr>
            <p:cNvPr id="26" name="TextBox 18">
              <a:extLst>
                <a:ext uri="{FF2B5EF4-FFF2-40B4-BE49-F238E27FC236}">
                  <a16:creationId xmlns:a16="http://schemas.microsoft.com/office/drawing/2014/main" id="{D3BCE9BC-7CD7-524C-9809-57162A2A5426}"/>
                </a:ext>
              </a:extLst>
            </p:cNvPr>
            <p:cNvSpPr txBox="1"/>
            <p:nvPr/>
          </p:nvSpPr>
          <p:spPr>
            <a:xfrm>
              <a:off x="546719" y="3985551"/>
              <a:ext cx="741348" cy="34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Tubulin</a:t>
              </a:r>
              <a:r>
                <a:rPr lang="en-US" dirty="0"/>
                <a:t>  </a:t>
              </a:r>
            </a:p>
          </p:txBody>
        </p:sp>
        <p:pic>
          <p:nvPicPr>
            <p:cNvPr id="27" name="Picture 26" descr="C:\Users\Utente\Desktop\OK01.png">
              <a:extLst>
                <a:ext uri="{FF2B5EF4-FFF2-40B4-BE49-F238E27FC236}">
                  <a16:creationId xmlns:a16="http://schemas.microsoft.com/office/drawing/2014/main" id="{F9D9E145-A4A9-4A25-85AD-A586CDDB8B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 t="23101"/>
            <a:stretch>
              <a:fillRect/>
            </a:stretch>
          </p:blipFill>
          <p:spPr bwMode="auto">
            <a:xfrm>
              <a:off x="1315966" y="2583697"/>
              <a:ext cx="2822575" cy="1781104"/>
            </a:xfrm>
            <a:prstGeom prst="rect">
              <a:avLst/>
            </a:prstGeom>
            <a:noFill/>
          </p:spPr>
        </p:pic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B2C0D126-EC8F-7B4A-99FC-773E1F580121}"/>
                </a:ext>
              </a:extLst>
            </p:cNvPr>
            <p:cNvSpPr txBox="1"/>
            <p:nvPr/>
          </p:nvSpPr>
          <p:spPr>
            <a:xfrm>
              <a:off x="1320247" y="2146125"/>
              <a:ext cx="1511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PBI-05204 (</a:t>
              </a:r>
              <a:r>
                <a:rPr lang="en-US" sz="1200" dirty="0">
                  <a:sym typeface="Symbol" panose="05050102010706020507" pitchFamily="18" charset="2"/>
                </a:rPr>
                <a:t>g/ml)</a:t>
              </a:r>
            </a:p>
            <a:p>
              <a:r>
                <a:rPr lang="en-US" sz="1200" dirty="0">
                  <a:sym typeface="Symbol" panose="05050102010706020507" pitchFamily="18" charset="2"/>
                </a:rPr>
                <a:t>0       0.5    1.0    5.0 </a:t>
              </a:r>
              <a:endParaRPr lang="en-US" sz="1200" dirty="0"/>
            </a:p>
          </p:txBody>
        </p:sp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B2C0D126-EC8F-7B4A-99FC-773E1F580121}"/>
                </a:ext>
              </a:extLst>
            </p:cNvPr>
            <p:cNvSpPr txBox="1"/>
            <p:nvPr/>
          </p:nvSpPr>
          <p:spPr>
            <a:xfrm>
              <a:off x="2872340" y="2160209"/>
              <a:ext cx="1511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PBI-05204 (</a:t>
              </a:r>
              <a:r>
                <a:rPr lang="en-US" sz="1200" dirty="0">
                  <a:sym typeface="Symbol" panose="05050102010706020507" pitchFamily="18" charset="2"/>
                </a:rPr>
                <a:t>g/ml)</a:t>
              </a:r>
            </a:p>
            <a:p>
              <a:r>
                <a:rPr lang="en-US" sz="1200" dirty="0">
                  <a:sym typeface="Symbol" panose="05050102010706020507" pitchFamily="18" charset="2"/>
                </a:rPr>
                <a:t>  0     0.5   1.0    5.0 </a:t>
              </a:r>
              <a:endParaRPr lang="en-US" sz="1200" dirty="0"/>
            </a:p>
          </p:txBody>
        </p:sp>
      </p:grpSp>
      <p:sp>
        <p:nvSpPr>
          <p:cNvPr id="21" name="TextBox 2">
            <a:extLst>
              <a:ext uri="{FF2B5EF4-FFF2-40B4-BE49-F238E27FC236}">
                <a16:creationId xmlns:a16="http://schemas.microsoft.com/office/drawing/2014/main" id="{466777F7-DEFE-9A43-8380-8536A33D0169}"/>
              </a:ext>
            </a:extLst>
          </p:cNvPr>
          <p:cNvSpPr txBox="1"/>
          <p:nvPr/>
        </p:nvSpPr>
        <p:spPr>
          <a:xfrm>
            <a:off x="1970340" y="944249"/>
            <a:ext cx="50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B0D3F54E-2E71-F145-92E1-56EC87D8EF4E}"/>
              </a:ext>
            </a:extLst>
          </p:cNvPr>
          <p:cNvSpPr txBox="1"/>
          <p:nvPr/>
        </p:nvSpPr>
        <p:spPr>
          <a:xfrm>
            <a:off x="4119575" y="900906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40135F-6CD2-4CD2-9743-A3E0C766C516}"/>
              </a:ext>
            </a:extLst>
          </p:cNvPr>
          <p:cNvSpPr txBox="1"/>
          <p:nvPr/>
        </p:nvSpPr>
        <p:spPr>
          <a:xfrm>
            <a:off x="738231" y="3756995"/>
            <a:ext cx="845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S1. Western blot analysis of NF-</a:t>
            </a:r>
            <a:r>
              <a:rPr lang="en-US" dirty="0">
                <a:sym typeface="Symbol" panose="05050102010706020507" pitchFamily="18" charset="2"/>
              </a:rPr>
              <a:t>B p65 and Gadd45</a:t>
            </a:r>
            <a:r>
              <a:rPr lang="el-GR" dirty="0"/>
              <a:t>β</a:t>
            </a:r>
            <a:r>
              <a:rPr lang="en-US" dirty="0"/>
              <a:t> in PBI-05204 treated U87MG (A) and U251 (B) cells. </a:t>
            </a:r>
          </a:p>
        </p:txBody>
      </p:sp>
    </p:spTree>
    <p:extLst>
      <p:ext uri="{BB962C8B-B14F-4D97-AF65-F5344CB8AC3E}">
        <p14:creationId xmlns:p14="http://schemas.microsoft.com/office/powerpoint/2010/main" val="360879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5604BD-F31F-4A7D-B436-33A8A5FEB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894" y="1315453"/>
            <a:ext cx="5188254" cy="38911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06A8A0-4E44-4D2E-B61B-8348E8987620}"/>
              </a:ext>
            </a:extLst>
          </p:cNvPr>
          <p:cNvSpPr txBox="1"/>
          <p:nvPr/>
        </p:nvSpPr>
        <p:spPr>
          <a:xfrm>
            <a:off x="1048624" y="5426404"/>
            <a:ext cx="845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S2. Terminal body weight of mice bearing U87MG xenograft treated with PBI-05204.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2A64F-7219-4C19-B719-C79665FD2BBE}"/>
              </a:ext>
            </a:extLst>
          </p:cNvPr>
          <p:cNvSpPr txBox="1"/>
          <p:nvPr/>
        </p:nvSpPr>
        <p:spPr>
          <a:xfrm>
            <a:off x="1979802" y="2121140"/>
            <a:ext cx="461665" cy="17130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Body weight (g)</a:t>
            </a:r>
          </a:p>
        </p:txBody>
      </p:sp>
    </p:spTree>
    <p:extLst>
      <p:ext uri="{BB962C8B-B14F-4D97-AF65-F5344CB8AC3E}">
        <p14:creationId xmlns:p14="http://schemas.microsoft.com/office/powerpoint/2010/main" val="218345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37FAAE8-0DEA-D94E-9ADA-5734E54D4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53014"/>
              </p:ext>
            </p:extLst>
          </p:nvPr>
        </p:nvGraphicFramePr>
        <p:xfrm>
          <a:off x="1829617" y="796923"/>
          <a:ext cx="9128895" cy="4869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876">
                  <a:extLst>
                    <a:ext uri="{9D8B030D-6E8A-4147-A177-3AD203B41FA5}">
                      <a16:colId xmlns:a16="http://schemas.microsoft.com/office/drawing/2014/main" val="1693728972"/>
                    </a:ext>
                  </a:extLst>
                </a:gridCol>
                <a:gridCol w="1580946">
                  <a:extLst>
                    <a:ext uri="{9D8B030D-6E8A-4147-A177-3AD203B41FA5}">
                      <a16:colId xmlns:a16="http://schemas.microsoft.com/office/drawing/2014/main" val="1571230183"/>
                    </a:ext>
                  </a:extLst>
                </a:gridCol>
                <a:gridCol w="1738145">
                  <a:extLst>
                    <a:ext uri="{9D8B030D-6E8A-4147-A177-3AD203B41FA5}">
                      <a16:colId xmlns:a16="http://schemas.microsoft.com/office/drawing/2014/main" val="390342381"/>
                    </a:ext>
                  </a:extLst>
                </a:gridCol>
                <a:gridCol w="1896464">
                  <a:extLst>
                    <a:ext uri="{9D8B030D-6E8A-4147-A177-3AD203B41FA5}">
                      <a16:colId xmlns:a16="http://schemas.microsoft.com/office/drawing/2014/main" val="349357519"/>
                    </a:ext>
                  </a:extLst>
                </a:gridCol>
                <a:gridCol w="1896464">
                  <a:extLst>
                    <a:ext uri="{9D8B030D-6E8A-4147-A177-3AD203B41FA5}">
                      <a16:colId xmlns:a16="http://schemas.microsoft.com/office/drawing/2014/main" val="113704163"/>
                    </a:ext>
                  </a:extLst>
                </a:gridCol>
              </a:tblGrid>
              <a:tr h="324597">
                <a:tc>
                  <a:txBody>
                    <a:bodyPr/>
                    <a:lstStyle/>
                    <a:p>
                      <a:pPr marL="0" marR="0" indent="26987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 gridSpan="4"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U251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901388"/>
                  </a:ext>
                </a:extLst>
              </a:tr>
              <a:tr h="901551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CTRL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extLst>
                  <a:ext uri="{0D108BD9-81ED-4DB2-BD59-A6C34878D82A}">
                    <a16:rowId xmlns:a16="http://schemas.microsoft.com/office/drawing/2014/main" val="360533560"/>
                  </a:ext>
                </a:extLst>
              </a:tr>
              <a:tr h="901551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Vessel count</a:t>
                      </a: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CD31+ vessels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 ± 4.2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 ± 3.5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10.8 ± 2.4*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 ± 1.0*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extLst>
                  <a:ext uri="{0D108BD9-81ED-4DB2-BD59-A6C34878D82A}">
                    <a16:rowId xmlns:a16="http://schemas.microsoft.com/office/drawing/2014/main" val="1415552330"/>
                  </a:ext>
                </a:extLst>
              </a:tr>
              <a:tr h="586025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Ki67+ cells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40.7± 8.8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36.4 ± 2.0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 ± 2.4*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 ± 2.8*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extLst>
                  <a:ext uri="{0D108BD9-81ED-4DB2-BD59-A6C34878D82A}">
                    <a16:rowId xmlns:a16="http://schemas.microsoft.com/office/drawing/2014/main" val="501427221"/>
                  </a:ext>
                </a:extLst>
              </a:tr>
              <a:tr h="1217077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Apoptosis. percentage of tunnel positive cells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 ± 2.5*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 ± 3.0*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 ± 7.0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extLst>
                  <a:ext uri="{0D108BD9-81ED-4DB2-BD59-A6C34878D82A}">
                    <a16:rowId xmlns:a16="http://schemas.microsoft.com/office/drawing/2014/main" val="1247825013"/>
                  </a:ext>
                </a:extLst>
              </a:tr>
              <a:tr h="901551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Necrosis </a:t>
                      </a: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 ± 2.5*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 ± 2.5*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 ± 6.5*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7" marR="63927" marT="0" marB="0"/>
                </a:tc>
                <a:extLst>
                  <a:ext uri="{0D108BD9-81ED-4DB2-BD59-A6C34878D82A}">
                    <a16:rowId xmlns:a16="http://schemas.microsoft.com/office/drawing/2014/main" val="339749582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047D360-4E63-B349-B1C0-6FB773A8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836" y="35176"/>
            <a:ext cx="1100716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S1.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Immunohistochemical evaluation on markers of proliferation, apoptosis, and angiogenesis in vehicle treated (control)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PBI-05204 treated U251 xenografts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177E4-501F-2D4B-94BF-3A48075C1CC8}"/>
              </a:ext>
            </a:extLst>
          </p:cNvPr>
          <p:cNvSpPr txBox="1"/>
          <p:nvPr/>
        </p:nvSpPr>
        <p:spPr>
          <a:xfrm>
            <a:off x="2271713" y="5731398"/>
            <a:ext cx="482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 &lt; 0.05</a:t>
            </a:r>
          </a:p>
        </p:txBody>
      </p:sp>
    </p:spTree>
    <p:extLst>
      <p:ext uri="{BB962C8B-B14F-4D97-AF65-F5344CB8AC3E}">
        <p14:creationId xmlns:p14="http://schemas.microsoft.com/office/powerpoint/2010/main" val="54882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E4BB8A-4056-564E-83C0-ACD9D276C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7029"/>
              </p:ext>
            </p:extLst>
          </p:nvPr>
        </p:nvGraphicFramePr>
        <p:xfrm>
          <a:off x="1867534" y="989457"/>
          <a:ext cx="8419467" cy="4496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138">
                  <a:extLst>
                    <a:ext uri="{9D8B030D-6E8A-4147-A177-3AD203B41FA5}">
                      <a16:colId xmlns:a16="http://schemas.microsoft.com/office/drawing/2014/main" val="1075156152"/>
                    </a:ext>
                  </a:extLst>
                </a:gridCol>
                <a:gridCol w="1458086">
                  <a:extLst>
                    <a:ext uri="{9D8B030D-6E8A-4147-A177-3AD203B41FA5}">
                      <a16:colId xmlns:a16="http://schemas.microsoft.com/office/drawing/2014/main" val="2783216747"/>
                    </a:ext>
                  </a:extLst>
                </a:gridCol>
                <a:gridCol w="1603071">
                  <a:extLst>
                    <a:ext uri="{9D8B030D-6E8A-4147-A177-3AD203B41FA5}">
                      <a16:colId xmlns:a16="http://schemas.microsoft.com/office/drawing/2014/main" val="618679158"/>
                    </a:ext>
                  </a:extLst>
                </a:gridCol>
                <a:gridCol w="1749086">
                  <a:extLst>
                    <a:ext uri="{9D8B030D-6E8A-4147-A177-3AD203B41FA5}">
                      <a16:colId xmlns:a16="http://schemas.microsoft.com/office/drawing/2014/main" val="164716119"/>
                    </a:ext>
                  </a:extLst>
                </a:gridCol>
                <a:gridCol w="1749086">
                  <a:extLst>
                    <a:ext uri="{9D8B030D-6E8A-4147-A177-3AD203B41FA5}">
                      <a16:colId xmlns:a16="http://schemas.microsoft.com/office/drawing/2014/main" val="2589648081"/>
                    </a:ext>
                  </a:extLst>
                </a:gridCol>
              </a:tblGrid>
              <a:tr h="309746">
                <a:tc>
                  <a:txBody>
                    <a:bodyPr/>
                    <a:lstStyle/>
                    <a:p>
                      <a:pPr marL="0" marR="0" indent="26987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T98G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817551"/>
                  </a:ext>
                </a:extLst>
              </a:tr>
              <a:tr h="669915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CTRL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 (10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PBI-05204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 mg/Kg)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055024"/>
                  </a:ext>
                </a:extLst>
              </a:tr>
              <a:tr h="1030085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Vessel count</a:t>
                      </a:r>
                    </a:p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CD31+ vessels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 ± 5.0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 ± 3.5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 ± 2.0*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 ± 2.5*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149955"/>
                  </a:ext>
                </a:extLst>
              </a:tr>
              <a:tr h="669915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Ki67+ cells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35.5 ± 9.0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27.7 ± 3.0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 ± 2.5*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 ± 2.8*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736536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Apoptosis. percentage of tunnel positive cells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 ± 2.0*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 ± 4.0*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 ± 5.5*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983758"/>
                  </a:ext>
                </a:extLst>
              </a:tr>
              <a:tr h="669915"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Necrosis percentage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 ± 1.0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 ± 1.5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 ± 3.5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9875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 ± 4.0*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95413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E0E8AA0-1567-A54E-83CB-F45CA1398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364" y="328276"/>
            <a:ext cx="95111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S2. Immunohistochemical evaluation on markers of proliferation, apoptosis, and angiogenesis, in vehicle (control)    and PBI-05204 treated T98G xenografts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BB5AA-37B9-CA41-A8A9-C85986CF2A6D}"/>
              </a:ext>
            </a:extLst>
          </p:cNvPr>
          <p:cNvSpPr txBox="1"/>
          <p:nvPr/>
        </p:nvSpPr>
        <p:spPr>
          <a:xfrm>
            <a:off x="2500313" y="5486199"/>
            <a:ext cx="482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 &lt; 0.05</a:t>
            </a:r>
          </a:p>
        </p:txBody>
      </p:sp>
    </p:spTree>
    <p:extLst>
      <p:ext uri="{BB962C8B-B14F-4D97-AF65-F5344CB8AC3E}">
        <p14:creationId xmlns:p14="http://schemas.microsoft.com/office/powerpoint/2010/main" val="296152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347</Words>
  <Application>Microsoft Office PowerPoint</Application>
  <PresentationFormat>Widescreen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Peiying Yang</cp:lastModifiedBy>
  <cp:revision>19</cp:revision>
  <dcterms:created xsi:type="dcterms:W3CDTF">2019-10-01T15:46:37Z</dcterms:created>
  <dcterms:modified xsi:type="dcterms:W3CDTF">2020-07-31T04:49:28Z</dcterms:modified>
</cp:coreProperties>
</file>