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5" r:id="rId2"/>
    <p:sldId id="266" r:id="rId3"/>
    <p:sldId id="261" r:id="rId4"/>
    <p:sldId id="262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16"/>
    <p:restoredTop sz="95353"/>
  </p:normalViewPr>
  <p:slideViewPr>
    <p:cSldViewPr snapToGrid="0" snapToObjects="1">
      <p:cViewPr varScale="1">
        <p:scale>
          <a:sx n="114" d="100"/>
          <a:sy n="114" d="100"/>
        </p:scale>
        <p:origin x="11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quentinmenetrey\Desktop\Co-culture%20liquide-Courbe%20de%20croissance\Courbes%20de%20cine&#769;tique%2030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'[Courbes de cinétique 3006.xlsx]Growth curve'!$B$2</c:f>
              <c:strCache>
                <c:ptCount val="1"/>
                <c:pt idx="0">
                  <c:v>Pa I.14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curve'!$B$3:$B$13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3.0000000000000001E-3</c:v>
                </c:pt>
                <c:pt idx="3">
                  <c:v>5.0000000000000001E-3</c:v>
                </c:pt>
                <c:pt idx="5">
                  <c:v>0.29799999999999999</c:v>
                </c:pt>
                <c:pt idx="6">
                  <c:v>0.62</c:v>
                </c:pt>
                <c:pt idx="7">
                  <c:v>1.01</c:v>
                </c:pt>
                <c:pt idx="8">
                  <c:v>1.518</c:v>
                </c:pt>
                <c:pt idx="9">
                  <c:v>1.8149999999999999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D4-3B4A-96B1-EA99D5443F43}"/>
            </c:ext>
          </c:extLst>
        </c:ser>
        <c:ser>
          <c:idx val="1"/>
          <c:order val="1"/>
          <c:tx>
            <c:strRef>
              <c:f>'[Courbes de cinétique 3006.xlsx]Growth curve'!$C$2</c:f>
              <c:strCache>
                <c:ptCount val="1"/>
                <c:pt idx="0">
                  <c:v>Pa I.31</c:v>
                </c:pt>
              </c:strCache>
            </c:strRef>
          </c:tx>
          <c:spPr>
            <a:ln w="254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40000"/>
                  <a:lumOff val="60000"/>
                </a:schemeClr>
              </a:solidFill>
              <a:ln w="9525"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curve'!$C$3:$C$13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5.5E-2</c:v>
                </c:pt>
                <c:pt idx="4">
                  <c:v>0.33200000000000002</c:v>
                </c:pt>
                <c:pt idx="5">
                  <c:v>1.018</c:v>
                </c:pt>
                <c:pt idx="6">
                  <c:v>1.6950000000000001</c:v>
                </c:pt>
                <c:pt idx="7">
                  <c:v>1.9</c:v>
                </c:pt>
                <c:pt idx="8">
                  <c:v>2.0390000000000001</c:v>
                </c:pt>
                <c:pt idx="9">
                  <c:v>2.1459999999999999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D4-3B4A-96B1-EA99D5443F43}"/>
            </c:ext>
          </c:extLst>
        </c:ser>
        <c:ser>
          <c:idx val="2"/>
          <c:order val="2"/>
          <c:tx>
            <c:strRef>
              <c:f>'[Courbes de cinétique 3006.xlsx]Growth curve'!$D$2</c:f>
              <c:strCache>
                <c:ptCount val="1"/>
                <c:pt idx="0">
                  <c:v>Pa II.17</c:v>
                </c:pt>
              </c:strCache>
            </c:strRef>
          </c:tx>
          <c:spPr>
            <a:ln w="254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curve'!$D$3:$D$13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8.9999999999999993E-3</c:v>
                </c:pt>
                <c:pt idx="4">
                  <c:v>9.1999999999999998E-2</c:v>
                </c:pt>
                <c:pt idx="5">
                  <c:v>0.40200000000000002</c:v>
                </c:pt>
                <c:pt idx="6">
                  <c:v>0.82</c:v>
                </c:pt>
                <c:pt idx="7">
                  <c:v>1.123</c:v>
                </c:pt>
                <c:pt idx="8">
                  <c:v>1.431</c:v>
                </c:pt>
                <c:pt idx="9">
                  <c:v>1.6779999999999999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D4-3B4A-96B1-EA99D5443F43}"/>
            </c:ext>
          </c:extLst>
        </c:ser>
        <c:ser>
          <c:idx val="3"/>
          <c:order val="3"/>
          <c:tx>
            <c:strRef>
              <c:f>'[Courbes de cinétique 3006.xlsx]Growth curve'!$E$2</c:f>
              <c:strCache>
                <c:ptCount val="1"/>
                <c:pt idx="0">
                  <c:v>Pa 50</c:v>
                </c:pt>
              </c:strCache>
            </c:strRef>
          </c:tx>
          <c:spPr>
            <a:ln w="2540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curve'!$E$3:$E$13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1.4999999999999999E-2</c:v>
                </c:pt>
                <c:pt idx="5">
                  <c:v>0.30099999999999999</c:v>
                </c:pt>
                <c:pt idx="6">
                  <c:v>0.77900000000000003</c:v>
                </c:pt>
                <c:pt idx="7">
                  <c:v>1.347</c:v>
                </c:pt>
                <c:pt idx="8">
                  <c:v>1.6950000000000001</c:v>
                </c:pt>
                <c:pt idx="9">
                  <c:v>1.9630000000000001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ED4-3B4A-96B1-EA99D5443F43}"/>
            </c:ext>
          </c:extLst>
        </c:ser>
        <c:ser>
          <c:idx val="4"/>
          <c:order val="4"/>
          <c:tx>
            <c:strRef>
              <c:f>'[Courbes de cinétique 3006.xlsx]Growth curve'!$F$2</c:f>
              <c:strCache>
                <c:ptCount val="1"/>
                <c:pt idx="0">
                  <c:v>Pa I.73</c:v>
                </c:pt>
              </c:strCache>
            </c:strRef>
          </c:tx>
          <c:spPr>
            <a:ln w="2540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curve'!$F$3:$F$13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4.8000000000000001E-2</c:v>
                </c:pt>
                <c:pt idx="4">
                  <c:v>0.315</c:v>
                </c:pt>
                <c:pt idx="5">
                  <c:v>0.93100000000000005</c:v>
                </c:pt>
                <c:pt idx="6">
                  <c:v>1.6739999999999999</c:v>
                </c:pt>
                <c:pt idx="7">
                  <c:v>1.925999999999999</c:v>
                </c:pt>
                <c:pt idx="8">
                  <c:v>1.9890000000000001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ED4-3B4A-96B1-EA99D5443F43}"/>
            </c:ext>
          </c:extLst>
        </c:ser>
        <c:ser>
          <c:idx val="5"/>
          <c:order val="5"/>
          <c:tx>
            <c:strRef>
              <c:f>'[Courbes de cinétique 3006.xlsx]Growth curve'!$G$2</c:f>
              <c:strCache>
                <c:ptCount val="1"/>
                <c:pt idx="0">
                  <c:v>Pa II.39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curve'!$G$3:$G$13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4.1000000000000002E-2</c:v>
                </c:pt>
                <c:pt idx="4">
                  <c:v>0.29499999999999998</c:v>
                </c:pt>
                <c:pt idx="5">
                  <c:v>0.82699999999999996</c:v>
                </c:pt>
                <c:pt idx="6">
                  <c:v>1.5249999999999999</c:v>
                </c:pt>
                <c:pt idx="7">
                  <c:v>1.911999999999999</c:v>
                </c:pt>
                <c:pt idx="8">
                  <c:v>2.069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ED4-3B4A-96B1-EA99D5443F43}"/>
            </c:ext>
          </c:extLst>
        </c:ser>
        <c:ser>
          <c:idx val="6"/>
          <c:order val="6"/>
          <c:tx>
            <c:strRef>
              <c:f>'[Courbes de cinétique 3006.xlsx]Growth curve'!$H$2</c:f>
              <c:strCache>
                <c:ptCount val="1"/>
                <c:pt idx="0">
                  <c:v>Pa IV.7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curve'!$H$3:$H$13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1.2E-2</c:v>
                </c:pt>
                <c:pt idx="4">
                  <c:v>0.126</c:v>
                </c:pt>
                <c:pt idx="5">
                  <c:v>0.34799999999999998</c:v>
                </c:pt>
                <c:pt idx="6">
                  <c:v>0.97199999999999998</c:v>
                </c:pt>
                <c:pt idx="7">
                  <c:v>1.2569999999999999</c:v>
                </c:pt>
                <c:pt idx="8">
                  <c:v>1.573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ED4-3B4A-96B1-EA99D5443F43}"/>
            </c:ext>
          </c:extLst>
        </c:ser>
        <c:ser>
          <c:idx val="7"/>
          <c:order val="7"/>
          <c:tx>
            <c:strRef>
              <c:f>'[Courbes de cinétique 3006.xlsx]Growth curve'!$I$2</c:f>
              <c:strCache>
                <c:ptCount val="1"/>
                <c:pt idx="0">
                  <c:v>Sa 12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curve'!$I$3:$I$13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5.3999999999999999E-2</c:v>
                </c:pt>
                <c:pt idx="4">
                  <c:v>0.16600000000000001</c:v>
                </c:pt>
                <c:pt idx="5">
                  <c:v>0.64800000000000002</c:v>
                </c:pt>
                <c:pt idx="6">
                  <c:v>1.556</c:v>
                </c:pt>
                <c:pt idx="7">
                  <c:v>1.8169999999999999</c:v>
                </c:pt>
                <c:pt idx="8">
                  <c:v>1.978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ED4-3B4A-96B1-EA99D5443F43}"/>
            </c:ext>
          </c:extLst>
        </c:ser>
        <c:ser>
          <c:idx val="8"/>
          <c:order val="8"/>
          <c:tx>
            <c:strRef>
              <c:f>'[Courbes de cinétique 3006.xlsx]Growth curve'!$J$2</c:f>
              <c:strCache>
                <c:ptCount val="1"/>
                <c:pt idx="0">
                  <c:v>Ax 198</c:v>
                </c:pt>
              </c:strCache>
            </c:strRef>
          </c:tx>
          <c:spPr>
            <a:ln w="25400" cap="rnd" cmpd="sng">
              <a:solidFill>
                <a:schemeClr val="accent2">
                  <a:lumMod val="40000"/>
                  <a:lumOff val="60000"/>
                </a:schemeClr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curve'!$J$3:$J$13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4">
                  <c:v>2E-3</c:v>
                </c:pt>
                <c:pt idx="5">
                  <c:v>1.7000000000000001E-2</c:v>
                </c:pt>
                <c:pt idx="6">
                  <c:v>5.1999999999999998E-2</c:v>
                </c:pt>
                <c:pt idx="7">
                  <c:v>8.8999999999999996E-2</c:v>
                </c:pt>
                <c:pt idx="8">
                  <c:v>0.14499999999999999</c:v>
                </c:pt>
                <c:pt idx="9">
                  <c:v>0.29299999999999998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ED4-3B4A-96B1-EA99D5443F43}"/>
            </c:ext>
          </c:extLst>
        </c:ser>
        <c:ser>
          <c:idx val="9"/>
          <c:order val="9"/>
          <c:tx>
            <c:strRef>
              <c:f>'[Courbes de cinétique 3006.xlsx]Growth curve'!$K$2</c:f>
              <c:strCache>
                <c:ptCount val="1"/>
                <c:pt idx="0">
                  <c:v>Ax 199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curve'!$K$3:$K$13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1E-3</c:v>
                </c:pt>
                <c:pt idx="4">
                  <c:v>4.0000000000000001E-3</c:v>
                </c:pt>
                <c:pt idx="5">
                  <c:v>1.6E-2</c:v>
                </c:pt>
                <c:pt idx="6">
                  <c:v>4.2000000000000003E-2</c:v>
                </c:pt>
                <c:pt idx="7">
                  <c:v>7.6999999999999999E-2</c:v>
                </c:pt>
                <c:pt idx="8">
                  <c:v>0.122</c:v>
                </c:pt>
                <c:pt idx="9">
                  <c:v>0.26400000000000001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ED4-3B4A-96B1-EA99D5443F43}"/>
            </c:ext>
          </c:extLst>
        </c:ser>
        <c:ser>
          <c:idx val="10"/>
          <c:order val="10"/>
          <c:tx>
            <c:strRef>
              <c:f>'[Courbes de cinétique 3006.xlsx]Growth curve'!$L$2</c:f>
              <c:strCache>
                <c:ptCount val="1"/>
                <c:pt idx="0">
                  <c:v>Ax 200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prstDash val="lgDashDot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curve'!$L$3:$L$13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2E-3</c:v>
                </c:pt>
                <c:pt idx="4">
                  <c:v>3.0000000000000001E-3</c:v>
                </c:pt>
                <c:pt idx="5">
                  <c:v>2.1000000000000001E-2</c:v>
                </c:pt>
                <c:pt idx="6">
                  <c:v>6.0999999999999999E-2</c:v>
                </c:pt>
                <c:pt idx="7">
                  <c:v>0.108</c:v>
                </c:pt>
                <c:pt idx="8">
                  <c:v>0.16800000000000001</c:v>
                </c:pt>
                <c:pt idx="9">
                  <c:v>0.34499999999999997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5ED4-3B4A-96B1-EA99D5443F43}"/>
            </c:ext>
          </c:extLst>
        </c:ser>
        <c:ser>
          <c:idx val="11"/>
          <c:order val="11"/>
          <c:tx>
            <c:strRef>
              <c:f>'[Courbes de cinétique 3006.xlsx]Growth curve'!$M$2</c:f>
              <c:strCache>
                <c:ptCount val="1"/>
                <c:pt idx="0">
                  <c:v>Ax 50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curve'!$M$3:$M$13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1.7000000000000001E-2</c:v>
                </c:pt>
                <c:pt idx="4">
                  <c:v>4.7E-2</c:v>
                </c:pt>
                <c:pt idx="5">
                  <c:v>9.8000000000000004E-2</c:v>
                </c:pt>
                <c:pt idx="6">
                  <c:v>0.20300000000000001</c:v>
                </c:pt>
                <c:pt idx="7">
                  <c:v>0.34</c:v>
                </c:pt>
                <c:pt idx="8">
                  <c:v>0.501</c:v>
                </c:pt>
                <c:pt idx="9">
                  <c:v>0.76200000000000001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ED4-3B4A-96B1-EA99D5443F43}"/>
            </c:ext>
          </c:extLst>
        </c:ser>
        <c:ser>
          <c:idx val="12"/>
          <c:order val="12"/>
          <c:tx>
            <c:strRef>
              <c:f>'[Courbes de cinétique 3006.xlsx]Growth curve'!$N$2</c:f>
              <c:strCache>
                <c:ptCount val="1"/>
                <c:pt idx="0">
                  <c:v>Ax 67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curve'!$N$3:$N$13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5.0000000000000001E-3</c:v>
                </c:pt>
                <c:pt idx="4">
                  <c:v>8.9999999999999993E-3</c:v>
                </c:pt>
                <c:pt idx="5">
                  <c:v>0.02</c:v>
                </c:pt>
                <c:pt idx="6">
                  <c:v>6.4000000000000001E-2</c:v>
                </c:pt>
                <c:pt idx="7">
                  <c:v>0.11700000000000001</c:v>
                </c:pt>
                <c:pt idx="8">
                  <c:v>0.17599999999999999</c:v>
                </c:pt>
                <c:pt idx="9">
                  <c:v>0.28799999999999998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ED4-3B4A-96B1-EA99D5443F43}"/>
            </c:ext>
          </c:extLst>
        </c:ser>
        <c:ser>
          <c:idx val="13"/>
          <c:order val="13"/>
          <c:tx>
            <c:strRef>
              <c:f>'[Courbes de cinétique 3006.xlsx]Growth curve'!$O$2</c:f>
              <c:strCache>
                <c:ptCount val="1"/>
                <c:pt idx="0">
                  <c:v>Sm 18</c:v>
                </c:pt>
              </c:strCache>
            </c:strRef>
          </c:tx>
          <c:spPr>
            <a:ln w="25400" cap="rnd">
              <a:solidFill>
                <a:srgbClr val="9E480E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9E480E"/>
              </a:solidFill>
              <a:ln w="9525">
                <a:solidFill>
                  <a:srgbClr val="9E480E"/>
                </a:solidFill>
                <a:prstDash val="sysDot"/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curve'!$O$3:$O$13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2.7E-2</c:v>
                </c:pt>
                <c:pt idx="4">
                  <c:v>6.6000000000000003E-2</c:v>
                </c:pt>
                <c:pt idx="5">
                  <c:v>0.11799999999999999</c:v>
                </c:pt>
                <c:pt idx="6">
                  <c:v>0.253</c:v>
                </c:pt>
                <c:pt idx="7">
                  <c:v>0.44</c:v>
                </c:pt>
                <c:pt idx="8">
                  <c:v>0.83899999999999997</c:v>
                </c:pt>
                <c:pt idx="9">
                  <c:v>1.167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ED4-3B4A-96B1-EA99D5443F43}"/>
            </c:ext>
          </c:extLst>
        </c:ser>
        <c:ser>
          <c:idx val="14"/>
          <c:order val="14"/>
          <c:tx>
            <c:strRef>
              <c:f>'[Courbes de cinétique 3006.xlsx]Growth curve'!$P$2</c:f>
              <c:strCache>
                <c:ptCount val="1"/>
                <c:pt idx="0">
                  <c:v>Sm 19</c:v>
                </c:pt>
              </c:strCache>
            </c:strRef>
          </c:tx>
          <c:spPr>
            <a:ln w="25400" cap="rnd">
              <a:solidFill>
                <a:srgbClr val="63462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34626"/>
              </a:solidFill>
              <a:ln w="9525">
                <a:solidFill>
                  <a:srgbClr val="634626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curve'!$P$3:$P$13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3.2000000000000001E-2</c:v>
                </c:pt>
                <c:pt idx="4">
                  <c:v>0.185</c:v>
                </c:pt>
                <c:pt idx="5">
                  <c:v>0.44800000000000001</c:v>
                </c:pt>
                <c:pt idx="6">
                  <c:v>1.052</c:v>
                </c:pt>
                <c:pt idx="7">
                  <c:v>1.4550000000000001</c:v>
                </c:pt>
                <c:pt idx="8">
                  <c:v>1.728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ED4-3B4A-96B1-EA99D5443F43}"/>
            </c:ext>
          </c:extLst>
        </c:ser>
        <c:ser>
          <c:idx val="15"/>
          <c:order val="15"/>
          <c:tx>
            <c:strRef>
              <c:f>'[Courbes de cinétique 3006.xlsx]Growth curve'!$Q$2</c:f>
              <c:strCache>
                <c:ptCount val="1"/>
                <c:pt idx="0">
                  <c:v>Sm 49</c:v>
                </c:pt>
              </c:strCache>
            </c:strRef>
          </c:tx>
          <c:spPr>
            <a:ln w="25400" cap="rnd">
              <a:solidFill>
                <a:srgbClr val="A7862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78623"/>
              </a:solidFill>
              <a:ln w="9525">
                <a:solidFill>
                  <a:srgbClr val="A78623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curve'!$Q$3:$Q$13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3.3000000000000002E-2</c:v>
                </c:pt>
                <c:pt idx="4">
                  <c:v>0.152</c:v>
                </c:pt>
                <c:pt idx="5">
                  <c:v>0.38900000000000001</c:v>
                </c:pt>
                <c:pt idx="6">
                  <c:v>0.89900000000000002</c:v>
                </c:pt>
                <c:pt idx="7">
                  <c:v>1.2889999999999999</c:v>
                </c:pt>
                <c:pt idx="8">
                  <c:v>1.7390000000000001</c:v>
                </c:pt>
                <c:pt idx="9">
                  <c:v>2.016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5ED4-3B4A-96B1-EA99D5443F43}"/>
            </c:ext>
          </c:extLst>
        </c:ser>
        <c:ser>
          <c:idx val="16"/>
          <c:order val="16"/>
          <c:tx>
            <c:strRef>
              <c:f>'[Courbes de cinétique 3006.xlsx]Growth curve'!$R$2</c:f>
              <c:strCache>
                <c:ptCount val="1"/>
                <c:pt idx="0">
                  <c:v>Sm 69</c:v>
                </c:pt>
              </c:strCache>
            </c:strRef>
          </c:tx>
          <c:spPr>
            <a:ln w="25400" cap="rnd">
              <a:solidFill>
                <a:srgbClr val="9C770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C7701"/>
              </a:solidFill>
              <a:ln w="9525">
                <a:solidFill>
                  <a:srgbClr val="9C7701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curve'!$R$3:$R$13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2.1000000000000001E-2</c:v>
                </c:pt>
                <c:pt idx="4">
                  <c:v>9.8000000000000004E-2</c:v>
                </c:pt>
                <c:pt idx="5">
                  <c:v>0.221</c:v>
                </c:pt>
                <c:pt idx="6">
                  <c:v>0.621</c:v>
                </c:pt>
                <c:pt idx="7">
                  <c:v>0.98299999999999998</c:v>
                </c:pt>
                <c:pt idx="8">
                  <c:v>1.347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ED4-3B4A-96B1-EA99D5443F43}"/>
            </c:ext>
          </c:extLst>
        </c:ser>
        <c:ser>
          <c:idx val="17"/>
          <c:order val="17"/>
          <c:tx>
            <c:strRef>
              <c:f>'[Courbes de cinétique 3006.xlsx]Growth curve'!$S$2</c:f>
              <c:strCache>
                <c:ptCount val="1"/>
                <c:pt idx="0">
                  <c:v>Sm 57.1</c:v>
                </c:pt>
              </c:strCache>
            </c:strRef>
          </c:tx>
          <c:spPr>
            <a:ln w="25400" cap="rnd">
              <a:solidFill>
                <a:srgbClr val="7C450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7C4500"/>
              </a:solidFill>
              <a:ln w="9525">
                <a:solidFill>
                  <a:srgbClr val="7C4500"/>
                </a:solidFill>
              </a:ln>
              <a:effectLst/>
            </c:spPr>
          </c:marker>
          <c:cat>
            <c:numRef>
              <c:f>'[Courbes de cinétique 3006.xlsx]Growth curve'!$A$3:$A$13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'[Courbes de cinétique 3006.xlsx]Growth curve'!$S$3:$S$13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2.1000000000000001E-2</c:v>
                </c:pt>
                <c:pt idx="5">
                  <c:v>0.11700000000000001</c:v>
                </c:pt>
                <c:pt idx="6">
                  <c:v>0.28199999999999997</c:v>
                </c:pt>
                <c:pt idx="7">
                  <c:v>0.64300000000000002</c:v>
                </c:pt>
                <c:pt idx="8">
                  <c:v>1.119</c:v>
                </c:pt>
                <c:pt idx="9">
                  <c:v>1.4570000000000001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5ED4-3B4A-96B1-EA99D5443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3401672"/>
        <c:axId val="2087824712"/>
      </c:lineChart>
      <c:catAx>
        <c:axId val="209340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7824712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2087824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934016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7B21B-A760-F547-BECC-D86B5757D77F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52040-4E67-F641-B63B-C3C99532962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39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B7E95-DB70-0D41-BD0C-05F765107D10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53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CDEBE-1A94-B842-A8D8-4ED010E1A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098B67-99AD-4243-85E7-3C94F8501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B83302-0F9A-264A-B096-04041E019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5E0096-2C72-9349-AE81-1758C7805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8E1177-9A25-674E-893F-466CD1E0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769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8BF45-EBCA-3B41-9167-DAE890543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97EEB6-4D1C-144F-89CE-D38B6DA9C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7DFC6-591B-884F-86C9-2CE3D8D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582B0D-6FE0-DD42-842F-C7AD9860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938EDF-2D40-5047-ADD3-006ADD674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68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D920F6-1AAE-5B4A-84D1-9A87DEE2E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EBB561A-1611-8540-9DE8-48F876216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01832B-A274-CA4C-A665-33D48277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388BB4-ABBF-3649-B0FD-331D0352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CDD23E-CB1B-5245-8917-B55D548E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74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C61D9-4244-664D-AC88-A918C1D5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6B87C1-2BEF-E444-9463-19404024C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AC26AA-C44A-F149-8814-29946D8D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7F01CD-01B1-684E-87EF-5B5E01EB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C738B9-3F02-664C-B461-7127BAA4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5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422B4-DB74-734C-B026-7E734B47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0DF2D0-0D52-A346-B988-88C2A541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856EDC-887B-A84F-94B1-80CF13083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90949E-2D86-1E4B-8CE2-9197B9E3B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13EA37-DF08-1D4E-830B-1349709F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35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BDAC99-8F08-FF48-83A6-2E970C91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B2318-6118-F446-9EC9-F6E184D0F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107F9A-D1F2-FA43-8CDD-688D6BB1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9D5A46-C81F-FE46-A43F-BF1CC263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717457-0337-174B-9BF3-5A774609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479D3D-FEA5-6F49-8424-51A22402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99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88A7E-88DE-AB42-B8CE-CF7AC233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43A344-7548-F543-8F41-48AF9DEB7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B18E0C-83CD-5B40-8E52-D72FAAB99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8BA374-EF05-CD4D-B30F-68A9B6EB9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064B03-3921-6E42-9906-C82682DF8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09900C-1031-644E-8798-8A90D1A7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E10D06-3BAA-5442-B43E-832BB618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BCA732-CDEC-E24B-B9D1-8584E1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54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F2CA1-20D8-9043-8947-115BAEBB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A44194C-BC66-DF43-9417-8B86DD10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15DEEC-A8E8-6546-8585-D7FFF1DC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AF548D-07E3-DD4B-B0D2-F0E4682E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86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46E1FA-FA6C-7D4B-BA75-CBEE0C40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AF76BB-4477-1143-8084-22CB0959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99526E-CF23-0F4C-8F24-E58FF179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75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5394AD-1071-A94C-940B-E7A6DE61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46DC4E-7B40-4647-B5F7-217471047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818F99-27E2-4B48-A75F-AC7D165C1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767E570-5ECD-6C4F-B18C-5C0F348A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2A861-0169-7A45-95DD-44FEB013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736C40-21AE-0246-96C4-3D0596C9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36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CC174-C110-2F41-B9A3-0EC0E539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DC69B0-95FB-2C4E-8266-FE0EC3739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BFEBBC-43AC-8E4A-B340-1FAC66B11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5A3BA0-E63D-E945-9883-9F3DAC82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0ABC3B-62C4-EE41-9017-2C7D8EDB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34F7D3-7383-074E-A8C3-283E9CC9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88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C27BF6-8B73-D241-BECF-A36511D2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6EF928-7A95-7B45-A448-27CD80B9E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033840-394C-F649-9DCE-D9386BA1F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8EE44-8AF9-284A-AD35-142C8297D3ED}" type="datetimeFigureOut">
              <a:rPr lang="fr-FR" smtClean="0"/>
              <a:pPr/>
              <a:t>09/09/2020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ED4E1C-213A-874D-9C27-483A9D0D3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013D5-CFB0-D04D-BC2A-D1ACBE221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F740-5340-2F40-ACC5-19A62D6B19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28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94D3C242-73CE-A24F-923B-10D3D66758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629216"/>
              </p:ext>
            </p:extLst>
          </p:nvPr>
        </p:nvGraphicFramePr>
        <p:xfrm>
          <a:off x="489094" y="111868"/>
          <a:ext cx="11702905" cy="5574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e 9">
            <a:extLst>
              <a:ext uri="{FF2B5EF4-FFF2-40B4-BE49-F238E27FC236}">
                <a16:creationId xmlns:a16="http://schemas.microsoft.com/office/drawing/2014/main" id="{BF5293E6-082F-A445-8F9D-E34F51F3CF7A}"/>
              </a:ext>
            </a:extLst>
          </p:cNvPr>
          <p:cNvGrpSpPr/>
          <p:nvPr/>
        </p:nvGrpSpPr>
        <p:grpSpPr>
          <a:xfrm>
            <a:off x="280933" y="80118"/>
            <a:ext cx="445432" cy="4217940"/>
            <a:chOff x="850247" y="302368"/>
            <a:chExt cx="445432" cy="421794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15535D9-2FCF-2641-96BA-3DAC139092BB}"/>
                </a:ext>
              </a:extLst>
            </p:cNvPr>
            <p:cNvSpPr txBox="1"/>
            <p:nvPr/>
          </p:nvSpPr>
          <p:spPr>
            <a:xfrm>
              <a:off x="851327" y="302368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2.5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A8A6E7D-0490-7B46-9DCA-A62CC0E806D8}"/>
                </a:ext>
              </a:extLst>
            </p:cNvPr>
            <p:cNvSpPr txBox="1"/>
            <p:nvPr/>
          </p:nvSpPr>
          <p:spPr>
            <a:xfrm>
              <a:off x="993967" y="1290013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935F545-0F59-3345-83D9-23C8C98948EA}"/>
                </a:ext>
              </a:extLst>
            </p:cNvPr>
            <p:cNvSpPr txBox="1"/>
            <p:nvPr/>
          </p:nvSpPr>
          <p:spPr>
            <a:xfrm>
              <a:off x="850248" y="2266611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1.5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C03F645-ABC1-C24A-8E62-07662A97AFF1}"/>
                </a:ext>
              </a:extLst>
            </p:cNvPr>
            <p:cNvSpPr txBox="1"/>
            <p:nvPr/>
          </p:nvSpPr>
          <p:spPr>
            <a:xfrm>
              <a:off x="995052" y="322166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650EE0C-CD65-B647-A3F3-BE3DFEEBF00C}"/>
                </a:ext>
              </a:extLst>
            </p:cNvPr>
            <p:cNvSpPr txBox="1"/>
            <p:nvPr/>
          </p:nvSpPr>
          <p:spPr>
            <a:xfrm>
              <a:off x="850247" y="418175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0.5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F4DE3B0-D937-C041-AB2E-C218909D7F30}"/>
              </a:ext>
            </a:extLst>
          </p:cNvPr>
          <p:cNvSpPr txBox="1"/>
          <p:nvPr/>
        </p:nvSpPr>
        <p:spPr>
          <a:xfrm>
            <a:off x="43172" y="5963503"/>
            <a:ext cx="11993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/>
              <a:t>Supplementary</a:t>
            </a:r>
            <a:r>
              <a:rPr lang="fr-FR" sz="1600" b="1" dirty="0"/>
              <a:t> Figure 1. </a:t>
            </a:r>
            <a:r>
              <a:rPr lang="fr-FR" sz="1600" b="1" dirty="0" err="1"/>
              <a:t>Growth</a:t>
            </a:r>
            <a:r>
              <a:rPr lang="fr-FR" sz="1600" b="1" dirty="0"/>
              <a:t> </a:t>
            </a:r>
            <a:r>
              <a:rPr lang="fr-FR" sz="1600" b="1" dirty="0" err="1"/>
              <a:t>curves</a:t>
            </a:r>
            <a:r>
              <a:rPr lang="fr-FR" sz="1600" b="1" dirty="0"/>
              <a:t> </a:t>
            </a:r>
            <a:r>
              <a:rPr lang="fr-FR" sz="1600" b="1" dirty="0" err="1"/>
              <a:t>based</a:t>
            </a:r>
            <a:r>
              <a:rPr lang="fr-FR" sz="1600" b="1" dirty="0"/>
              <a:t> on the </a:t>
            </a:r>
            <a:r>
              <a:rPr lang="fr-FR" sz="1600" b="1" dirty="0" err="1"/>
              <a:t>optical</a:t>
            </a:r>
            <a:r>
              <a:rPr lang="fr-FR" sz="1600" b="1" dirty="0"/>
              <a:t> </a:t>
            </a:r>
            <a:r>
              <a:rPr lang="fr-FR" sz="1600" b="1" dirty="0" err="1"/>
              <a:t>density</a:t>
            </a:r>
            <a:r>
              <a:rPr lang="fr-FR" sz="1600" b="1" dirty="0"/>
              <a:t> (OD</a:t>
            </a:r>
            <a:r>
              <a:rPr lang="fr-FR" sz="1600" b="1" baseline="-25000" dirty="0"/>
              <a:t>600 nm</a:t>
            </a:r>
            <a:r>
              <a:rPr lang="fr-FR" sz="1600" b="1" dirty="0"/>
              <a:t>) values of 18 </a:t>
            </a:r>
            <a:r>
              <a:rPr lang="fr-FR" sz="1600" b="1" dirty="0" err="1"/>
              <a:t>strains</a:t>
            </a:r>
            <a:r>
              <a:rPr lang="fr-FR" sz="1600" b="1" dirty="0"/>
              <a:t> of the </a:t>
            </a:r>
            <a:r>
              <a:rPr lang="fr-FR" sz="1600" b="1" dirty="0" err="1"/>
              <a:t>study</a:t>
            </a:r>
            <a:r>
              <a:rPr lang="fr-FR" sz="1600" b="1" dirty="0"/>
              <a:t>.</a:t>
            </a:r>
          </a:p>
          <a:p>
            <a:pPr algn="just"/>
            <a:r>
              <a:rPr lang="fr-FR" sz="1600" dirty="0"/>
              <a:t>Optical </a:t>
            </a:r>
            <a:r>
              <a:rPr lang="fr-FR" sz="1600" dirty="0" err="1"/>
              <a:t>density</a:t>
            </a:r>
            <a:r>
              <a:rPr lang="fr-FR" sz="1600" dirty="0"/>
              <a:t>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measured</a:t>
            </a:r>
            <a:r>
              <a:rPr lang="fr-FR" sz="1600" dirty="0"/>
              <a:t> for 7 </a:t>
            </a:r>
            <a:r>
              <a:rPr lang="fr-FR" sz="1600" i="1" dirty="0"/>
              <a:t>P. </a:t>
            </a:r>
            <a:r>
              <a:rPr lang="fr-FR" sz="1600" i="1" dirty="0" err="1"/>
              <a:t>aeruginosa</a:t>
            </a:r>
            <a:r>
              <a:rPr lang="fr-FR" sz="1600" dirty="0"/>
              <a:t> (</a:t>
            </a:r>
            <a:r>
              <a:rPr lang="fr-FR" sz="1600" i="1" dirty="0"/>
              <a:t>Pa</a:t>
            </a:r>
            <a:r>
              <a:rPr lang="fr-FR" sz="1600" dirty="0"/>
              <a:t>), 1 </a:t>
            </a:r>
            <a:r>
              <a:rPr lang="fr-FR" sz="1600" i="1" dirty="0"/>
              <a:t>S. aureus </a:t>
            </a:r>
            <a:r>
              <a:rPr lang="fr-FR" sz="1600" dirty="0"/>
              <a:t>(</a:t>
            </a:r>
            <a:r>
              <a:rPr lang="fr-FR" sz="1600" i="1" dirty="0"/>
              <a:t>Sa</a:t>
            </a:r>
            <a:r>
              <a:rPr lang="fr-FR" sz="1600" dirty="0"/>
              <a:t>), 5 </a:t>
            </a:r>
            <a:r>
              <a:rPr lang="fr-FR" sz="1600" i="1" dirty="0"/>
              <a:t>A. </a:t>
            </a:r>
            <a:r>
              <a:rPr lang="fr-FR" sz="1600" i="1" dirty="0" err="1"/>
              <a:t>xylosoxidans</a:t>
            </a:r>
            <a:r>
              <a:rPr lang="fr-FR" sz="1600" i="1" dirty="0"/>
              <a:t> </a:t>
            </a:r>
            <a:r>
              <a:rPr lang="fr-FR" sz="1600" dirty="0"/>
              <a:t>(</a:t>
            </a:r>
            <a:r>
              <a:rPr lang="fr-FR" sz="1600" i="1" dirty="0" err="1"/>
              <a:t>Ax</a:t>
            </a:r>
            <a:r>
              <a:rPr lang="fr-FR" sz="1600" dirty="0"/>
              <a:t>) (</a:t>
            </a:r>
            <a:r>
              <a:rPr lang="fr-FR" sz="1600" dirty="0" err="1"/>
              <a:t>framed</a:t>
            </a:r>
            <a:r>
              <a:rPr lang="fr-FR" sz="1600" dirty="0"/>
              <a:t>) and 5</a:t>
            </a:r>
            <a:r>
              <a:rPr lang="fr-FR" sz="1600" i="1" dirty="0"/>
              <a:t> S. </a:t>
            </a:r>
            <a:r>
              <a:rPr lang="fr-FR" sz="1600" i="1" dirty="0" err="1"/>
              <a:t>maltophilia</a:t>
            </a:r>
            <a:r>
              <a:rPr lang="fr-FR" sz="1600" i="1" dirty="0"/>
              <a:t> </a:t>
            </a:r>
            <a:r>
              <a:rPr lang="fr-FR" sz="1600" dirty="0"/>
              <a:t>(</a:t>
            </a:r>
            <a:r>
              <a:rPr lang="fr-FR" sz="1600" i="1" dirty="0" err="1"/>
              <a:t>Sm</a:t>
            </a:r>
            <a:r>
              <a:rPr lang="fr-FR" sz="1600" dirty="0"/>
              <a:t>) suspensions in </a:t>
            </a:r>
            <a:r>
              <a:rPr lang="fr-FR" sz="1600" dirty="0" err="1"/>
              <a:t>Trypticase</a:t>
            </a:r>
            <a:r>
              <a:rPr lang="fr-FR" sz="1600" dirty="0"/>
              <a:t> </a:t>
            </a:r>
            <a:r>
              <a:rPr lang="fr-FR" sz="1600" dirty="0" err="1"/>
              <a:t>Soy</a:t>
            </a:r>
            <a:r>
              <a:rPr lang="fr-FR" sz="1600" dirty="0"/>
              <a:t> </a:t>
            </a:r>
            <a:r>
              <a:rPr lang="fr-FR" sz="1600" dirty="0" err="1"/>
              <a:t>broth</a:t>
            </a:r>
            <a:r>
              <a:rPr lang="fr-FR" sz="1600" dirty="0"/>
              <a:t> </a:t>
            </a:r>
            <a:r>
              <a:rPr lang="fr-FR" sz="1600" dirty="0" err="1"/>
              <a:t>incubated</a:t>
            </a:r>
            <a:r>
              <a:rPr lang="fr-FR" sz="1600" dirty="0"/>
              <a:t> </a:t>
            </a:r>
            <a:r>
              <a:rPr lang="fr-FR" sz="1600" dirty="0" err="1"/>
              <a:t>at</a:t>
            </a:r>
            <a:r>
              <a:rPr lang="fr-FR" sz="1600" dirty="0"/>
              <a:t> 37 °C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shaking</a:t>
            </a:r>
            <a:r>
              <a:rPr lang="fr-FR" sz="1600" dirty="0"/>
              <a:t> (175 </a:t>
            </a:r>
            <a:r>
              <a:rPr lang="fr-FR" sz="1600" dirty="0" err="1"/>
              <a:t>rpm</a:t>
            </a:r>
            <a:r>
              <a:rPr lang="fr-FR" sz="1600" dirty="0"/>
              <a:t>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85500" y="2728575"/>
            <a:ext cx="1130577" cy="150752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Parenthèse fermante 11"/>
          <p:cNvSpPr/>
          <p:nvPr/>
        </p:nvSpPr>
        <p:spPr>
          <a:xfrm>
            <a:off x="10019031" y="3624247"/>
            <a:ext cx="45719" cy="1166468"/>
          </a:xfrm>
          <a:prstGeom prst="rightBracket">
            <a:avLst/>
          </a:prstGeom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064125" y="5574757"/>
            <a:ext cx="178045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595959"/>
                </a:solidFill>
              </a:rPr>
              <a:t>Incubation time (h)</a:t>
            </a:r>
          </a:p>
        </p:txBody>
      </p:sp>
      <p:cxnSp>
        <p:nvCxnSpPr>
          <p:cNvPr id="17" name="Connecteur droit 16"/>
          <p:cNvCxnSpPr>
            <a:stCxn id="12" idx="2"/>
            <a:endCxn id="11" idx="1"/>
          </p:cNvCxnSpPr>
          <p:nvPr/>
        </p:nvCxnSpPr>
        <p:spPr>
          <a:xfrm flipV="1">
            <a:off x="10064750" y="3482337"/>
            <a:ext cx="920750" cy="7251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16200000">
            <a:off x="-295878" y="2570847"/>
            <a:ext cx="86680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595959"/>
                </a:solidFill>
              </a:rPr>
              <a:t>OD</a:t>
            </a:r>
            <a:r>
              <a:rPr lang="fr-FR" sz="1600" baseline="-25000" dirty="0">
                <a:solidFill>
                  <a:srgbClr val="595959"/>
                </a:solidFill>
              </a:rPr>
              <a:t>600 nm</a:t>
            </a:r>
          </a:p>
        </p:txBody>
      </p:sp>
    </p:spTree>
    <p:extLst>
      <p:ext uri="{BB962C8B-B14F-4D97-AF65-F5344CB8AC3E}">
        <p14:creationId xmlns:p14="http://schemas.microsoft.com/office/powerpoint/2010/main" val="373725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F4DE3B0-D937-C041-AB2E-C218909D7F30}"/>
              </a:ext>
            </a:extLst>
          </p:cNvPr>
          <p:cNvSpPr txBox="1"/>
          <p:nvPr/>
        </p:nvSpPr>
        <p:spPr>
          <a:xfrm>
            <a:off x="43172" y="4820503"/>
            <a:ext cx="11993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/>
              <a:t>Supplementary</a:t>
            </a:r>
            <a:r>
              <a:rPr lang="fr-FR" sz="1600" b="1" dirty="0"/>
              <a:t> Figure 2. </a:t>
            </a:r>
            <a:r>
              <a:rPr lang="fr-FR" sz="1600" b="1" dirty="0" err="1"/>
              <a:t>Timeline</a:t>
            </a:r>
            <a:r>
              <a:rPr lang="fr-FR" sz="1600" b="1" dirty="0"/>
              <a:t> of Patient A </a:t>
            </a:r>
            <a:r>
              <a:rPr lang="fr-FR" sz="1600" b="1" dirty="0" err="1"/>
              <a:t>airways</a:t>
            </a:r>
            <a:r>
              <a:rPr lang="fr-FR" sz="1600" b="1" dirty="0"/>
              <a:t>’ </a:t>
            </a:r>
            <a:r>
              <a:rPr lang="fr-FR" sz="1600" b="1" dirty="0" err="1"/>
              <a:t>colonization</a:t>
            </a:r>
            <a:r>
              <a:rPr lang="fr-FR" sz="1600" b="1" dirty="0"/>
              <a:t> by </a:t>
            </a:r>
            <a:r>
              <a:rPr lang="fr-FR" sz="1600" b="1" i="1" dirty="0"/>
              <a:t>A. </a:t>
            </a:r>
            <a:r>
              <a:rPr lang="fr-FR" sz="1600" b="1" i="1" dirty="0" err="1"/>
              <a:t>xylosoxidans</a:t>
            </a:r>
            <a:r>
              <a:rPr lang="fr-FR" sz="1600" b="1" i="1" dirty="0"/>
              <a:t> </a:t>
            </a:r>
            <a:r>
              <a:rPr lang="fr-FR" sz="1600" b="1" dirty="0"/>
              <a:t>(</a:t>
            </a:r>
            <a:r>
              <a:rPr lang="fr-FR" sz="1600" b="1" i="1" dirty="0" err="1"/>
              <a:t>Ax</a:t>
            </a:r>
            <a:r>
              <a:rPr lang="fr-FR" sz="1600" b="1" dirty="0"/>
              <a:t>) and </a:t>
            </a:r>
            <a:r>
              <a:rPr lang="fr-FR" sz="1600" b="1" i="1" dirty="0"/>
              <a:t>P. </a:t>
            </a:r>
            <a:r>
              <a:rPr lang="fr-FR" sz="1600" b="1" i="1" dirty="0" err="1"/>
              <a:t>aeruginosa</a:t>
            </a:r>
            <a:r>
              <a:rPr lang="fr-FR" sz="1600" b="1" i="1" dirty="0"/>
              <a:t> </a:t>
            </a:r>
            <a:r>
              <a:rPr lang="fr-FR" sz="1600" b="1" dirty="0"/>
              <a:t>(</a:t>
            </a:r>
            <a:r>
              <a:rPr lang="fr-FR" sz="1600" b="1" i="1" dirty="0"/>
              <a:t>Pa</a:t>
            </a:r>
            <a:r>
              <a:rPr lang="fr-FR" sz="1600" b="1" dirty="0"/>
              <a:t>) </a:t>
            </a:r>
            <a:r>
              <a:rPr lang="fr-FR" sz="1600" b="1" dirty="0" err="1"/>
              <a:t>showing</a:t>
            </a:r>
            <a:r>
              <a:rPr lang="fr-FR" sz="1600" b="1" dirty="0"/>
              <a:t> </a:t>
            </a:r>
            <a:r>
              <a:rPr lang="fr-FR" sz="1600" b="1" dirty="0" err="1"/>
              <a:t>Ax</a:t>
            </a:r>
            <a:r>
              <a:rPr lang="fr-FR" sz="1600" b="1" dirty="0"/>
              <a:t> and Pa </a:t>
            </a:r>
            <a:r>
              <a:rPr lang="fr-FR" sz="1600" b="1" dirty="0" err="1"/>
              <a:t>strains</a:t>
            </a:r>
            <a:r>
              <a:rPr lang="fr-FR" sz="1600" b="1" dirty="0"/>
              <a:t> </a:t>
            </a:r>
            <a:r>
              <a:rPr lang="fr-FR" sz="1600" b="1" dirty="0" err="1"/>
              <a:t>selected</a:t>
            </a:r>
            <a:r>
              <a:rPr lang="fr-FR" sz="1600" b="1" dirty="0"/>
              <a:t> for </a:t>
            </a:r>
            <a:r>
              <a:rPr lang="fr-FR" sz="1600" b="1" dirty="0" err="1"/>
              <a:t>in-depth</a:t>
            </a:r>
            <a:r>
              <a:rPr lang="fr-FR" sz="1600" b="1" dirty="0"/>
              <a:t> </a:t>
            </a:r>
            <a:r>
              <a:rPr lang="fr-FR" sz="1600" b="1" dirty="0" err="1"/>
              <a:t>analysis</a:t>
            </a:r>
            <a:r>
              <a:rPr lang="fr-FR" sz="1600" b="1" dirty="0"/>
              <a:t>. </a:t>
            </a:r>
          </a:p>
          <a:p>
            <a:pPr algn="just"/>
            <a:r>
              <a:rPr lang="fr-FR" sz="1600" dirty="0"/>
              <a:t>The patient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chronically</a:t>
            </a:r>
            <a:r>
              <a:rPr lang="fr-FR" sz="1600" dirty="0"/>
              <a:t> </a:t>
            </a:r>
            <a:r>
              <a:rPr lang="fr-FR" sz="1600" dirty="0" err="1"/>
              <a:t>colonized</a:t>
            </a:r>
            <a:r>
              <a:rPr lang="fr-FR" sz="1600" dirty="0"/>
              <a:t> by 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(orange </a:t>
            </a:r>
            <a:r>
              <a:rPr lang="fr-FR" sz="1600" dirty="0" err="1"/>
              <a:t>arrow</a:t>
            </a:r>
            <a:r>
              <a:rPr lang="fr-FR" sz="1600" dirty="0"/>
              <a:t>, first </a:t>
            </a:r>
            <a:r>
              <a:rPr lang="fr-FR" sz="1600" dirty="0" err="1"/>
              <a:t>colonization</a:t>
            </a:r>
            <a:r>
              <a:rPr lang="fr-FR" sz="1600" dirty="0"/>
              <a:t> in April 2010) and </a:t>
            </a:r>
            <a:r>
              <a:rPr lang="fr-FR" sz="1600" dirty="0" err="1"/>
              <a:t>experienced</a:t>
            </a:r>
            <a:r>
              <a:rPr lang="fr-FR" sz="1600" dirty="0"/>
              <a:t> 3 </a:t>
            </a:r>
            <a:r>
              <a:rPr lang="fr-FR" sz="1600" dirty="0" err="1"/>
              <a:t>episodes</a:t>
            </a:r>
            <a:r>
              <a:rPr lang="fr-FR" sz="1600" dirty="0"/>
              <a:t> of </a:t>
            </a:r>
            <a:r>
              <a:rPr lang="fr-FR" sz="1600" dirty="0" err="1"/>
              <a:t>sporadic</a:t>
            </a:r>
            <a:r>
              <a:rPr lang="fr-FR" sz="1600" dirty="0"/>
              <a:t> </a:t>
            </a:r>
            <a:r>
              <a:rPr lang="fr-FR" sz="1600" i="1" dirty="0"/>
              <a:t>Pa </a:t>
            </a:r>
            <a:r>
              <a:rPr lang="fr-FR" sz="1600" dirty="0" err="1"/>
              <a:t>colonization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2010 and 2017 (July 2010, </a:t>
            </a:r>
            <a:r>
              <a:rPr lang="fr-FR" sz="1600" dirty="0" err="1"/>
              <a:t>October</a:t>
            </a:r>
            <a:r>
              <a:rPr lang="fr-FR" sz="1600" dirty="0"/>
              <a:t> 2010 and April 2012). In addition, a </a:t>
            </a:r>
            <a:r>
              <a:rPr lang="fr-FR" sz="1600" i="1" dirty="0"/>
              <a:t>Pa </a:t>
            </a:r>
            <a:r>
              <a:rPr lang="fr-FR" sz="1600" dirty="0" err="1"/>
              <a:t>strain</a:t>
            </a:r>
            <a:r>
              <a:rPr lang="fr-FR" sz="1600" dirty="0"/>
              <a:t> (Pa 50) has been </a:t>
            </a:r>
            <a:r>
              <a:rPr lang="fr-FR" sz="1600" dirty="0" err="1"/>
              <a:t>recovered</a:t>
            </a:r>
            <a:r>
              <a:rPr lang="fr-FR" sz="1600" dirty="0"/>
              <a:t> in the home of the patient in </a:t>
            </a:r>
            <a:r>
              <a:rPr lang="fr-FR" sz="1600" dirty="0" err="1"/>
              <a:t>December</a:t>
            </a:r>
            <a:r>
              <a:rPr lang="fr-FR" sz="1600" dirty="0"/>
              <a:t> 2015 </a:t>
            </a:r>
            <a:r>
              <a:rPr lang="fr-FR" sz="1600" dirty="0">
                <a:solidFill>
                  <a:srgbClr val="0000FF"/>
                </a:solidFill>
              </a:rPr>
              <a:t>(Dupont et al., 2018)</a:t>
            </a:r>
            <a:r>
              <a:rPr lang="fr-FR" sz="1600" dirty="0"/>
              <a:t>. </a:t>
            </a:r>
            <a:r>
              <a:rPr lang="fr-FR" sz="1600" dirty="0" err="1"/>
              <a:t>Sequence</a:t>
            </a:r>
            <a:r>
              <a:rPr lang="fr-FR" sz="1600" dirty="0"/>
              <a:t> types (ST) are </a:t>
            </a:r>
            <a:r>
              <a:rPr lang="fr-FR" sz="1600" dirty="0" err="1"/>
              <a:t>indicated</a:t>
            </a:r>
            <a:r>
              <a:rPr lang="fr-FR" sz="1600" dirty="0"/>
              <a:t> for the 3 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and the 4 </a:t>
            </a:r>
            <a:r>
              <a:rPr lang="fr-FR" sz="1600" i="1" dirty="0"/>
              <a:t>Pa </a:t>
            </a:r>
            <a:r>
              <a:rPr lang="fr-FR" sz="1600" dirty="0" err="1"/>
              <a:t>strains</a:t>
            </a:r>
            <a:r>
              <a:rPr lang="fr-FR" sz="1600" dirty="0"/>
              <a:t> </a:t>
            </a:r>
            <a:r>
              <a:rPr lang="fr-FR" sz="1600" dirty="0" err="1"/>
              <a:t>selected</a:t>
            </a:r>
            <a:r>
              <a:rPr lang="fr-FR" sz="1600" dirty="0"/>
              <a:t> for </a:t>
            </a:r>
            <a:r>
              <a:rPr lang="fr-FR" sz="1600" dirty="0" err="1"/>
              <a:t>in-depth</a:t>
            </a:r>
            <a:r>
              <a:rPr lang="fr-FR" sz="1600" dirty="0"/>
              <a:t> </a:t>
            </a:r>
            <a:r>
              <a:rPr lang="fr-FR" sz="1600" dirty="0" err="1"/>
              <a:t>study</a:t>
            </a:r>
            <a:r>
              <a:rPr lang="fr-FR" sz="1600" dirty="0"/>
              <a:t>. The 3 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(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198, 199 and 200) are </a:t>
            </a:r>
            <a:r>
              <a:rPr lang="fr-FR" sz="1600" dirty="0" err="1"/>
              <a:t>variants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identical</a:t>
            </a:r>
            <a:r>
              <a:rPr lang="fr-FR" sz="1600" dirty="0"/>
              <a:t> Multi Locus </a:t>
            </a:r>
            <a:r>
              <a:rPr lang="fr-FR" sz="1600" dirty="0" err="1"/>
              <a:t>Sequence</a:t>
            </a:r>
            <a:r>
              <a:rPr lang="fr-FR" sz="1600" dirty="0"/>
              <a:t> </a:t>
            </a:r>
            <a:r>
              <a:rPr lang="fr-FR" sz="1600" dirty="0" err="1"/>
              <a:t>Typing</a:t>
            </a:r>
            <a:r>
              <a:rPr lang="fr-FR" sz="1600" dirty="0"/>
              <a:t> (MLST) </a:t>
            </a:r>
            <a:r>
              <a:rPr lang="fr-FR" sz="1600" dirty="0" err="1"/>
              <a:t>genotype</a:t>
            </a:r>
            <a:r>
              <a:rPr lang="fr-FR" sz="1600" dirty="0"/>
              <a:t> (ST 327) but distinct </a:t>
            </a:r>
            <a:r>
              <a:rPr lang="fr-FR" sz="1600" dirty="0" err="1"/>
              <a:t>colony</a:t>
            </a:r>
            <a:r>
              <a:rPr lang="fr-FR" sz="1600" dirty="0"/>
              <a:t> morphotypes </a:t>
            </a:r>
            <a:r>
              <a:rPr lang="fr-FR" sz="1600" dirty="0" err="1"/>
              <a:t>co-isolated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a </a:t>
            </a:r>
            <a:r>
              <a:rPr lang="fr-FR" sz="1600" dirty="0" err="1"/>
              <a:t>sputum</a:t>
            </a:r>
            <a:r>
              <a:rPr lang="fr-FR" sz="1600" dirty="0"/>
              <a:t> </a:t>
            </a:r>
            <a:r>
              <a:rPr lang="fr-FR" sz="1600" dirty="0" err="1"/>
              <a:t>sample</a:t>
            </a:r>
            <a:r>
              <a:rPr lang="fr-FR" sz="1600" dirty="0"/>
              <a:t>. The 4 </a:t>
            </a:r>
            <a:r>
              <a:rPr lang="fr-FR" sz="1600" i="1" dirty="0"/>
              <a:t>Pa </a:t>
            </a:r>
            <a:r>
              <a:rPr lang="fr-FR" sz="1600" dirty="0" err="1"/>
              <a:t>strains</a:t>
            </a:r>
            <a:r>
              <a:rPr lang="fr-FR" sz="1600" dirty="0"/>
              <a:t> </a:t>
            </a:r>
            <a:r>
              <a:rPr lang="fr-FR" sz="1600" dirty="0" err="1"/>
              <a:t>displayed</a:t>
            </a:r>
            <a:r>
              <a:rPr lang="fr-FR" sz="1600" dirty="0"/>
              <a:t> 3 distinct MLST </a:t>
            </a:r>
            <a:r>
              <a:rPr lang="fr-FR" sz="1600" dirty="0" err="1"/>
              <a:t>genotypes</a:t>
            </a:r>
            <a:r>
              <a:rPr lang="fr-FR" sz="1600" dirty="0"/>
              <a:t>. </a:t>
            </a:r>
            <a:r>
              <a:rPr lang="fr-FR" sz="1600" dirty="0" err="1"/>
              <a:t>Strain</a:t>
            </a:r>
            <a:r>
              <a:rPr lang="fr-FR" sz="1600" dirty="0"/>
              <a:t> </a:t>
            </a:r>
            <a:r>
              <a:rPr lang="fr-FR" sz="1600" i="1" dirty="0"/>
              <a:t>Pa </a:t>
            </a:r>
            <a:r>
              <a:rPr lang="fr-FR" sz="1600" dirty="0"/>
              <a:t>II.17 has been </a:t>
            </a:r>
            <a:r>
              <a:rPr lang="fr-FR" sz="1600" dirty="0" err="1"/>
              <a:t>co-isolated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the 3 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 err="1"/>
              <a:t>variants</a:t>
            </a:r>
            <a:r>
              <a:rPr lang="fr-FR" sz="1600" dirty="0"/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46CEF9-FA9A-EA4C-A291-1D3EA0A8B5FC}"/>
              </a:ext>
            </a:extLst>
          </p:cNvPr>
          <p:cNvGrpSpPr>
            <a:grpSpLocks noChangeAspect="1"/>
          </p:cNvGrpSpPr>
          <p:nvPr/>
        </p:nvGrpSpPr>
        <p:grpSpPr>
          <a:xfrm>
            <a:off x="472944" y="1968500"/>
            <a:ext cx="11194511" cy="2141047"/>
            <a:chOff x="583613" y="1827288"/>
            <a:chExt cx="5897289" cy="126059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ADC4462F-B3FF-1D4C-9C3B-D992D51B8E8A}"/>
                </a:ext>
              </a:extLst>
            </p:cNvPr>
            <p:cNvGrpSpPr/>
            <p:nvPr/>
          </p:nvGrpSpPr>
          <p:grpSpPr>
            <a:xfrm>
              <a:off x="891820" y="1869050"/>
              <a:ext cx="4588547" cy="1218830"/>
              <a:chOff x="891820" y="1869050"/>
              <a:chExt cx="4588547" cy="1218830"/>
            </a:xfrm>
          </p:grpSpPr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6D939526-014B-D342-8CFE-1A9E7112EDB7}"/>
                  </a:ext>
                </a:extLst>
              </p:cNvPr>
              <p:cNvSpPr txBox="1"/>
              <p:nvPr/>
            </p:nvSpPr>
            <p:spPr>
              <a:xfrm>
                <a:off x="891820" y="2821676"/>
                <a:ext cx="319016" cy="163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ST 244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F29C9AF-0B50-0F4A-A766-56C0103547F7}"/>
                  </a:ext>
                </a:extLst>
              </p:cNvPr>
              <p:cNvSpPr txBox="1"/>
              <p:nvPr/>
            </p:nvSpPr>
            <p:spPr>
              <a:xfrm>
                <a:off x="1215141" y="2821676"/>
                <a:ext cx="279278" cy="163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ST 27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A5191C49-2539-BB46-B30F-24F0604C1281}"/>
                  </a:ext>
                </a:extLst>
              </p:cNvPr>
              <p:cNvSpPr txBox="1"/>
              <p:nvPr/>
            </p:nvSpPr>
            <p:spPr>
              <a:xfrm>
                <a:off x="2399361" y="2825391"/>
                <a:ext cx="358754" cy="163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ST 1092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2055F7A-504A-8A4D-BBA2-9A09DA3393F0}"/>
                  </a:ext>
                </a:extLst>
              </p:cNvPr>
              <p:cNvSpPr txBox="1"/>
              <p:nvPr/>
            </p:nvSpPr>
            <p:spPr>
              <a:xfrm>
                <a:off x="5201089" y="2924274"/>
                <a:ext cx="279278" cy="163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ST 27</a:t>
                </a: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A36DDE1F-54B0-6B4E-8156-D37A7290D275}"/>
                  </a:ext>
                </a:extLst>
              </p:cNvPr>
              <p:cNvSpPr txBox="1"/>
              <p:nvPr/>
            </p:nvSpPr>
            <p:spPr>
              <a:xfrm>
                <a:off x="2416104" y="1869050"/>
                <a:ext cx="319016" cy="163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dirty="0">
                    <a:solidFill>
                      <a:srgbClr val="FF0000"/>
                    </a:solidFill>
                  </a:rPr>
                  <a:t>ST 327</a:t>
                </a:r>
              </a:p>
            </p:txBody>
          </p: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2F94AB0-C489-234C-96A1-7FF20E707782}"/>
                </a:ext>
              </a:extLst>
            </p:cNvPr>
            <p:cNvGrpSpPr>
              <a:grpSpLocks/>
            </p:cNvGrpSpPr>
            <p:nvPr/>
          </p:nvGrpSpPr>
          <p:grpSpPr>
            <a:xfrm>
              <a:off x="583613" y="1827288"/>
              <a:ext cx="5897289" cy="1207752"/>
              <a:chOff x="242521" y="3590571"/>
              <a:chExt cx="8721968" cy="1714745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172CA8EB-2D3C-F84C-B3D3-DE91BC163A0E}"/>
                  </a:ext>
                </a:extLst>
              </p:cNvPr>
              <p:cNvGrpSpPr/>
              <p:nvPr/>
            </p:nvGrpSpPr>
            <p:grpSpPr>
              <a:xfrm>
                <a:off x="242521" y="3590571"/>
                <a:ext cx="8721968" cy="1714745"/>
                <a:chOff x="242521" y="3590571"/>
                <a:chExt cx="8721968" cy="1714745"/>
              </a:xfrm>
            </p:grpSpPr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E98F7872-26A4-424B-85E8-E665E8C617DF}"/>
                    </a:ext>
                  </a:extLst>
                </p:cNvPr>
                <p:cNvGrpSpPr/>
                <p:nvPr/>
              </p:nvGrpSpPr>
              <p:grpSpPr>
                <a:xfrm>
                  <a:off x="242521" y="3590571"/>
                  <a:ext cx="8721968" cy="1714745"/>
                  <a:chOff x="796633" y="4721972"/>
                  <a:chExt cx="7303759" cy="1318063"/>
                </a:xfrm>
              </p:grpSpPr>
              <p:sp>
                <p:nvSpPr>
                  <p:cNvPr id="11" name="Triangle 81">
                    <a:extLst>
                      <a:ext uri="{FF2B5EF4-FFF2-40B4-BE49-F238E27FC236}">
                        <a16:creationId xmlns:a16="http://schemas.microsoft.com/office/drawing/2014/main" id="{F64D5D82-35F5-9C4D-8F38-D7CC07CD8663}"/>
                      </a:ext>
                    </a:extLst>
                  </p:cNvPr>
                  <p:cNvSpPr/>
                  <p:nvPr/>
                </p:nvSpPr>
                <p:spPr>
                  <a:xfrm>
                    <a:off x="1216578" y="5457020"/>
                    <a:ext cx="259077" cy="222868"/>
                  </a:xfrm>
                  <a:prstGeom prst="triangle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/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39953">
                      <a:defRPr/>
                    </a:pPr>
                    <a:endParaRPr lang="fr-FR" sz="1063" kern="0" dirty="0">
                      <a:solidFill>
                        <a:sysClr val="window" lastClr="FFFFFF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12" name="Groupe 11">
                    <a:extLst>
                      <a:ext uri="{FF2B5EF4-FFF2-40B4-BE49-F238E27FC236}">
                        <a16:creationId xmlns:a16="http://schemas.microsoft.com/office/drawing/2014/main" id="{C8E5E724-2DAD-E544-AF54-A04A22F8BE6D}"/>
                      </a:ext>
                    </a:extLst>
                  </p:cNvPr>
                  <p:cNvGrpSpPr/>
                  <p:nvPr/>
                </p:nvGrpSpPr>
                <p:grpSpPr>
                  <a:xfrm>
                    <a:off x="796633" y="4721972"/>
                    <a:ext cx="7303759" cy="1318063"/>
                    <a:chOff x="796633" y="4721972"/>
                    <a:chExt cx="7303759" cy="1318063"/>
                  </a:xfrm>
                </p:grpSpPr>
                <p:grpSp>
                  <p:nvGrpSpPr>
                    <p:cNvPr id="13" name="Groupe 12">
                      <a:extLst>
                        <a:ext uri="{FF2B5EF4-FFF2-40B4-BE49-F238E27FC236}">
                          <a16:creationId xmlns:a16="http://schemas.microsoft.com/office/drawing/2014/main" id="{F635844E-E271-DB46-AB9B-9EADE42517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6633" y="4721972"/>
                      <a:ext cx="7303759" cy="1318063"/>
                      <a:chOff x="796633" y="4721972"/>
                      <a:chExt cx="7303759" cy="1318063"/>
                    </a:xfrm>
                  </p:grpSpPr>
                  <p:cxnSp>
                    <p:nvCxnSpPr>
                      <p:cNvPr id="17" name="Connecteur droit avec flèche 16">
                        <a:extLst>
                          <a:ext uri="{FF2B5EF4-FFF2-40B4-BE49-F238E27FC236}">
                            <a16:creationId xmlns:a16="http://schemas.microsoft.com/office/drawing/2014/main" id="{94B6B007-ABAC-A648-BA09-F741786B03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12404" y="5422457"/>
                        <a:ext cx="7087988" cy="13146"/>
                      </a:xfrm>
                      <a:prstGeom prst="straightConnector1">
                        <a:avLst/>
                      </a:prstGeom>
                      <a:noFill/>
                      <a:ln w="76200" cap="flat" cmpd="sng" algn="ctr">
                        <a:solidFill>
                          <a:schemeClr val="accent2">
                            <a:lumMod val="75000"/>
                          </a:schemeClr>
                        </a:solidFill>
                        <a:prstDash val="solid"/>
                        <a:miter lim="800000"/>
                        <a:tailEnd type="triangle"/>
                      </a:ln>
                      <a:effectLst/>
                    </p:spPr>
                  </p:cxnSp>
                  <p:grpSp>
                    <p:nvGrpSpPr>
                      <p:cNvPr id="18" name="Groupe 17">
                        <a:extLst>
                          <a:ext uri="{FF2B5EF4-FFF2-40B4-BE49-F238E27FC236}">
                            <a16:creationId xmlns:a16="http://schemas.microsoft.com/office/drawing/2014/main" id="{4D46D859-DC8B-C84B-A870-5DB52FEE04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6633" y="4721972"/>
                        <a:ext cx="7192528" cy="1318063"/>
                        <a:chOff x="1234635" y="1255936"/>
                        <a:chExt cx="7138634" cy="1615322"/>
                      </a:xfrm>
                    </p:grpSpPr>
                    <p:grpSp>
                      <p:nvGrpSpPr>
                        <p:cNvPr id="19" name="Groupe 60">
                          <a:extLst>
                            <a:ext uri="{FF2B5EF4-FFF2-40B4-BE49-F238E27FC236}">
                              <a16:creationId xmlns:a16="http://schemas.microsoft.com/office/drawing/2014/main" id="{A3551FF0-029A-3749-82FA-34F2656EE6B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234635" y="1592872"/>
                          <a:ext cx="7138634" cy="1193045"/>
                          <a:chOff x="1234635" y="1592872"/>
                          <a:chExt cx="7138634" cy="1193045"/>
                        </a:xfrm>
                      </p:grpSpPr>
                      <p:sp>
                        <p:nvSpPr>
                          <p:cNvPr id="21" name="Triangle 84">
                            <a:extLst>
                              <a:ext uri="{FF2B5EF4-FFF2-40B4-BE49-F238E27FC236}">
                                <a16:creationId xmlns:a16="http://schemas.microsoft.com/office/drawing/2014/main" id="{918C9501-DF48-1143-ACEF-BC32A6CA8A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40097" y="2165140"/>
                            <a:ext cx="257136" cy="273130"/>
                          </a:xfrm>
                          <a:prstGeom prst="triangle">
                            <a:avLst/>
                          </a:prstGeom>
                          <a:solidFill>
                            <a:schemeClr val="accent6">
                              <a:lumMod val="75000"/>
                            </a:schemeClr>
                          </a:solidFill>
                          <a:ln/>
                        </p:spPr>
                        <p:style>
                          <a:lnRef idx="0">
                            <a:schemeClr val="accent3"/>
                          </a:lnRef>
                          <a:fillRef idx="3">
                            <a:schemeClr val="accent3"/>
                          </a:fillRef>
                          <a:effectRef idx="3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539953">
                              <a:defRPr/>
                            </a:pPr>
                            <a:endParaRPr lang="fr-FR" sz="1063" kern="0" dirty="0">
                              <a:solidFill>
                                <a:sysClr val="window" lastClr="FFFFFF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22" name="Triangle 81">
                            <a:extLst>
                              <a:ext uri="{FF2B5EF4-FFF2-40B4-BE49-F238E27FC236}">
                                <a16:creationId xmlns:a16="http://schemas.microsoft.com/office/drawing/2014/main" id="{286CDDA2-BB81-AB46-A548-0107F7719B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037539" y="2151957"/>
                            <a:ext cx="257136" cy="273130"/>
                          </a:xfrm>
                          <a:prstGeom prst="triangle">
                            <a:avLst/>
                          </a:prstGeom>
                          <a:solidFill>
                            <a:schemeClr val="accent6">
                              <a:lumMod val="75000"/>
                            </a:schemeClr>
                          </a:solidFill>
                          <a:ln/>
                        </p:spPr>
                        <p:style>
                          <a:lnRef idx="0">
                            <a:schemeClr val="accent3"/>
                          </a:lnRef>
                          <a:fillRef idx="3">
                            <a:schemeClr val="accent3"/>
                          </a:fillRef>
                          <a:effectRef idx="3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539953">
                              <a:defRPr/>
                            </a:pPr>
                            <a:endParaRPr lang="fr-FR" sz="1063" kern="0" dirty="0">
                              <a:solidFill>
                                <a:sysClr val="window" lastClr="FFFFFF"/>
                              </a:solidFill>
                              <a:latin typeface="Calibri"/>
                            </a:endParaRPr>
                          </a:p>
                        </p:txBody>
                      </p:sp>
                      <p:cxnSp>
                        <p:nvCxnSpPr>
                          <p:cNvPr id="23" name="Connecteur droit 22">
                            <a:extLst>
                              <a:ext uri="{FF2B5EF4-FFF2-40B4-BE49-F238E27FC236}">
                                <a16:creationId xmlns:a16="http://schemas.microsoft.com/office/drawing/2014/main" id="{AE97D97E-41FF-A644-83F0-7ADE8731BB1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448790" y="2154083"/>
                            <a:ext cx="6677534" cy="13606"/>
                          </a:xfrm>
                          <a:prstGeom prst="line">
                            <a:avLst/>
                          </a:prstGeom>
                          <a:noFill/>
                          <a:ln w="1905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4" name="Connecteur droit 23">
                            <a:extLst>
                              <a:ext uri="{FF2B5EF4-FFF2-40B4-BE49-F238E27FC236}">
                                <a16:creationId xmlns:a16="http://schemas.microsoft.com/office/drawing/2014/main" id="{D02CED2D-7901-0748-BF06-231E43BEDE8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448790" y="1881878"/>
                            <a:ext cx="0" cy="510447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5" name="Connecteur droit 24">
                            <a:extLst>
                              <a:ext uri="{FF2B5EF4-FFF2-40B4-BE49-F238E27FC236}">
                                <a16:creationId xmlns:a16="http://schemas.microsoft.com/office/drawing/2014/main" id="{B171FAAB-9845-2A49-8613-F0C84FEF9E5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2377447" y="1960402"/>
                            <a:ext cx="0" cy="308833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6" name="Connecteur droit 25">
                            <a:extLst>
                              <a:ext uri="{FF2B5EF4-FFF2-40B4-BE49-F238E27FC236}">
                                <a16:creationId xmlns:a16="http://schemas.microsoft.com/office/drawing/2014/main" id="{CF597A58-B99C-3C45-BB8D-11E3EFCB6E53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44884" y="1960402"/>
                            <a:ext cx="0" cy="308833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7" name="Connecteur droit 26">
                            <a:extLst>
                              <a:ext uri="{FF2B5EF4-FFF2-40B4-BE49-F238E27FC236}">
                                <a16:creationId xmlns:a16="http://schemas.microsoft.com/office/drawing/2014/main" id="{482D7975-1543-8D4C-9C75-CD5818F7E55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338497" y="1954996"/>
                            <a:ext cx="0" cy="308833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8" name="Connecteur droit 27">
                            <a:extLst>
                              <a:ext uri="{FF2B5EF4-FFF2-40B4-BE49-F238E27FC236}">
                                <a16:creationId xmlns:a16="http://schemas.microsoft.com/office/drawing/2014/main" id="{D5D4DD61-7773-BC4A-B60A-1187A10DB9E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5339055" y="1960402"/>
                            <a:ext cx="0" cy="308833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cxnSp>
                        <p:nvCxnSpPr>
                          <p:cNvPr id="29" name="Connecteur droit 28">
                            <a:extLst>
                              <a:ext uri="{FF2B5EF4-FFF2-40B4-BE49-F238E27FC236}">
                                <a16:creationId xmlns:a16="http://schemas.microsoft.com/office/drawing/2014/main" id="{5DD71D65-5D16-634D-985E-8D6D9D496017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6268145" y="1960402"/>
                            <a:ext cx="0" cy="308833"/>
                          </a:xfrm>
                          <a:prstGeom prst="line">
                            <a:avLst/>
                          </a:prstGeom>
                          <a:noFill/>
                          <a:ln w="381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</p:cxnSp>
                      <p:sp>
                        <p:nvSpPr>
                          <p:cNvPr id="30" name="ZoneTexte 29">
                            <a:extLst>
                              <a:ext uri="{FF2B5EF4-FFF2-40B4-BE49-F238E27FC236}">
                                <a16:creationId xmlns:a16="http://schemas.microsoft.com/office/drawing/2014/main" id="{B478156F-D5A8-214E-9CAE-D9C76776BB2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234635" y="1592872"/>
                            <a:ext cx="462570" cy="31827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kern="0" dirty="0">
                                <a:solidFill>
                                  <a:sysClr val="windowText" lastClr="000000"/>
                                </a:solidFill>
                              </a:rPr>
                              <a:t>2010</a:t>
                            </a:r>
                          </a:p>
                        </p:txBody>
                      </p:sp>
                      <p:sp>
                        <p:nvSpPr>
                          <p:cNvPr id="31" name="ZoneTexte 30">
                            <a:extLst>
                              <a:ext uri="{FF2B5EF4-FFF2-40B4-BE49-F238E27FC236}">
                                <a16:creationId xmlns:a16="http://schemas.microsoft.com/office/drawing/2014/main" id="{E5E81F03-7DA6-A74A-B5A0-111E6A8BCDF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910699" y="1592874"/>
                            <a:ext cx="462570" cy="31827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kern="0" dirty="0">
                                <a:solidFill>
                                  <a:sysClr val="windowText" lastClr="000000"/>
                                </a:solidFill>
                              </a:rPr>
                              <a:t>2017</a:t>
                            </a:r>
                          </a:p>
                        </p:txBody>
                      </p:sp>
                      <p:sp>
                        <p:nvSpPr>
                          <p:cNvPr id="32" name="Triangle 78">
                            <a:extLst>
                              <a:ext uri="{FF2B5EF4-FFF2-40B4-BE49-F238E27FC236}">
                                <a16:creationId xmlns:a16="http://schemas.microsoft.com/office/drawing/2014/main" id="{55BED36E-AB79-954A-8993-9F2220A666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532453" y="2162501"/>
                            <a:ext cx="257136" cy="273131"/>
                          </a:xfrm>
                          <a:prstGeom prst="triangle">
                            <a:avLst/>
                          </a:prstGeom>
                          <a:solidFill>
                            <a:schemeClr val="accent6">
                              <a:lumMod val="75000"/>
                            </a:schemeClr>
                          </a:solidFill>
                          <a:ln/>
                        </p:spPr>
                        <p:style>
                          <a:lnRef idx="0">
                            <a:schemeClr val="accent3"/>
                          </a:lnRef>
                          <a:fillRef idx="3">
                            <a:schemeClr val="accent3"/>
                          </a:fillRef>
                          <a:effectRef idx="3">
                            <a:schemeClr val="accent3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 defTabSz="539953">
                              <a:defRPr/>
                            </a:pPr>
                            <a:endParaRPr lang="fr-FR" sz="1063" kern="0" dirty="0">
                              <a:solidFill>
                                <a:sysClr val="window" lastClr="FFFFFF"/>
                              </a:solidFill>
                              <a:latin typeface="Calibri"/>
                            </a:endParaRPr>
                          </a:p>
                        </p:txBody>
                      </p:sp>
                      <p:sp>
                        <p:nvSpPr>
                          <p:cNvPr id="33" name="ZoneTexte 32">
                            <a:extLst>
                              <a:ext uri="{FF2B5EF4-FFF2-40B4-BE49-F238E27FC236}">
                                <a16:creationId xmlns:a16="http://schemas.microsoft.com/office/drawing/2014/main" id="{7CD49DBF-1FDF-384F-9B1F-2F25A707B48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484631" y="1925153"/>
                            <a:ext cx="362604" cy="21881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sz="1050" kern="0" dirty="0">
                                <a:solidFill>
                                  <a:sysClr val="windowText" lastClr="000000"/>
                                </a:solidFill>
                              </a:rPr>
                              <a:t>04/12</a:t>
                            </a:r>
                          </a:p>
                        </p:txBody>
                      </p:sp>
                      <p:sp>
                        <p:nvSpPr>
                          <p:cNvPr id="34" name="ZoneTexte 33">
                            <a:extLst>
                              <a:ext uri="{FF2B5EF4-FFF2-40B4-BE49-F238E27FC236}">
                                <a16:creationId xmlns:a16="http://schemas.microsoft.com/office/drawing/2014/main" id="{06935C8F-F8FB-6241-99B8-E62A25F1E17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434251" y="2416387"/>
                            <a:ext cx="471657" cy="23870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 defTabSz="539953">
                              <a:defRPr/>
                            </a:pPr>
                            <a:r>
                              <a:rPr lang="fr-FR" sz="1200" b="1" i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Pa</a:t>
                            </a:r>
                            <a:r>
                              <a:rPr lang="fr-FR" sz="1200" b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 II.17</a:t>
                            </a:r>
                          </a:p>
                        </p:txBody>
                      </p:sp>
                      <p:sp>
                        <p:nvSpPr>
                          <p:cNvPr id="35" name="ZoneTexte 34">
                            <a:extLst>
                              <a:ext uri="{FF2B5EF4-FFF2-40B4-BE49-F238E27FC236}">
                                <a16:creationId xmlns:a16="http://schemas.microsoft.com/office/drawing/2014/main" id="{E6621197-A2D8-8B42-8F71-331B941497D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995820" y="1924938"/>
                            <a:ext cx="362604" cy="21881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sz="1050" kern="0" dirty="0">
                                <a:solidFill>
                                  <a:sysClr val="windowText" lastClr="000000"/>
                                </a:solidFill>
                              </a:rPr>
                              <a:t>10/10</a:t>
                            </a:r>
                          </a:p>
                        </p:txBody>
                      </p:sp>
                      <p:sp>
                        <p:nvSpPr>
                          <p:cNvPr id="36" name="ZoneTexte 35">
                            <a:extLst>
                              <a:ext uri="{FF2B5EF4-FFF2-40B4-BE49-F238E27FC236}">
                                <a16:creationId xmlns:a16="http://schemas.microsoft.com/office/drawing/2014/main" id="{8F5B5ADC-A191-BE47-A2A8-1380E33238E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921735" y="2406721"/>
                            <a:ext cx="533150" cy="23870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 defTabSz="539953">
                              <a:defRPr/>
                            </a:pPr>
                            <a:r>
                              <a:rPr lang="fr-FR" sz="1200" b="1" i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Pa</a:t>
                            </a:r>
                            <a:r>
                              <a:rPr lang="fr-FR" sz="1200" b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  I.31</a:t>
                            </a:r>
                          </a:p>
                        </p:txBody>
                      </p:sp>
                      <p:sp>
                        <p:nvSpPr>
                          <p:cNvPr id="37" name="ZoneTexte 36">
                            <a:extLst>
                              <a:ext uri="{FF2B5EF4-FFF2-40B4-BE49-F238E27FC236}">
                                <a16:creationId xmlns:a16="http://schemas.microsoft.com/office/drawing/2014/main" id="{4F1A1B73-6826-1A43-8E06-267E040A0B6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883856" y="1936651"/>
                            <a:ext cx="362604" cy="21881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sz="1050" kern="0" dirty="0">
                                <a:solidFill>
                                  <a:sysClr val="windowText" lastClr="000000"/>
                                </a:solidFill>
                              </a:rPr>
                              <a:t>12/15</a:t>
                            </a:r>
                            <a:endParaRPr lang="fr-FR" sz="1000" kern="0" dirty="0">
                              <a:solidFill>
                                <a:sysClr val="windowText" lastClr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8" name="ZoneTexte 37">
                            <a:extLst>
                              <a:ext uri="{FF2B5EF4-FFF2-40B4-BE49-F238E27FC236}">
                                <a16:creationId xmlns:a16="http://schemas.microsoft.com/office/drawing/2014/main" id="{CDA2B20E-572A-1948-BE78-8057C9FE19E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600275" y="2407962"/>
                            <a:ext cx="962399" cy="37795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algn="ctr" defTabSz="539953">
                              <a:defRPr/>
                            </a:pPr>
                            <a:r>
                              <a:rPr lang="fr-FR" sz="1200" b="1" i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Pa</a:t>
                            </a:r>
                            <a:r>
                              <a:rPr lang="fr-FR" sz="1200" b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 50 </a:t>
                            </a:r>
                          </a:p>
                          <a:p>
                            <a:pPr algn="ctr" defTabSz="539953">
                              <a:defRPr/>
                            </a:pPr>
                            <a:r>
                              <a:rPr lang="fr-FR" sz="1050" b="1" kern="0" dirty="0" err="1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Environmental</a:t>
                            </a:r>
                            <a:r>
                              <a:rPr lang="fr-FR" sz="1050" b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 </a:t>
                            </a:r>
                            <a:r>
                              <a:rPr lang="fr-FR" sz="1050" b="1" kern="0" dirty="0" err="1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strain</a:t>
                            </a:r>
                            <a:endParaRPr lang="fr-FR" sz="1050" b="1" kern="0" dirty="0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9" name="ZoneTexte 38">
                            <a:extLst>
                              <a:ext uri="{FF2B5EF4-FFF2-40B4-BE49-F238E27FC236}">
                                <a16:creationId xmlns:a16="http://schemas.microsoft.com/office/drawing/2014/main" id="{CBB3FD43-334C-7949-99EC-090380E8823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540925" y="2406721"/>
                            <a:ext cx="475321" cy="23870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algn="ctr" defTabSz="539953">
                              <a:defRPr/>
                            </a:pPr>
                            <a:r>
                              <a:rPr lang="fr-FR" sz="1200" b="1" i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Pa </a:t>
                            </a:r>
                            <a:r>
                              <a:rPr lang="fr-FR" sz="1200" b="1" kern="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a:t>I.14</a:t>
                            </a:r>
                          </a:p>
                        </p:txBody>
                      </p:sp>
                      <p:sp>
                        <p:nvSpPr>
                          <p:cNvPr id="40" name="ZoneTexte 39">
                            <a:extLst>
                              <a:ext uri="{FF2B5EF4-FFF2-40B4-BE49-F238E27FC236}">
                                <a16:creationId xmlns:a16="http://schemas.microsoft.com/office/drawing/2014/main" id="{4131CD34-8ADB-654B-B315-B4D740159E74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120922" y="1592874"/>
                            <a:ext cx="462570" cy="31827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 defTabSz="539953">
                              <a:defRPr/>
                            </a:pPr>
                            <a:r>
                              <a:rPr lang="fr-FR" kern="0" dirty="0">
                                <a:solidFill>
                                  <a:sysClr val="windowText" lastClr="000000"/>
                                </a:solidFill>
                              </a:rPr>
                              <a:t>2014</a:t>
                            </a:r>
                          </a:p>
                        </p:txBody>
                      </p:sp>
                    </p:grpSp>
                    <p:sp>
                      <p:nvSpPr>
                        <p:cNvPr id="20" name="Ellipse 19">
                          <a:extLst>
                            <a:ext uri="{FF2B5EF4-FFF2-40B4-BE49-F238E27FC236}">
                              <a16:creationId xmlns:a16="http://schemas.microsoft.com/office/drawing/2014/main" id="{AB901FD3-2F9B-9C44-94F9-0E5D5C629F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50765" y="1255936"/>
                          <a:ext cx="1392992" cy="1615322"/>
                        </a:xfrm>
                        <a:prstGeom prst="ellipse">
                          <a:avLst/>
                        </a:prstGeom>
                        <a:noFill/>
                        <a:ln w="28575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algn="ctr" defTabSz="539953">
                            <a:defRPr/>
                          </a:pPr>
                          <a:endParaRPr lang="fr-FR" sz="1063" kern="0">
                            <a:solidFill>
                              <a:sysClr val="window" lastClr="FFFFFF"/>
                            </a:solidFill>
                            <a:latin typeface="Calibri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" name="ZoneTexte 13">
                      <a:extLst>
                        <a:ext uri="{FF2B5EF4-FFF2-40B4-BE49-F238E27FC236}">
                          <a16:creationId xmlns:a16="http://schemas.microsoft.com/office/drawing/2014/main" id="{F34698DC-9636-AD4C-B187-B0ACAC3A22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2662" y="4889070"/>
                      <a:ext cx="1513144" cy="3462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539953">
                        <a:defRPr/>
                      </a:pPr>
                      <a:r>
                        <a:rPr lang="fr-FR" sz="1200" b="1" i="1" kern="0" dirty="0">
                          <a:solidFill>
                            <a:schemeClr val="accent2"/>
                          </a:solidFill>
                        </a:rPr>
                        <a:t>Ax</a:t>
                      </a:r>
                      <a:r>
                        <a:rPr lang="fr-FR" sz="1200" b="1" kern="0" dirty="0">
                          <a:solidFill>
                            <a:schemeClr val="accent2"/>
                          </a:solidFill>
                        </a:rPr>
                        <a:t> </a:t>
                      </a:r>
                    </a:p>
                    <a:p>
                      <a:pPr algn="ctr" defTabSz="539953">
                        <a:defRPr/>
                      </a:pPr>
                      <a:r>
                        <a:rPr lang="fr-FR" sz="1200" b="1" kern="0" dirty="0">
                          <a:solidFill>
                            <a:schemeClr val="accent2"/>
                          </a:solidFill>
                        </a:rPr>
                        <a:t>198, </a:t>
                      </a:r>
                      <a:r>
                        <a:rPr lang="fr-FR" sz="1400" b="1" kern="0" dirty="0">
                          <a:solidFill>
                            <a:schemeClr val="accent2"/>
                          </a:solidFill>
                        </a:rPr>
                        <a:t>199</a:t>
                      </a:r>
                      <a:r>
                        <a:rPr lang="fr-FR" sz="1200" b="1" kern="0" dirty="0">
                          <a:solidFill>
                            <a:schemeClr val="accent2"/>
                          </a:solidFill>
                        </a:rPr>
                        <a:t>, 200</a:t>
                      </a:r>
                    </a:p>
                  </p:txBody>
                </p:sp>
                <p:sp>
                  <p:nvSpPr>
                    <p:cNvPr id="15" name="ZoneTexte 14">
                      <a:extLst>
                        <a:ext uri="{FF2B5EF4-FFF2-40B4-BE49-F238E27FC236}">
                          <a16:creationId xmlns:a16="http://schemas.microsoft.com/office/drawing/2014/main" id="{DAC1F571-3E16-F54A-B0DB-02EB993737A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80337" y="5267862"/>
                      <a:ext cx="365341" cy="17854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539953">
                        <a:defRPr/>
                      </a:pPr>
                      <a:r>
                        <a:rPr lang="fr-FR" sz="1050" kern="0" dirty="0">
                          <a:solidFill>
                            <a:sysClr val="windowText" lastClr="000000"/>
                          </a:solidFill>
                        </a:rPr>
                        <a:t>07/10</a:t>
                      </a:r>
                    </a:p>
                  </p:txBody>
                </p:sp>
                <p:cxnSp>
                  <p:nvCxnSpPr>
                    <p:cNvPr id="16" name="Connecteur droit 15">
                      <a:extLst>
                        <a:ext uri="{FF2B5EF4-FFF2-40B4-BE49-F238E27FC236}">
                          <a16:creationId xmlns:a16="http://schemas.microsoft.com/office/drawing/2014/main" id="{3D6A1993-49B2-3542-A53B-0DA545F5CB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804248" y="5296797"/>
                      <a:ext cx="0" cy="252000"/>
                    </a:xfrm>
                    <a:prstGeom prst="line">
                      <a:avLst/>
                    </a:prstGeom>
                    <a:noFill/>
                    <a:ln w="381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C294F165-6C9A-EA47-8546-583EEE0567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32440" y="4248230"/>
                  <a:ext cx="2099" cy="55545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4F30508-DBBF-164E-8CEE-562E3D80CEE5}"/>
                  </a:ext>
                </a:extLst>
              </p:cNvPr>
              <p:cNvSpPr txBox="1"/>
              <p:nvPr/>
            </p:nvSpPr>
            <p:spPr>
              <a:xfrm>
                <a:off x="6051493" y="3948233"/>
                <a:ext cx="556559" cy="337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39953">
                  <a:defRPr/>
                </a:pPr>
                <a:r>
                  <a:rPr lang="fr-FR" kern="0" dirty="0">
                    <a:solidFill>
                      <a:sysClr val="windowText" lastClr="000000"/>
                    </a:solidFill>
                  </a:rPr>
                  <a:t>2015</a:t>
                </a: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4DE3B0-D937-C041-AB2E-C218909D7F30}"/>
              </a:ext>
            </a:extLst>
          </p:cNvPr>
          <p:cNvSpPr txBox="1"/>
          <p:nvPr/>
        </p:nvSpPr>
        <p:spPr>
          <a:xfrm>
            <a:off x="328161" y="4753317"/>
            <a:ext cx="1155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Supplementary</a:t>
            </a:r>
            <a:r>
              <a:rPr lang="fr-FR" sz="1600" b="1" dirty="0"/>
              <a:t> Figure 3. Modification of </a:t>
            </a:r>
            <a:r>
              <a:rPr lang="fr-FR" sz="1600" b="1" dirty="0" err="1"/>
              <a:t>swimming</a:t>
            </a:r>
            <a:r>
              <a:rPr lang="fr-FR" sz="1600" b="1" dirty="0"/>
              <a:t> </a:t>
            </a:r>
            <a:r>
              <a:rPr lang="fr-FR" sz="1600" b="1" dirty="0" err="1"/>
              <a:t>motility</a:t>
            </a:r>
            <a:r>
              <a:rPr lang="fr-FR" sz="1600" b="1" dirty="0"/>
              <a:t> of </a:t>
            </a:r>
            <a:r>
              <a:rPr lang="fr-FR" sz="1600" b="1" i="1" dirty="0"/>
              <a:t>A. </a:t>
            </a:r>
            <a:r>
              <a:rPr lang="fr-FR" sz="1600" b="1" i="1" dirty="0" err="1"/>
              <a:t>xylosoxidans</a:t>
            </a:r>
            <a:r>
              <a:rPr lang="fr-FR" sz="1600" b="1" dirty="0"/>
              <a:t> (</a:t>
            </a:r>
            <a:r>
              <a:rPr lang="fr-FR" sz="1600" b="1" i="1" dirty="0" err="1"/>
              <a:t>Ax</a:t>
            </a:r>
            <a:r>
              <a:rPr lang="fr-FR" sz="1600" b="1" dirty="0"/>
              <a:t>)</a:t>
            </a:r>
            <a:r>
              <a:rPr lang="fr-FR" sz="1600" b="1" i="1" dirty="0"/>
              <a:t> </a:t>
            </a:r>
            <a:r>
              <a:rPr lang="fr-FR" sz="1600" b="1" i="1" dirty="0" err="1"/>
              <a:t>Ax</a:t>
            </a:r>
            <a:r>
              <a:rPr lang="fr-FR" sz="1600" b="1" i="1" dirty="0"/>
              <a:t> </a:t>
            </a:r>
            <a:r>
              <a:rPr lang="fr-FR" sz="1600" b="1" dirty="0"/>
              <a:t>200 in </a:t>
            </a:r>
            <a:r>
              <a:rPr lang="fr-FR" sz="1600" b="1" dirty="0" err="1"/>
              <a:t>presence</a:t>
            </a:r>
            <a:r>
              <a:rPr lang="fr-FR" sz="1600" b="1" dirty="0"/>
              <a:t> of </a:t>
            </a:r>
            <a:r>
              <a:rPr lang="fr-FR" sz="1600" b="1" dirty="0" err="1"/>
              <a:t>another</a:t>
            </a:r>
            <a:r>
              <a:rPr lang="fr-FR" sz="1600" b="1" dirty="0"/>
              <a:t> </a:t>
            </a:r>
            <a:r>
              <a:rPr lang="fr-FR" sz="1600" b="1" dirty="0" err="1"/>
              <a:t>strain</a:t>
            </a:r>
            <a:r>
              <a:rPr lang="fr-FR" sz="1600" b="1" dirty="0"/>
              <a:t> of </a:t>
            </a:r>
            <a:r>
              <a:rPr lang="fr-FR" sz="1600" b="1" i="1" dirty="0" err="1"/>
              <a:t>Ax</a:t>
            </a:r>
            <a:r>
              <a:rPr lang="fr-FR" sz="1600" b="1" dirty="0"/>
              <a:t>, </a:t>
            </a:r>
            <a:r>
              <a:rPr lang="fr-FR" sz="1600" b="1" i="1" dirty="0" err="1"/>
              <a:t>Ax</a:t>
            </a:r>
            <a:r>
              <a:rPr lang="fr-FR" sz="1600" b="1" i="1" dirty="0"/>
              <a:t> </a:t>
            </a:r>
            <a:r>
              <a:rPr lang="fr-FR" sz="1600" b="1" dirty="0"/>
              <a:t>198.</a:t>
            </a:r>
            <a:endParaRPr lang="fr-FR" sz="1600" dirty="0"/>
          </a:p>
          <a:p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198 and </a:t>
            </a:r>
            <a:r>
              <a:rPr lang="fr-FR" sz="1600" i="1" dirty="0" err="1"/>
              <a:t>Ax</a:t>
            </a:r>
            <a:r>
              <a:rPr lang="fr-FR" sz="1600" i="1" dirty="0"/>
              <a:t> </a:t>
            </a:r>
            <a:r>
              <a:rPr lang="fr-FR" sz="1600" dirty="0"/>
              <a:t>200 correspond to adaptive </a:t>
            </a:r>
            <a:r>
              <a:rPr lang="fr-FR" sz="1600" dirty="0" err="1"/>
              <a:t>variants</a:t>
            </a:r>
            <a:r>
              <a:rPr lang="fr-FR" sz="1600" dirty="0"/>
              <a:t> of </a:t>
            </a:r>
            <a:r>
              <a:rPr lang="fr-FR" sz="1600" dirty="0" err="1"/>
              <a:t>identical</a:t>
            </a:r>
            <a:r>
              <a:rPr lang="fr-FR" sz="1600" dirty="0"/>
              <a:t> Multi Locus </a:t>
            </a:r>
            <a:r>
              <a:rPr lang="fr-FR" sz="1600" dirty="0" err="1"/>
              <a:t>Sequence</a:t>
            </a:r>
            <a:r>
              <a:rPr lang="fr-FR" sz="1600" dirty="0"/>
              <a:t> </a:t>
            </a:r>
            <a:r>
              <a:rPr lang="fr-FR" sz="1600" dirty="0" err="1"/>
              <a:t>Typing</a:t>
            </a:r>
            <a:r>
              <a:rPr lang="fr-FR" sz="1600" dirty="0"/>
              <a:t> (MLST) </a:t>
            </a:r>
            <a:r>
              <a:rPr lang="fr-FR" sz="1600" dirty="0" err="1"/>
              <a:t>genotype</a:t>
            </a:r>
            <a:r>
              <a:rPr lang="fr-FR" sz="1600" dirty="0"/>
              <a:t> (</a:t>
            </a:r>
            <a:r>
              <a:rPr lang="fr-FR" sz="1600" dirty="0" err="1"/>
              <a:t>Sequence</a:t>
            </a:r>
            <a:r>
              <a:rPr lang="fr-FR" sz="1600" dirty="0"/>
              <a:t> Type 327) but distinct </a:t>
            </a:r>
            <a:r>
              <a:rPr lang="fr-FR" sz="1600" dirty="0" err="1"/>
              <a:t>colony</a:t>
            </a:r>
            <a:r>
              <a:rPr lang="fr-FR" sz="1600" dirty="0"/>
              <a:t> morphotypes </a:t>
            </a:r>
            <a:r>
              <a:rPr lang="fr-FR" sz="1600" dirty="0" err="1"/>
              <a:t>co-cultured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a </a:t>
            </a:r>
            <a:r>
              <a:rPr lang="fr-FR" sz="1600" dirty="0" err="1"/>
              <a:t>sputum</a:t>
            </a:r>
            <a:r>
              <a:rPr lang="fr-FR" sz="1600" dirty="0"/>
              <a:t> </a:t>
            </a:r>
            <a:r>
              <a:rPr lang="fr-FR" sz="1600" dirty="0" err="1"/>
              <a:t>specimen</a:t>
            </a:r>
            <a:r>
              <a:rPr lang="fr-FR" sz="1600" dirty="0"/>
              <a:t> in Patient A </a:t>
            </a:r>
            <a:r>
              <a:rPr lang="fr-FR" sz="1600" dirty="0" err="1"/>
              <a:t>chronically</a:t>
            </a:r>
            <a:r>
              <a:rPr lang="fr-FR" sz="1600" dirty="0"/>
              <a:t> </a:t>
            </a:r>
            <a:r>
              <a:rPr lang="fr-FR" sz="1600" dirty="0" err="1"/>
              <a:t>colonized</a:t>
            </a:r>
            <a:r>
              <a:rPr lang="fr-FR" sz="1600" dirty="0"/>
              <a:t> by </a:t>
            </a:r>
            <a:r>
              <a:rPr lang="fr-FR" sz="1600" i="1" dirty="0" err="1"/>
              <a:t>Ax</a:t>
            </a:r>
            <a:r>
              <a:rPr lang="fr-FR" sz="1600" dirty="0"/>
              <a:t>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7E335C7-9028-B045-AA8E-5D51937C0A17}"/>
              </a:ext>
            </a:extLst>
          </p:cNvPr>
          <p:cNvGrpSpPr/>
          <p:nvPr/>
        </p:nvGrpSpPr>
        <p:grpSpPr>
          <a:xfrm>
            <a:off x="1558708" y="1041878"/>
            <a:ext cx="9011478" cy="3167270"/>
            <a:chOff x="371061" y="1314727"/>
            <a:chExt cx="10548730" cy="37211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9DD8FE9-364E-7E4D-87EF-86452902D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65" r="99635">
                          <a14:foregroundMark x1="1460" y1="21843" x2="24453" y2="3413"/>
                          <a14:foregroundMark x1="67883" y1="2730" x2="95620" y2="26962"/>
                          <a14:foregroundMark x1="79927" y1="8874" x2="74453" y2="4437"/>
                          <a14:foregroundMark x1="67153" y1="2730" x2="35766" y2="3072"/>
                        </a14:backgroundRemoval>
                      </a14:imgEffect>
                    </a14:imgLayer>
                  </a14:imgProps>
                </a:ext>
              </a:extLst>
            </a:blip>
            <a:srcRect l="-2174" r="-2285"/>
            <a:stretch/>
          </p:blipFill>
          <p:spPr>
            <a:xfrm>
              <a:off x="3896139" y="1314727"/>
              <a:ext cx="3634961" cy="3721100"/>
            </a:xfrm>
            <a:prstGeom prst="ellipse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B8A28CA-4611-6248-9FE7-A350DF3FD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7" b="99663" l="0" r="100000">
                          <a14:foregroundMark x1="26007" y1="3367" x2="5495" y2="17172"/>
                          <a14:foregroundMark x1="2930" y1="22222" x2="13187" y2="9764"/>
                          <a14:foregroundMark x1="57875" y1="4377" x2="86447" y2="10774"/>
                          <a14:foregroundMark x1="83150" y1="89562" x2="65201" y2="99327"/>
                          <a14:foregroundMark x1="6593" y1="82828" x2="34432" y2="98990"/>
                          <a14:foregroundMark x1="80586" y1="7071" x2="68132" y2="1684"/>
                        </a14:backgroundRemoval>
                      </a14:imgEffect>
                    </a14:imgLayer>
                  </a14:imgProps>
                </a:ext>
              </a:extLst>
            </a:blip>
            <a:srcRect l="-2023" t="1347" r="-413" b="2510"/>
            <a:stretch/>
          </p:blipFill>
          <p:spPr>
            <a:xfrm>
              <a:off x="7368209" y="1409424"/>
              <a:ext cx="3551582" cy="3626403"/>
            </a:xfrm>
            <a:prstGeom prst="ellipse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6903DA3-0301-2E4D-A2D9-A3DBF5B08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15"/>
            <a:stretch/>
          </p:blipFill>
          <p:spPr>
            <a:xfrm>
              <a:off x="371061" y="1396172"/>
              <a:ext cx="3634961" cy="3591340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CEE11DA-D815-3843-9DA4-78DF3AF74590}"/>
              </a:ext>
            </a:extLst>
          </p:cNvPr>
          <p:cNvSpPr txBox="1"/>
          <p:nvPr/>
        </p:nvSpPr>
        <p:spPr>
          <a:xfrm>
            <a:off x="2239310" y="3291433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198 vs </a:t>
            </a:r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198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1F3BA3-3E92-584C-AD9A-4BD56F38C4EB}"/>
              </a:ext>
            </a:extLst>
          </p:cNvPr>
          <p:cNvSpPr txBox="1"/>
          <p:nvPr/>
        </p:nvSpPr>
        <p:spPr>
          <a:xfrm>
            <a:off x="5212474" y="3291433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198 vs </a:t>
            </a:r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200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4F5CD7B-EF69-C14D-B3E2-6A9E47358DCA}"/>
              </a:ext>
            </a:extLst>
          </p:cNvPr>
          <p:cNvSpPr txBox="1"/>
          <p:nvPr/>
        </p:nvSpPr>
        <p:spPr>
          <a:xfrm>
            <a:off x="8171144" y="3291433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200 vs </a:t>
            </a:r>
            <a:r>
              <a:rPr lang="fr-FR" b="1" i="1" dirty="0" err="1">
                <a:solidFill>
                  <a:schemeClr val="bg1"/>
                </a:solidFill>
              </a:rPr>
              <a:t>Ax</a:t>
            </a:r>
            <a:r>
              <a:rPr lang="fr-FR" b="1" dirty="0">
                <a:solidFill>
                  <a:schemeClr val="bg1"/>
                </a:solidFill>
              </a:rPr>
              <a:t> 200</a:t>
            </a:r>
          </a:p>
        </p:txBody>
      </p:sp>
    </p:spTree>
    <p:extLst>
      <p:ext uri="{BB962C8B-B14F-4D97-AF65-F5344CB8AC3E}">
        <p14:creationId xmlns:p14="http://schemas.microsoft.com/office/powerpoint/2010/main" val="399819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86DEF3B0-F648-594B-A14F-68C8B4EA1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87" y="898701"/>
            <a:ext cx="4569302" cy="39893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531F81-BF36-8045-94CF-9B6EEA4C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848" y="732156"/>
            <a:ext cx="3267001" cy="39915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1B50FF-F89A-EC42-8B16-051F6962169B}"/>
              </a:ext>
            </a:extLst>
          </p:cNvPr>
          <p:cNvSpPr txBox="1"/>
          <p:nvPr/>
        </p:nvSpPr>
        <p:spPr>
          <a:xfrm>
            <a:off x="241300" y="4721643"/>
            <a:ext cx="11798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Supplementary</a:t>
            </a:r>
            <a:r>
              <a:rPr lang="fr-FR" sz="1400" b="1" dirty="0"/>
              <a:t> Figure 4. Interactions </a:t>
            </a:r>
            <a:r>
              <a:rPr lang="fr-FR" sz="1400" b="1" dirty="0" err="1"/>
              <a:t>between</a:t>
            </a:r>
            <a:r>
              <a:rPr lang="fr-FR" sz="1400" b="1" dirty="0"/>
              <a:t> 3 </a:t>
            </a:r>
            <a:r>
              <a:rPr lang="fr-FR" sz="1400" b="1" i="1" dirty="0"/>
              <a:t>A. </a:t>
            </a:r>
            <a:r>
              <a:rPr lang="fr-FR" sz="1400" b="1" i="1" dirty="0" err="1"/>
              <a:t>xylosoxidans</a:t>
            </a:r>
            <a:r>
              <a:rPr lang="fr-FR" sz="1400" b="1" dirty="0"/>
              <a:t> (</a:t>
            </a:r>
            <a:r>
              <a:rPr lang="fr-FR" sz="1400" b="1" i="1" dirty="0" err="1"/>
              <a:t>Ax</a:t>
            </a:r>
            <a:r>
              <a:rPr lang="fr-FR" sz="1400" b="1" dirty="0"/>
              <a:t>) (</a:t>
            </a:r>
            <a:r>
              <a:rPr lang="fr-FR" sz="1400" b="1" i="1" dirty="0" err="1"/>
              <a:t>Ax</a:t>
            </a:r>
            <a:r>
              <a:rPr lang="fr-FR" sz="1400" b="1" i="1" dirty="0"/>
              <a:t> </a:t>
            </a:r>
            <a:r>
              <a:rPr lang="fr-FR" sz="1400" b="1" dirty="0"/>
              <a:t>198, </a:t>
            </a:r>
            <a:r>
              <a:rPr lang="fr-FR" sz="1400" b="1" i="1" dirty="0" err="1"/>
              <a:t>Ax</a:t>
            </a:r>
            <a:r>
              <a:rPr lang="fr-FR" sz="1400" b="1" i="1" dirty="0"/>
              <a:t> </a:t>
            </a:r>
            <a:r>
              <a:rPr lang="fr-FR" sz="1400" b="1" dirty="0"/>
              <a:t>199, </a:t>
            </a:r>
            <a:r>
              <a:rPr lang="fr-FR" sz="1400" b="1" i="1" dirty="0" err="1"/>
              <a:t>Ax</a:t>
            </a:r>
            <a:r>
              <a:rPr lang="fr-FR" sz="1400" b="1" i="1" dirty="0"/>
              <a:t> </a:t>
            </a:r>
            <a:r>
              <a:rPr lang="fr-FR" sz="1400" b="1" dirty="0"/>
              <a:t>200 of </a:t>
            </a:r>
            <a:r>
              <a:rPr lang="fr-FR" sz="1400" b="1" dirty="0" err="1"/>
              <a:t>Sequence</a:t>
            </a:r>
            <a:r>
              <a:rPr lang="fr-FR" sz="1400" b="1" dirty="0"/>
              <a:t> Type (ST) 327) and 1 </a:t>
            </a:r>
            <a:r>
              <a:rPr lang="fr-FR" sz="1400" b="1" i="1"/>
              <a:t>P. aeruginosa</a:t>
            </a:r>
            <a:r>
              <a:rPr lang="fr-FR" sz="1400" b="1" dirty="0"/>
              <a:t> (</a:t>
            </a:r>
            <a:r>
              <a:rPr lang="fr-FR" sz="1400" b="1" i="1" dirty="0"/>
              <a:t>Pa</a:t>
            </a:r>
            <a:r>
              <a:rPr lang="fr-FR" sz="1400" b="1" dirty="0"/>
              <a:t>) of ST 1092 </a:t>
            </a:r>
            <a:r>
              <a:rPr lang="fr-FR" sz="1400" b="1" dirty="0" err="1"/>
              <a:t>co-cultured</a:t>
            </a:r>
            <a:r>
              <a:rPr lang="fr-FR" sz="1400" b="1" dirty="0"/>
              <a:t> </a:t>
            </a:r>
            <a:r>
              <a:rPr lang="fr-FR" sz="1400" b="1" dirty="0" err="1"/>
              <a:t>from</a:t>
            </a:r>
            <a:r>
              <a:rPr lang="fr-FR" sz="1400" b="1" dirty="0"/>
              <a:t> a </a:t>
            </a:r>
            <a:r>
              <a:rPr lang="fr-FR" sz="1400" b="1" dirty="0" err="1"/>
              <a:t>sputum</a:t>
            </a:r>
            <a:r>
              <a:rPr lang="fr-FR" sz="1400" b="1" dirty="0"/>
              <a:t> </a:t>
            </a:r>
            <a:r>
              <a:rPr lang="fr-FR" sz="1400" b="1" dirty="0" err="1"/>
              <a:t>specimen</a:t>
            </a:r>
            <a:r>
              <a:rPr lang="fr-FR" sz="1400" b="1" dirty="0"/>
              <a:t> in Patient A.</a:t>
            </a:r>
          </a:p>
          <a:p>
            <a:pPr algn="just"/>
            <a:r>
              <a:rPr lang="fr-FR" sz="1400" i="1" dirty="0" err="1"/>
              <a:t>Ax</a:t>
            </a:r>
            <a:r>
              <a:rPr lang="fr-FR" sz="1400" i="1" dirty="0"/>
              <a:t> </a:t>
            </a:r>
            <a:r>
              <a:rPr lang="fr-FR" sz="1400" dirty="0"/>
              <a:t>198, </a:t>
            </a:r>
            <a:r>
              <a:rPr lang="fr-FR" sz="1400" i="1" dirty="0" err="1"/>
              <a:t>Ax</a:t>
            </a:r>
            <a:r>
              <a:rPr lang="fr-FR" sz="1400" i="1" dirty="0"/>
              <a:t> </a:t>
            </a:r>
            <a:r>
              <a:rPr lang="fr-FR" sz="1400" dirty="0"/>
              <a:t>199 and </a:t>
            </a:r>
            <a:r>
              <a:rPr lang="fr-FR" sz="1400" i="1" dirty="0" err="1"/>
              <a:t>Ax</a:t>
            </a:r>
            <a:r>
              <a:rPr lang="fr-FR" sz="1400" i="1" dirty="0"/>
              <a:t> </a:t>
            </a:r>
            <a:r>
              <a:rPr lang="fr-FR" sz="1400" dirty="0"/>
              <a:t>200 correspond to adaptive </a:t>
            </a:r>
            <a:r>
              <a:rPr lang="fr-FR" sz="1400" dirty="0" err="1"/>
              <a:t>variants</a:t>
            </a:r>
            <a:r>
              <a:rPr lang="fr-FR" sz="1400" dirty="0"/>
              <a:t> of </a:t>
            </a:r>
            <a:r>
              <a:rPr lang="fr-FR" sz="1400" dirty="0" err="1"/>
              <a:t>identical</a:t>
            </a:r>
            <a:r>
              <a:rPr lang="fr-FR" sz="1400" dirty="0"/>
              <a:t> Multi Locus </a:t>
            </a:r>
            <a:r>
              <a:rPr lang="fr-FR" sz="1400" dirty="0" err="1"/>
              <a:t>Sequence</a:t>
            </a:r>
            <a:r>
              <a:rPr lang="fr-FR" sz="1400" dirty="0"/>
              <a:t> </a:t>
            </a:r>
            <a:r>
              <a:rPr lang="fr-FR" sz="1400" dirty="0" err="1"/>
              <a:t>Typing</a:t>
            </a:r>
            <a:r>
              <a:rPr lang="fr-FR" sz="1400" dirty="0"/>
              <a:t> (MLST) </a:t>
            </a:r>
            <a:r>
              <a:rPr lang="fr-FR" sz="1400" dirty="0" err="1"/>
              <a:t>genotype</a:t>
            </a:r>
            <a:r>
              <a:rPr lang="fr-FR" sz="1400" dirty="0"/>
              <a:t> (ST 327) but distinct </a:t>
            </a:r>
            <a:r>
              <a:rPr lang="fr-FR" sz="1400" dirty="0" err="1"/>
              <a:t>colony</a:t>
            </a:r>
            <a:r>
              <a:rPr lang="fr-FR" sz="1400" dirty="0"/>
              <a:t> morphotypes </a:t>
            </a:r>
            <a:r>
              <a:rPr lang="fr-FR" sz="1400" dirty="0" err="1"/>
              <a:t>co-cultured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a </a:t>
            </a:r>
            <a:r>
              <a:rPr lang="fr-FR" sz="1400" dirty="0" err="1"/>
              <a:t>sputum</a:t>
            </a:r>
            <a:r>
              <a:rPr lang="fr-FR" sz="1400" dirty="0"/>
              <a:t> </a:t>
            </a:r>
            <a:r>
              <a:rPr lang="fr-FR" sz="1400" dirty="0" err="1"/>
              <a:t>specimen</a:t>
            </a:r>
            <a:r>
              <a:rPr lang="fr-FR" sz="1400" dirty="0"/>
              <a:t> in Patient A </a:t>
            </a:r>
            <a:r>
              <a:rPr lang="fr-FR" sz="1400" dirty="0" err="1"/>
              <a:t>chronically</a:t>
            </a:r>
            <a:r>
              <a:rPr lang="fr-FR" sz="1400" dirty="0"/>
              <a:t> </a:t>
            </a:r>
            <a:r>
              <a:rPr lang="fr-FR" sz="1400" dirty="0" err="1"/>
              <a:t>colonized</a:t>
            </a:r>
            <a:r>
              <a:rPr lang="fr-FR" sz="1400" dirty="0"/>
              <a:t> by </a:t>
            </a:r>
            <a:r>
              <a:rPr lang="fr-FR" sz="1400" i="1" dirty="0" err="1"/>
              <a:t>Ax</a:t>
            </a:r>
            <a:r>
              <a:rPr lang="fr-FR" sz="1400" i="1" dirty="0"/>
              <a:t> </a:t>
            </a:r>
            <a:r>
              <a:rPr lang="fr-FR" sz="1400" dirty="0"/>
              <a:t>and </a:t>
            </a:r>
            <a:r>
              <a:rPr lang="fr-FR" sz="1400" dirty="0" err="1"/>
              <a:t>sporadically</a:t>
            </a:r>
            <a:r>
              <a:rPr lang="fr-FR" sz="1400" dirty="0"/>
              <a:t> </a:t>
            </a:r>
            <a:r>
              <a:rPr lang="fr-FR" sz="1400" dirty="0" err="1"/>
              <a:t>colonized</a:t>
            </a:r>
            <a:r>
              <a:rPr lang="fr-FR" sz="1400" dirty="0"/>
              <a:t> by </a:t>
            </a:r>
            <a:r>
              <a:rPr lang="fr-FR" sz="1400" i="1" dirty="0"/>
              <a:t>Pa</a:t>
            </a:r>
            <a:r>
              <a:rPr lang="fr-FR" sz="1400" dirty="0"/>
              <a:t>. </a:t>
            </a:r>
            <a:r>
              <a:rPr lang="fr-FR" sz="1400" dirty="0" err="1"/>
              <a:t>Strain</a:t>
            </a:r>
            <a:r>
              <a:rPr lang="fr-FR" sz="1400" dirty="0"/>
              <a:t> isolation </a:t>
            </a:r>
            <a:r>
              <a:rPr lang="fr-FR" sz="1400" dirty="0" err="1"/>
              <a:t>characteristics</a:t>
            </a:r>
            <a:r>
              <a:rPr lang="fr-FR" sz="1400" dirty="0"/>
              <a:t> are </a:t>
            </a:r>
            <a:r>
              <a:rPr lang="fr-FR" sz="1400" dirty="0" err="1"/>
              <a:t>presented</a:t>
            </a:r>
            <a:r>
              <a:rPr lang="fr-FR" sz="1400" dirty="0"/>
              <a:t> in Figure 1. </a:t>
            </a:r>
          </a:p>
          <a:p>
            <a:pPr algn="just"/>
            <a:r>
              <a:rPr lang="fr-FR" sz="1400" b="1" dirty="0"/>
              <a:t>A, </a:t>
            </a:r>
            <a:r>
              <a:rPr lang="fr-FR" sz="1400" dirty="0" err="1"/>
              <a:t>Bacterial</a:t>
            </a:r>
            <a:r>
              <a:rPr lang="fr-FR" sz="1400" dirty="0"/>
              <a:t> concentration </a:t>
            </a:r>
            <a:r>
              <a:rPr lang="fr-FR" sz="1400" dirty="0" err="1"/>
              <a:t>after</a:t>
            </a:r>
            <a:r>
              <a:rPr lang="fr-FR" sz="1400" dirty="0"/>
              <a:t> 48 h of </a:t>
            </a:r>
            <a:r>
              <a:rPr lang="fr-FR" sz="1400" i="1" dirty="0" err="1"/>
              <a:t>Ax</a:t>
            </a:r>
            <a:r>
              <a:rPr lang="fr-FR" sz="1400" dirty="0"/>
              <a:t>/</a:t>
            </a:r>
            <a:r>
              <a:rPr lang="fr-FR" sz="1400" i="1" dirty="0"/>
              <a:t>Pa</a:t>
            </a:r>
            <a:r>
              <a:rPr lang="fr-FR" sz="1400" dirty="0"/>
              <a:t> </a:t>
            </a:r>
            <a:r>
              <a:rPr lang="fr-FR" sz="1400" dirty="0" err="1"/>
              <a:t>co-cultures</a:t>
            </a:r>
            <a:r>
              <a:rPr lang="fr-FR" sz="1400" dirty="0"/>
              <a:t> </a:t>
            </a:r>
            <a:r>
              <a:rPr lang="fr-FR" sz="1400" dirty="0" err="1"/>
              <a:t>compared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corresponding</a:t>
            </a:r>
            <a:r>
              <a:rPr lang="fr-FR" sz="1400" dirty="0"/>
              <a:t> monocultures. CFU: </a:t>
            </a:r>
            <a:r>
              <a:rPr lang="fr-FR" sz="1400" dirty="0" err="1"/>
              <a:t>colony</a:t>
            </a:r>
            <a:r>
              <a:rPr lang="fr-FR" sz="1400" dirty="0"/>
              <a:t> </a:t>
            </a:r>
            <a:r>
              <a:rPr lang="fr-FR" sz="1400" dirty="0" err="1"/>
              <a:t>forming</a:t>
            </a:r>
            <a:r>
              <a:rPr lang="fr-FR" sz="1400" dirty="0"/>
              <a:t> unit.</a:t>
            </a:r>
          </a:p>
          <a:p>
            <a:pPr algn="just"/>
            <a:r>
              <a:rPr lang="fr-FR" sz="1400" b="1" dirty="0"/>
              <a:t>B, </a:t>
            </a:r>
            <a:r>
              <a:rPr lang="fr-FR" sz="1400" dirty="0"/>
              <a:t>Quantification of biofilm </a:t>
            </a:r>
            <a:r>
              <a:rPr lang="fr-FR" sz="1400" dirty="0" err="1"/>
              <a:t>formed</a:t>
            </a:r>
            <a:r>
              <a:rPr lang="fr-FR" sz="1400" dirty="0"/>
              <a:t> </a:t>
            </a:r>
            <a:r>
              <a:rPr lang="fr-FR" sz="1400" dirty="0" err="1"/>
              <a:t>after</a:t>
            </a:r>
            <a:r>
              <a:rPr lang="fr-FR" sz="1400" dirty="0"/>
              <a:t> 48 h of </a:t>
            </a:r>
            <a:r>
              <a:rPr lang="fr-FR" sz="1400" i="1" dirty="0" err="1"/>
              <a:t>Ax</a:t>
            </a:r>
            <a:r>
              <a:rPr lang="fr-FR" sz="1400" dirty="0"/>
              <a:t>/</a:t>
            </a:r>
            <a:r>
              <a:rPr lang="fr-FR" sz="1400" i="1" dirty="0"/>
              <a:t>Pa</a:t>
            </a:r>
            <a:r>
              <a:rPr lang="fr-FR" sz="1400" dirty="0"/>
              <a:t> </a:t>
            </a:r>
            <a:r>
              <a:rPr lang="fr-FR" sz="1400" dirty="0" err="1"/>
              <a:t>co-cultures</a:t>
            </a:r>
            <a:r>
              <a:rPr lang="fr-FR" sz="1400" dirty="0"/>
              <a:t> </a:t>
            </a:r>
            <a:r>
              <a:rPr lang="fr-FR" sz="1400" dirty="0" err="1"/>
              <a:t>compared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corresponding</a:t>
            </a:r>
            <a:r>
              <a:rPr lang="fr-FR" sz="1400" dirty="0"/>
              <a:t> monocultures.</a:t>
            </a:r>
          </a:p>
          <a:p>
            <a:pPr algn="just"/>
            <a:r>
              <a:rPr lang="fr-FR" sz="1400" dirty="0"/>
              <a:t>The </a:t>
            </a:r>
            <a:r>
              <a:rPr lang="fr-FR" sz="1400" dirty="0" err="1"/>
              <a:t>color</a:t>
            </a:r>
            <a:r>
              <a:rPr lang="fr-FR" sz="1400" dirty="0"/>
              <a:t> </a:t>
            </a:r>
            <a:r>
              <a:rPr lang="fr-FR" sz="1400" dirty="0" err="1"/>
              <a:t>indicates</a:t>
            </a:r>
            <a:r>
              <a:rPr lang="fr-FR" sz="1400" dirty="0"/>
              <a:t> the </a:t>
            </a:r>
            <a:r>
              <a:rPr lang="fr-FR" sz="1400" dirty="0" err="1"/>
              <a:t>species</a:t>
            </a:r>
            <a:r>
              <a:rPr lang="fr-FR" sz="1400" dirty="0"/>
              <a:t> </a:t>
            </a:r>
            <a:r>
              <a:rPr lang="fr-FR" sz="1400" dirty="0" err="1"/>
              <a:t>whose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are </a:t>
            </a:r>
            <a:r>
              <a:rPr lang="fr-FR" sz="1400" dirty="0" err="1"/>
              <a:t>numbered</a:t>
            </a:r>
            <a:r>
              <a:rPr lang="fr-FR" sz="1400" dirty="0"/>
              <a:t> in A: orange for </a:t>
            </a:r>
            <a:r>
              <a:rPr lang="fr-FR" sz="1400" i="1" dirty="0" err="1"/>
              <a:t>Ax</a:t>
            </a:r>
            <a:r>
              <a:rPr lang="fr-FR" sz="1400" dirty="0"/>
              <a:t>, </a:t>
            </a:r>
            <a:r>
              <a:rPr lang="en-US" sz="1400" dirty="0"/>
              <a:t>light brown for </a:t>
            </a:r>
            <a:r>
              <a:rPr lang="en-US" sz="1400" i="1" dirty="0"/>
              <a:t>Pa</a:t>
            </a:r>
            <a:r>
              <a:rPr lang="en-US" sz="1400" dirty="0"/>
              <a:t> II.17</a:t>
            </a:r>
            <a:r>
              <a:rPr lang="fr-FR" sz="1400" dirty="0"/>
              <a:t>. The </a:t>
            </a:r>
            <a:r>
              <a:rPr lang="fr-FR" sz="1400" dirty="0" err="1"/>
              <a:t>same</a:t>
            </a:r>
            <a:r>
              <a:rPr lang="fr-FR" sz="1400" dirty="0"/>
              <a:t> </a:t>
            </a:r>
            <a:r>
              <a:rPr lang="fr-FR" sz="1400" dirty="0" err="1"/>
              <a:t>color</a:t>
            </a:r>
            <a:r>
              <a:rPr lang="fr-FR" sz="1400" dirty="0"/>
              <a:t> code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in B to </a:t>
            </a:r>
            <a:r>
              <a:rPr lang="fr-FR" sz="1400" dirty="0" err="1"/>
              <a:t>indicate</a:t>
            </a:r>
            <a:r>
              <a:rPr lang="fr-FR" sz="1400" dirty="0"/>
              <a:t> the </a:t>
            </a:r>
            <a:r>
              <a:rPr lang="fr-FR" sz="1400" dirty="0" err="1"/>
              <a:t>species</a:t>
            </a:r>
            <a:r>
              <a:rPr lang="fr-FR" sz="1400" dirty="0"/>
              <a:t> </a:t>
            </a:r>
            <a:r>
              <a:rPr lang="fr-FR" sz="1400" dirty="0" err="1"/>
              <a:t>whose</a:t>
            </a:r>
            <a:r>
              <a:rPr lang="fr-FR" sz="1400" dirty="0"/>
              <a:t> </a:t>
            </a:r>
            <a:r>
              <a:rPr lang="fr-FR" sz="1400" dirty="0" err="1"/>
              <a:t>biofilm</a:t>
            </a:r>
            <a:r>
              <a:rPr lang="fr-FR" sz="1400" dirty="0"/>
              <a:t> formation has been </a:t>
            </a:r>
            <a:r>
              <a:rPr lang="fr-FR" sz="1400" dirty="0" err="1"/>
              <a:t>measured</a:t>
            </a:r>
            <a:r>
              <a:rPr lang="fr-FR" sz="1400" dirty="0"/>
              <a:t>; </a:t>
            </a:r>
            <a:r>
              <a:rPr lang="fr-FR" sz="1400" dirty="0" err="1"/>
              <a:t>hatched</a:t>
            </a:r>
            <a:r>
              <a:rPr lang="fr-FR" sz="1400" dirty="0"/>
              <a:t> </a:t>
            </a:r>
            <a:r>
              <a:rPr lang="fr-FR" sz="1400" dirty="0" err="1"/>
              <a:t>box-plots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mixed </a:t>
            </a:r>
            <a:r>
              <a:rPr lang="fr-FR" sz="1400" dirty="0" err="1"/>
              <a:t>colors</a:t>
            </a:r>
            <a:r>
              <a:rPr lang="fr-FR" sz="1400" dirty="0"/>
              <a:t> </a:t>
            </a:r>
            <a:r>
              <a:rPr lang="fr-FR" sz="1400" dirty="0" err="1"/>
              <a:t>indicate</a:t>
            </a:r>
            <a:r>
              <a:rPr lang="fr-FR" sz="1400" dirty="0"/>
              <a:t> global </a:t>
            </a:r>
            <a:r>
              <a:rPr lang="fr-FR" sz="1400" dirty="0" err="1"/>
              <a:t>bacterial</a:t>
            </a:r>
            <a:r>
              <a:rPr lang="fr-FR" sz="1400" dirty="0"/>
              <a:t> quantification in </a:t>
            </a:r>
            <a:r>
              <a:rPr lang="fr-FR" sz="1400" dirty="0" err="1"/>
              <a:t>biofilm</a:t>
            </a:r>
            <a:r>
              <a:rPr lang="fr-FR" sz="1400" dirty="0"/>
              <a:t> </a:t>
            </a:r>
            <a:r>
              <a:rPr lang="fr-FR" sz="1400" dirty="0" err="1"/>
              <a:t>experiments</a:t>
            </a:r>
            <a:r>
              <a:rPr lang="fr-FR" sz="1400" dirty="0"/>
              <a:t>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B8A7B51-B11C-844A-AA8E-F506EFA1C51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287" y="507443"/>
            <a:ext cx="8665024" cy="1792350"/>
            <a:chOff x="2519787" y="855266"/>
            <a:chExt cx="6976564" cy="1443094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B75EC913-D750-E64A-BFFE-8C05974A838B}"/>
                </a:ext>
              </a:extLst>
            </p:cNvPr>
            <p:cNvGrpSpPr/>
            <p:nvPr/>
          </p:nvGrpSpPr>
          <p:grpSpPr>
            <a:xfrm>
              <a:off x="2519787" y="855267"/>
              <a:ext cx="3726350" cy="1324031"/>
              <a:chOff x="1089878" y="556222"/>
              <a:chExt cx="4969565" cy="1765766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C1AAC12-D9C9-9948-A213-BCADE97A6252}"/>
                  </a:ext>
                </a:extLst>
              </p:cNvPr>
              <p:cNvSpPr txBox="1"/>
              <p:nvPr/>
            </p:nvSpPr>
            <p:spPr>
              <a:xfrm>
                <a:off x="1089878" y="556222"/>
                <a:ext cx="360039" cy="49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99" b="1" dirty="0"/>
                  <a:t>A</a:t>
                </a:r>
              </a:p>
            </p:txBody>
          </p: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664FAA8F-331B-4745-933A-ACE47D17DC05}"/>
                  </a:ext>
                </a:extLst>
              </p:cNvPr>
              <p:cNvGrpSpPr/>
              <p:nvPr/>
            </p:nvGrpSpPr>
            <p:grpSpPr>
              <a:xfrm>
                <a:off x="2156229" y="1564252"/>
                <a:ext cx="3903214" cy="757736"/>
                <a:chOff x="2156229" y="1564252"/>
                <a:chExt cx="3903214" cy="757736"/>
              </a:xfrm>
            </p:grpSpPr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50302D6A-86FF-6549-A0CC-F802C8CE0D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6229" y="2136246"/>
                  <a:ext cx="597566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F52EC8F5-EB24-BB44-B1C2-D9D4A6BCC8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10514" y="2051788"/>
                  <a:ext cx="597564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CD0B21A1-8067-8E4E-9FF8-D40CF80C49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60422" y="1843586"/>
                  <a:ext cx="597564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A391390F-026D-E548-B7F8-CFD18A82E2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14299" y="2250390"/>
                  <a:ext cx="1432009" cy="0"/>
                </a:xfrm>
                <a:prstGeom prst="line">
                  <a:avLst/>
                </a:prstGeom>
                <a:ln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FFDA5D29-FE6F-9E48-A63D-045FCFD9CF28}"/>
                    </a:ext>
                  </a:extLst>
                </p:cNvPr>
                <p:cNvSpPr txBox="1"/>
                <p:nvPr/>
              </p:nvSpPr>
              <p:spPr>
                <a:xfrm>
                  <a:off x="2281353" y="1857012"/>
                  <a:ext cx="445093" cy="338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dirty="0"/>
                    <a:t>NS</a:t>
                  </a:r>
                  <a:endParaRPr lang="fr-FR" sz="1200" dirty="0"/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70FB8049-5D4A-504D-948E-01C4FB489C98}"/>
                    </a:ext>
                  </a:extLst>
                </p:cNvPr>
                <p:cNvSpPr txBox="1"/>
                <p:nvPr/>
              </p:nvSpPr>
              <p:spPr>
                <a:xfrm>
                  <a:off x="3061653" y="1775385"/>
                  <a:ext cx="445093" cy="338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dirty="0"/>
                    <a:t>NS</a:t>
                  </a:r>
                  <a:endParaRPr lang="fr-FR" sz="1200" dirty="0"/>
                </a:p>
              </p:txBody>
            </p:sp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F64F78A2-AE06-2E49-9CCD-5B90D8D2992D}"/>
                    </a:ext>
                  </a:extLst>
                </p:cNvPr>
                <p:cNvSpPr txBox="1"/>
                <p:nvPr/>
              </p:nvSpPr>
              <p:spPr>
                <a:xfrm>
                  <a:off x="3815399" y="1564252"/>
                  <a:ext cx="445093" cy="338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dirty="0"/>
                    <a:t>NS</a:t>
                  </a:r>
                  <a:endParaRPr lang="fr-FR" sz="1200" dirty="0"/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40B950D7-A90D-5640-9136-1FEBDA171C07}"/>
                    </a:ext>
                  </a:extLst>
                </p:cNvPr>
                <p:cNvSpPr txBox="1"/>
                <p:nvPr/>
              </p:nvSpPr>
              <p:spPr>
                <a:xfrm>
                  <a:off x="4739511" y="1969532"/>
                  <a:ext cx="445093" cy="338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50" dirty="0"/>
                    <a:t>NS</a:t>
                  </a:r>
                  <a:endParaRPr lang="fr-FR" sz="1200" dirty="0"/>
                </a:p>
              </p:txBody>
            </p:sp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3BD1EC3A-F98E-0042-8C6C-CDC51EF5EE08}"/>
                    </a:ext>
                  </a:extLst>
                </p:cNvPr>
                <p:cNvSpPr txBox="1"/>
                <p:nvPr/>
              </p:nvSpPr>
              <p:spPr>
                <a:xfrm>
                  <a:off x="5166699" y="2012207"/>
                  <a:ext cx="651652" cy="247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*</a:t>
                  </a:r>
                  <a:endParaRPr lang="fr-FR" sz="1050" dirty="0"/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9AB2FC61-5248-D643-A765-36D83C862805}"/>
                    </a:ext>
                  </a:extLst>
                </p:cNvPr>
                <p:cNvSpPr txBox="1"/>
                <p:nvPr/>
              </p:nvSpPr>
              <p:spPr>
                <a:xfrm>
                  <a:off x="5523723" y="2014145"/>
                  <a:ext cx="535720" cy="3078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900" dirty="0"/>
                    <a:t>**</a:t>
                  </a:r>
                  <a:endParaRPr lang="fr-FR" sz="1050" dirty="0"/>
                </a:p>
              </p:txBody>
            </p:sp>
          </p:grpSp>
        </p:grp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3602BA85-49F0-E343-A03C-88933FD26658}"/>
                </a:ext>
              </a:extLst>
            </p:cNvPr>
            <p:cNvGrpSpPr/>
            <p:nvPr/>
          </p:nvGrpSpPr>
          <p:grpSpPr>
            <a:xfrm>
              <a:off x="6177716" y="855266"/>
              <a:ext cx="3318635" cy="1443094"/>
              <a:chOff x="5968192" y="556222"/>
              <a:chExt cx="4425821" cy="1924537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17D78A9-5CA6-1C4E-8B88-4BF5039102CE}"/>
                  </a:ext>
                </a:extLst>
              </p:cNvPr>
              <p:cNvSpPr txBox="1"/>
              <p:nvPr/>
            </p:nvSpPr>
            <p:spPr>
              <a:xfrm>
                <a:off x="5968192" y="556222"/>
                <a:ext cx="360041" cy="49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99" b="1" dirty="0"/>
                  <a:t>B</a:t>
                </a:r>
              </a:p>
            </p:txBody>
          </p: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1C5040A6-9385-A34C-97D1-36C7A65EA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1299" y="2406090"/>
                <a:ext cx="1346584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8042F050-F134-2741-8F5B-A0AF33A86B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63327" y="2024275"/>
                <a:ext cx="242455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5537BC-2364-BF41-BB6E-F9DB12B89F91}"/>
                  </a:ext>
                </a:extLst>
              </p:cNvPr>
              <p:cNvSpPr txBox="1"/>
              <p:nvPr/>
            </p:nvSpPr>
            <p:spPr>
              <a:xfrm>
                <a:off x="8863962" y="2171906"/>
                <a:ext cx="704308" cy="247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**</a:t>
                </a:r>
                <a:endParaRPr lang="fr-FR" sz="1050" dirty="0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3AA8561-0F8F-5941-9C48-56339942E3C8}"/>
                  </a:ext>
                </a:extLst>
              </p:cNvPr>
              <p:cNvSpPr txBox="1"/>
              <p:nvPr/>
            </p:nvSpPr>
            <p:spPr>
              <a:xfrm>
                <a:off x="9176809" y="2171906"/>
                <a:ext cx="576623" cy="247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***</a:t>
                </a:r>
                <a:endParaRPr lang="fr-FR" sz="1050" dirty="0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7D72A29-9769-DB44-8BE9-D1DEF22439C8}"/>
                  </a:ext>
                </a:extLst>
              </p:cNvPr>
              <p:cNvSpPr txBox="1"/>
              <p:nvPr/>
            </p:nvSpPr>
            <p:spPr>
              <a:xfrm>
                <a:off x="9550338" y="2172914"/>
                <a:ext cx="843675" cy="307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***</a:t>
                </a:r>
                <a:endParaRPr lang="fr-FR" sz="1050" dirty="0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99EE274-FC29-1046-882C-B3F4CDE3F373}"/>
                  </a:ext>
                </a:extLst>
              </p:cNvPr>
              <p:cNvSpPr txBox="1"/>
              <p:nvPr/>
            </p:nvSpPr>
            <p:spPr>
              <a:xfrm>
                <a:off x="8874297" y="1759463"/>
                <a:ext cx="445093" cy="338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/>
                  <a:t>NS</a:t>
                </a:r>
                <a:endParaRPr lang="fr-FR" sz="1200" dirty="0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E16209D-2C71-7047-B219-A8838402D936}"/>
                  </a:ext>
                </a:extLst>
              </p:cNvPr>
              <p:cNvSpPr txBox="1"/>
              <p:nvPr/>
            </p:nvSpPr>
            <p:spPr>
              <a:xfrm>
                <a:off x="9236199" y="1812022"/>
                <a:ext cx="717662" cy="307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**</a:t>
                </a:r>
                <a:endParaRPr lang="fr-FR" sz="1050" dirty="0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2B9685E-3B73-954F-A781-F788D5AB55A9}"/>
                  </a:ext>
                </a:extLst>
              </p:cNvPr>
              <p:cNvSpPr txBox="1"/>
              <p:nvPr/>
            </p:nvSpPr>
            <p:spPr>
              <a:xfrm>
                <a:off x="9596697" y="1811032"/>
                <a:ext cx="604866" cy="307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dirty="0"/>
                  <a:t>**</a:t>
                </a:r>
                <a:endParaRPr lang="fr-FR" sz="10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96946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617</Words>
  <Application>Microsoft Office PowerPoint</Application>
  <PresentationFormat>Widescreen</PresentationFormat>
  <Paragraphs>56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Menetrey</dc:creator>
  <cp:lastModifiedBy>Giorgia Aprile</cp:lastModifiedBy>
  <cp:revision>25</cp:revision>
  <dcterms:created xsi:type="dcterms:W3CDTF">2020-07-19T12:20:58Z</dcterms:created>
  <dcterms:modified xsi:type="dcterms:W3CDTF">2020-09-09T09:01:00Z</dcterms:modified>
</cp:coreProperties>
</file>