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Proxima Nova"/>
      <p:regular r:id="rId27"/>
      <p:bold r:id="rId28"/>
      <p:italic r:id="rId29"/>
      <p:boldItalic r:id="rId30"/>
    </p:embeddedFont>
    <p:embeddedFont>
      <p:font typeface="Roboto"/>
      <p:regular r:id="rId31"/>
      <p:bold r:id="rId32"/>
      <p:italic r:id="rId33"/>
      <p:boldItalic r:id="rId34"/>
    </p:embeddedFont>
    <p:embeddedFont>
      <p:font typeface="Montserra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roximaNova-bold.fntdata"/><Relationship Id="rId27" Type="http://schemas.openxmlformats.org/officeDocument/2006/relationships/font" Target="fonts/ProximaNova-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regular.fntdata"/><Relationship Id="rId30" Type="http://schemas.openxmlformats.org/officeDocument/2006/relationships/font" Target="fonts/ProximaNova-boldItalic.fntdata"/><Relationship Id="rId11" Type="http://schemas.openxmlformats.org/officeDocument/2006/relationships/slide" Target="slides/slide6.xml"/><Relationship Id="rId33" Type="http://schemas.openxmlformats.org/officeDocument/2006/relationships/font" Target="fonts/Roboto-italic.fntdata"/><Relationship Id="rId10" Type="http://schemas.openxmlformats.org/officeDocument/2006/relationships/slide" Target="slides/slide5.xml"/><Relationship Id="rId32" Type="http://schemas.openxmlformats.org/officeDocument/2006/relationships/font" Target="fonts/Roboto-bold.fntdata"/><Relationship Id="rId13" Type="http://schemas.openxmlformats.org/officeDocument/2006/relationships/slide" Target="slides/slide8.xml"/><Relationship Id="rId35" Type="http://schemas.openxmlformats.org/officeDocument/2006/relationships/font" Target="fonts/Montserrat-regular.fntdata"/><Relationship Id="rId12" Type="http://schemas.openxmlformats.org/officeDocument/2006/relationships/slide" Target="slides/slide7.xml"/><Relationship Id="rId34" Type="http://schemas.openxmlformats.org/officeDocument/2006/relationships/font" Target="fonts/Roboto-boldItalic.fntdata"/><Relationship Id="rId15" Type="http://schemas.openxmlformats.org/officeDocument/2006/relationships/slide" Target="slides/slide10.xml"/><Relationship Id="rId37" Type="http://schemas.openxmlformats.org/officeDocument/2006/relationships/font" Target="fonts/Montserrat-italic.fntdata"/><Relationship Id="rId14" Type="http://schemas.openxmlformats.org/officeDocument/2006/relationships/slide" Target="slides/slide9.xml"/><Relationship Id="rId36" Type="http://schemas.openxmlformats.org/officeDocument/2006/relationships/font" Target="fonts/Montserrat-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Montserra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5d6173c300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5d6173c300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5d6173c300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d6173c300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5d6173c300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5d6173c300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4ae65db5fc_0_1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4ae65db5fc_0_1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ae65db5fc_0_16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ae65db5fc_0_16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4f268f5679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4f268f5679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4ae65db5fc_0_1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4ae65db5fc_0_1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4ae65db5fc_0_17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4ae65db5fc_0_17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4ae65db5fc_0_1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4ae65db5fc_0_1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5cc05ab20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5cc05ab20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4f268f5679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4f268f567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highlight>
                  <a:srgbClr val="FFFFFF"/>
                </a:highlight>
              </a:rPr>
              <a:t>- Westdrive Überblick, Route, Passanten, Zahlen zu Objekten, Passanten</a:t>
            </a:r>
            <a:endParaRPr>
              <a:highlight>
                <a:srgbClr val="FFFFFF"/>
              </a:highlight>
            </a:endParaRPr>
          </a:p>
          <a:p>
            <a:pPr indent="0" lvl="0" marL="0" rtl="0" algn="l">
              <a:spcBef>
                <a:spcPts val="0"/>
              </a:spcBef>
              <a:spcAft>
                <a:spcPts val="0"/>
              </a:spcAft>
              <a:buClr>
                <a:srgbClr val="000000"/>
              </a:buClr>
              <a:buSzPts val="1100"/>
              <a:buFont typeface="Arial"/>
              <a:buNone/>
            </a:pPr>
            <a:r>
              <a:rPr lang="en">
                <a:highlight>
                  <a:srgbClr val="FFFFFF"/>
                </a:highlight>
              </a:rPr>
              <a:t>&gt;&gt; System ... -&gt; Beeindruckende und flexible VR Umgebung. Geeignet für</a:t>
            </a:r>
            <a:endParaRPr>
              <a:highlight>
                <a:srgbClr val="FFFFFF"/>
              </a:highlight>
            </a:endParaRPr>
          </a:p>
          <a:p>
            <a:pPr indent="0" lvl="0" marL="0" rtl="0" algn="l">
              <a:spcBef>
                <a:spcPts val="0"/>
              </a:spcBef>
              <a:spcAft>
                <a:spcPts val="0"/>
              </a:spcAft>
              <a:buNone/>
            </a:pPr>
            <a:r>
              <a:rPr lang="en">
                <a:highlight>
                  <a:srgbClr val="FFFFFF"/>
                </a:highlight>
              </a:rPr>
              <a:t>&gt;&gt; viele Untersuchungen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5cc05ab203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5cc05ab203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4ae65db5fc_0_2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4ae65db5fc_0_2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4ae65db5fc_0_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4ae65db5fc_0_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4ae65db5fc_0_2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4ae65db5fc_0_2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ae65db5fc_0_1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ae65db5fc_0_1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4ae65db5fc_0_1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4ae65db5fc_0_1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4f268f5679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4f268f5679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ae65db5fc_0_1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ae65db5fc_0_1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4ae65db5fc_0_1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4ae65db5fc_0_1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mc:Choice Requires="p14">
      <p:transition p14:dur="40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drive.google.com/open?id=1xM9M7P7LeXEW1AsxhxT3prL8Cmu_GXp2" TargetMode="External"/><Relationship Id="rId4" Type="http://schemas.openxmlformats.org/officeDocument/2006/relationships/hyperlink" Target="https://drive.google.com/open?id=16I3TngkdJMpwlc7Fs_fsP50ofONlsR-z" TargetMode="External"/><Relationship Id="rId5" Type="http://schemas.openxmlformats.org/officeDocument/2006/relationships/hyperlink" Target="https://drive.google.com/file/d/1UHhi1XRZ67xlvVx03mMJhJum_taruspI/view?usp=sharing" TargetMode="External"/><Relationship Id="rId6" Type="http://schemas.openxmlformats.org/officeDocument/2006/relationships/hyperlink" Target="https://drive.google.com/open?id=1ELYYJx6NZhTF2Bo_kSFrqOeeV6EuS9u8" TargetMode="External"/><Relationship Id="rId7" Type="http://schemas.openxmlformats.org/officeDocument/2006/relationships/hyperlink" Target="https://drive.google.com/file/d/1qqJ5uWS0EezRFGu5Dmmrmkmu1yZh7PE0/view"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goo.gl/RTW1yr" TargetMode="Externa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5.png"/><Relationship Id="rId5"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25"/>
          <p:cNvPicPr preferRelativeResize="0"/>
          <p:nvPr/>
        </p:nvPicPr>
        <p:blipFill rotWithShape="1">
          <a:blip r:embed="rId3">
            <a:alphaModFix/>
          </a:blip>
          <a:srcRect b="23196" l="21117" r="14598" t="17325"/>
          <a:stretch/>
        </p:blipFill>
        <p:spPr>
          <a:xfrm>
            <a:off x="0" y="0"/>
            <a:ext cx="9144000" cy="5143500"/>
          </a:xfrm>
          <a:prstGeom prst="rect">
            <a:avLst/>
          </a:prstGeom>
          <a:noFill/>
          <a:ln>
            <a:noFill/>
          </a:ln>
        </p:spPr>
      </p:pic>
      <p:pic>
        <p:nvPicPr>
          <p:cNvPr id="100" name="Google Shape;100;p25"/>
          <p:cNvPicPr preferRelativeResize="0"/>
          <p:nvPr/>
        </p:nvPicPr>
        <p:blipFill rotWithShape="1">
          <a:blip r:embed="rId4">
            <a:alphaModFix/>
          </a:blip>
          <a:srcRect b="13536" l="0" r="0" t="29847"/>
          <a:stretch/>
        </p:blipFill>
        <p:spPr>
          <a:xfrm>
            <a:off x="2770286" y="483425"/>
            <a:ext cx="3603439" cy="2388001"/>
          </a:xfrm>
          <a:prstGeom prst="rect">
            <a:avLst/>
          </a:prstGeom>
          <a:noFill/>
          <a:ln>
            <a:noFill/>
          </a:ln>
          <a:effectLst>
            <a:outerShdw blurRad="57150" rotWithShape="0" algn="bl" dir="5400000" dist="19050">
              <a:srgbClr val="000000"/>
            </a:outerShdw>
          </a:effectLst>
        </p:spPr>
      </p:pic>
      <p:sp>
        <p:nvSpPr>
          <p:cNvPr id="101" name="Google Shape;101;p25"/>
          <p:cNvSpPr txBox="1"/>
          <p:nvPr/>
        </p:nvSpPr>
        <p:spPr>
          <a:xfrm>
            <a:off x="1537650" y="4112825"/>
            <a:ext cx="62844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Proxima Nova"/>
                <a:ea typeface="Proxima Nova"/>
                <a:cs typeface="Proxima Nova"/>
                <a:sym typeface="Proxima Nova"/>
              </a:rPr>
              <a:t>Project Westdrive: Foundation for future virtual reality studies.</a:t>
            </a:r>
            <a:endParaRPr b="1" sz="1600">
              <a:solidFill>
                <a:srgbClr val="FFFFFF"/>
              </a:solidFill>
              <a:latin typeface="Proxima Nova"/>
              <a:ea typeface="Proxima Nova"/>
              <a:cs typeface="Proxima Nova"/>
              <a:sym typeface="Proxima Nova"/>
            </a:endParaRPr>
          </a:p>
          <a:p>
            <a:pPr indent="0" lvl="0" marL="0" rtl="0" algn="ctr">
              <a:spcBef>
                <a:spcPts val="1000"/>
              </a:spcBef>
              <a:spcAft>
                <a:spcPts val="1000"/>
              </a:spcAft>
              <a:buNone/>
            </a:pPr>
            <a:r>
              <a:rPr b="1" lang="en" sz="1200">
                <a:solidFill>
                  <a:srgbClr val="FFFFFF"/>
                </a:solidFill>
                <a:latin typeface="Proxima Nova"/>
                <a:ea typeface="Proxima Nova"/>
                <a:cs typeface="Proxima Nova"/>
                <a:sym typeface="Proxima Nova"/>
              </a:rPr>
              <a:t>Supplementary Materials</a:t>
            </a:r>
            <a:endParaRPr b="1" sz="1200">
              <a:solidFill>
                <a:srgbClr val="FFFFFF"/>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grpSp>
        <p:nvGrpSpPr>
          <p:cNvPr id="188" name="Google Shape;188;p34"/>
          <p:cNvGrpSpPr/>
          <p:nvPr/>
        </p:nvGrpSpPr>
        <p:grpSpPr>
          <a:xfrm rot="2700000">
            <a:off x="551963" y="-723198"/>
            <a:ext cx="2546976" cy="2546976"/>
            <a:chOff x="5123977" y="1258050"/>
            <a:chExt cx="2547000" cy="2547000"/>
          </a:xfrm>
        </p:grpSpPr>
        <p:sp>
          <p:nvSpPr>
            <p:cNvPr id="189" name="Google Shape;189;p34"/>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4"/>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 2.0 - Current Architecture</a:t>
              </a:r>
              <a:endParaRPr b="1" sz="1000">
                <a:solidFill>
                  <a:srgbClr val="FFFFFF"/>
                </a:solidFill>
                <a:latin typeface="Proxima Nova"/>
                <a:ea typeface="Proxima Nova"/>
                <a:cs typeface="Proxima Nova"/>
                <a:sym typeface="Proxima Nova"/>
              </a:endParaRPr>
            </a:p>
          </p:txBody>
        </p:sp>
      </p:grpSp>
      <p:pic>
        <p:nvPicPr>
          <p:cNvPr id="191" name="Google Shape;191;p34"/>
          <p:cNvPicPr preferRelativeResize="0"/>
          <p:nvPr/>
        </p:nvPicPr>
        <p:blipFill>
          <a:blip r:embed="rId3">
            <a:alphaModFix/>
          </a:blip>
          <a:stretch>
            <a:fillRect/>
          </a:stretch>
        </p:blipFill>
        <p:spPr>
          <a:xfrm>
            <a:off x="1883800" y="1028776"/>
            <a:ext cx="5376407" cy="3601974"/>
          </a:xfrm>
          <a:prstGeom prst="rect">
            <a:avLst/>
          </a:prstGeom>
          <a:noFill/>
          <a:ln>
            <a:noFill/>
          </a:ln>
        </p:spPr>
      </p:pic>
      <p:sp>
        <p:nvSpPr>
          <p:cNvPr id="192" name="Google Shape;192;p34"/>
          <p:cNvSpPr txBox="1"/>
          <p:nvPr/>
        </p:nvSpPr>
        <p:spPr>
          <a:xfrm>
            <a:off x="2881653" y="4621225"/>
            <a:ext cx="3380700" cy="393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General overview</a:t>
            </a:r>
            <a:endParaRPr b="1" sz="800">
              <a:solidFill>
                <a:srgbClr val="FFFFFF"/>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grpSp>
        <p:nvGrpSpPr>
          <p:cNvPr id="197" name="Google Shape;197;p35"/>
          <p:cNvGrpSpPr/>
          <p:nvPr/>
        </p:nvGrpSpPr>
        <p:grpSpPr>
          <a:xfrm rot="2700000">
            <a:off x="551963" y="-723198"/>
            <a:ext cx="2546976" cy="2546976"/>
            <a:chOff x="5123977" y="1258050"/>
            <a:chExt cx="2547000" cy="2547000"/>
          </a:xfrm>
        </p:grpSpPr>
        <p:sp>
          <p:nvSpPr>
            <p:cNvPr id="198" name="Google Shape;198;p35"/>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5"/>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 2.0 - Current Architecture</a:t>
              </a:r>
              <a:endParaRPr b="1" sz="1000">
                <a:solidFill>
                  <a:srgbClr val="FFFFFF"/>
                </a:solidFill>
                <a:latin typeface="Proxima Nova"/>
                <a:ea typeface="Proxima Nova"/>
                <a:cs typeface="Proxima Nova"/>
                <a:sym typeface="Proxima Nova"/>
              </a:endParaRPr>
            </a:p>
          </p:txBody>
        </p:sp>
      </p:grpSp>
      <p:sp>
        <p:nvSpPr>
          <p:cNvPr id="200" name="Google Shape;200;p35"/>
          <p:cNvSpPr txBox="1"/>
          <p:nvPr/>
        </p:nvSpPr>
        <p:spPr>
          <a:xfrm>
            <a:off x="2881653" y="4621225"/>
            <a:ext cx="3380700" cy="393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Record Mode</a:t>
            </a:r>
            <a:endParaRPr b="1" sz="800">
              <a:solidFill>
                <a:srgbClr val="FFFFFF"/>
              </a:solidFill>
              <a:latin typeface="Proxima Nova"/>
              <a:ea typeface="Proxima Nova"/>
              <a:cs typeface="Proxima Nova"/>
              <a:sym typeface="Proxima Nova"/>
            </a:endParaRPr>
          </a:p>
        </p:txBody>
      </p:sp>
      <p:pic>
        <p:nvPicPr>
          <p:cNvPr id="201" name="Google Shape;201;p35"/>
          <p:cNvPicPr preferRelativeResize="0"/>
          <p:nvPr/>
        </p:nvPicPr>
        <p:blipFill>
          <a:blip r:embed="rId3">
            <a:alphaModFix/>
          </a:blip>
          <a:stretch>
            <a:fillRect/>
          </a:stretch>
        </p:blipFill>
        <p:spPr>
          <a:xfrm>
            <a:off x="1776726" y="1177673"/>
            <a:ext cx="5590548" cy="33275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grpSp>
        <p:nvGrpSpPr>
          <p:cNvPr id="206" name="Google Shape;206;p36"/>
          <p:cNvGrpSpPr/>
          <p:nvPr/>
        </p:nvGrpSpPr>
        <p:grpSpPr>
          <a:xfrm rot="2700000">
            <a:off x="551963" y="-723198"/>
            <a:ext cx="2546976" cy="2546976"/>
            <a:chOff x="5123977" y="1258050"/>
            <a:chExt cx="2547000" cy="2547000"/>
          </a:xfrm>
        </p:grpSpPr>
        <p:sp>
          <p:nvSpPr>
            <p:cNvPr id="207" name="Google Shape;207;p36"/>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6"/>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 2.0 - Current Architecture</a:t>
              </a:r>
              <a:endParaRPr b="1" sz="1000">
                <a:solidFill>
                  <a:srgbClr val="FFFFFF"/>
                </a:solidFill>
                <a:latin typeface="Proxima Nova"/>
                <a:ea typeface="Proxima Nova"/>
                <a:cs typeface="Proxima Nova"/>
                <a:sym typeface="Proxima Nova"/>
              </a:endParaRPr>
            </a:p>
          </p:txBody>
        </p:sp>
      </p:grpSp>
      <p:sp>
        <p:nvSpPr>
          <p:cNvPr id="209" name="Google Shape;209;p36"/>
          <p:cNvSpPr txBox="1"/>
          <p:nvPr/>
        </p:nvSpPr>
        <p:spPr>
          <a:xfrm>
            <a:off x="2881653" y="4621225"/>
            <a:ext cx="3380700" cy="393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Simulation mode</a:t>
            </a:r>
            <a:endParaRPr b="1" sz="800">
              <a:solidFill>
                <a:srgbClr val="FFFFFF"/>
              </a:solidFill>
              <a:latin typeface="Proxima Nova"/>
              <a:ea typeface="Proxima Nova"/>
              <a:cs typeface="Proxima Nova"/>
              <a:sym typeface="Proxima Nova"/>
            </a:endParaRPr>
          </a:p>
        </p:txBody>
      </p:sp>
      <p:pic>
        <p:nvPicPr>
          <p:cNvPr id="210" name="Google Shape;210;p36"/>
          <p:cNvPicPr preferRelativeResize="0"/>
          <p:nvPr/>
        </p:nvPicPr>
        <p:blipFill>
          <a:blip r:embed="rId3">
            <a:alphaModFix/>
          </a:blip>
          <a:stretch>
            <a:fillRect/>
          </a:stretch>
        </p:blipFill>
        <p:spPr>
          <a:xfrm>
            <a:off x="1546231" y="996075"/>
            <a:ext cx="6051538" cy="36019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grpSp>
        <p:nvGrpSpPr>
          <p:cNvPr id="215" name="Google Shape;215;p37"/>
          <p:cNvGrpSpPr/>
          <p:nvPr/>
        </p:nvGrpSpPr>
        <p:grpSpPr>
          <a:xfrm rot="2700000">
            <a:off x="551963" y="-723198"/>
            <a:ext cx="2546976" cy="2546976"/>
            <a:chOff x="5123977" y="1258050"/>
            <a:chExt cx="2547000" cy="2547000"/>
          </a:xfrm>
        </p:grpSpPr>
        <p:sp>
          <p:nvSpPr>
            <p:cNvPr id="216" name="Google Shape;216;p37"/>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7"/>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 2.0 - City AI</a:t>
              </a:r>
              <a:endParaRPr b="1" sz="1000">
                <a:solidFill>
                  <a:srgbClr val="FFFFFF"/>
                </a:solidFill>
                <a:latin typeface="Proxima Nova"/>
                <a:ea typeface="Proxima Nova"/>
                <a:cs typeface="Proxima Nova"/>
                <a:sym typeface="Proxima Nova"/>
              </a:endParaRPr>
            </a:p>
          </p:txBody>
        </p:sp>
      </p:grpSp>
      <p:sp>
        <p:nvSpPr>
          <p:cNvPr id="218" name="Google Shape;218;p37"/>
          <p:cNvSpPr txBox="1"/>
          <p:nvPr/>
        </p:nvSpPr>
        <p:spPr>
          <a:xfrm>
            <a:off x="1202275" y="28281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Standalone toolkit</a:t>
            </a:r>
            <a:endParaRPr/>
          </a:p>
        </p:txBody>
      </p:sp>
      <p:sp>
        <p:nvSpPr>
          <p:cNvPr id="219" name="Google Shape;219;p37"/>
          <p:cNvSpPr txBox="1"/>
          <p:nvPr/>
        </p:nvSpPr>
        <p:spPr>
          <a:xfrm>
            <a:off x="4859875" y="28281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Easy to use</a:t>
            </a:r>
            <a:endParaRPr/>
          </a:p>
        </p:txBody>
      </p:sp>
      <p:sp>
        <p:nvSpPr>
          <p:cNvPr id="220" name="Google Shape;220;p37"/>
          <p:cNvSpPr txBox="1"/>
          <p:nvPr/>
        </p:nvSpPr>
        <p:spPr>
          <a:xfrm>
            <a:off x="1202275" y="37425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No coding needed</a:t>
            </a:r>
            <a:endParaRPr/>
          </a:p>
        </p:txBody>
      </p:sp>
      <p:sp>
        <p:nvSpPr>
          <p:cNvPr id="221" name="Google Shape;221;p37"/>
          <p:cNvSpPr txBox="1"/>
          <p:nvPr/>
        </p:nvSpPr>
        <p:spPr>
          <a:xfrm>
            <a:off x="4859875" y="37425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Available on Gitlab</a:t>
            </a:r>
            <a:endParaRPr/>
          </a:p>
        </p:txBody>
      </p:sp>
      <p:pic>
        <p:nvPicPr>
          <p:cNvPr id="222" name="Google Shape;222;p37"/>
          <p:cNvPicPr preferRelativeResize="0"/>
          <p:nvPr/>
        </p:nvPicPr>
        <p:blipFill>
          <a:blip r:embed="rId3">
            <a:alphaModFix/>
          </a:blip>
          <a:stretch>
            <a:fillRect/>
          </a:stretch>
        </p:blipFill>
        <p:spPr>
          <a:xfrm>
            <a:off x="5334885" y="1312296"/>
            <a:ext cx="1763523" cy="9599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grpSp>
        <p:nvGrpSpPr>
          <p:cNvPr id="227" name="Google Shape;227;p38"/>
          <p:cNvGrpSpPr/>
          <p:nvPr/>
        </p:nvGrpSpPr>
        <p:grpSpPr>
          <a:xfrm rot="2700000">
            <a:off x="551963" y="-723198"/>
            <a:ext cx="2546976" cy="2546976"/>
            <a:chOff x="5123977" y="1258050"/>
            <a:chExt cx="2547000" cy="2547000"/>
          </a:xfrm>
        </p:grpSpPr>
        <p:sp>
          <p:nvSpPr>
            <p:cNvPr id="228" name="Google Shape;228;p38"/>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8"/>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City AI Toolkit</a:t>
              </a:r>
              <a:endParaRPr b="1" sz="1200">
                <a:solidFill>
                  <a:srgbClr val="FFFFF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000">
                  <a:solidFill>
                    <a:srgbClr val="FFFFFF"/>
                  </a:solidFill>
                  <a:latin typeface="Proxima Nova"/>
                  <a:ea typeface="Proxima Nova"/>
                  <a:cs typeface="Proxima Nova"/>
                  <a:sym typeface="Proxima Nova"/>
                </a:rPr>
                <a:t>Minimalistic car engine</a:t>
              </a:r>
              <a:endParaRPr b="1" sz="1000">
                <a:solidFill>
                  <a:srgbClr val="FFFFFF"/>
                </a:solidFill>
                <a:latin typeface="Proxima Nova"/>
                <a:ea typeface="Proxima Nova"/>
                <a:cs typeface="Proxima Nova"/>
                <a:sym typeface="Proxima Nova"/>
              </a:endParaRPr>
            </a:p>
          </p:txBody>
        </p:sp>
      </p:grpSp>
      <p:sp>
        <p:nvSpPr>
          <p:cNvPr id="230" name="Google Shape;230;p38"/>
          <p:cNvSpPr txBox="1"/>
          <p:nvPr/>
        </p:nvSpPr>
        <p:spPr>
          <a:xfrm>
            <a:off x="1181275" y="1724825"/>
            <a:ext cx="3315600" cy="2582400"/>
          </a:xfrm>
          <a:prstGeom prst="rect">
            <a:avLst/>
          </a:prstGeom>
          <a:no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8"/>
          <p:cNvSpPr txBox="1"/>
          <p:nvPr/>
        </p:nvSpPr>
        <p:spPr>
          <a:xfrm>
            <a:off x="1278475" y="18375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K</a:t>
            </a:r>
            <a:r>
              <a:rPr lang="en"/>
              <a:t>inematics based simulation</a:t>
            </a:r>
            <a:endParaRPr/>
          </a:p>
        </p:txBody>
      </p:sp>
      <p:sp>
        <p:nvSpPr>
          <p:cNvPr id="232" name="Google Shape;232;p38"/>
          <p:cNvSpPr txBox="1"/>
          <p:nvPr/>
        </p:nvSpPr>
        <p:spPr>
          <a:xfrm>
            <a:off x="1278475" y="24471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barebone</a:t>
            </a:r>
            <a:r>
              <a:rPr lang="en"/>
              <a:t> AI functionalities</a:t>
            </a:r>
            <a:endParaRPr/>
          </a:p>
        </p:txBody>
      </p:sp>
      <p:sp>
        <p:nvSpPr>
          <p:cNvPr id="233" name="Google Shape;233;p38"/>
          <p:cNvSpPr txBox="1"/>
          <p:nvPr/>
        </p:nvSpPr>
        <p:spPr>
          <a:xfrm>
            <a:off x="1278475" y="30567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Automatic spawn and management</a:t>
            </a:r>
            <a:endParaRPr/>
          </a:p>
        </p:txBody>
      </p:sp>
      <p:sp>
        <p:nvSpPr>
          <p:cNvPr id="234" name="Google Shape;234;p38"/>
          <p:cNvSpPr txBox="1"/>
          <p:nvPr/>
        </p:nvSpPr>
        <p:spPr>
          <a:xfrm>
            <a:off x="4991275" y="1724825"/>
            <a:ext cx="3315600" cy="2582400"/>
          </a:xfrm>
          <a:prstGeom prst="rect">
            <a:avLst/>
          </a:prstGeom>
          <a:no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8"/>
          <p:cNvSpPr txBox="1"/>
          <p:nvPr/>
        </p:nvSpPr>
        <p:spPr>
          <a:xfrm>
            <a:off x="5088475" y="18375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Avoidance </a:t>
            </a:r>
            <a:endParaRPr/>
          </a:p>
        </p:txBody>
      </p:sp>
      <p:sp>
        <p:nvSpPr>
          <p:cNvPr id="236" name="Google Shape;236;p38"/>
          <p:cNvSpPr txBox="1"/>
          <p:nvPr/>
        </p:nvSpPr>
        <p:spPr>
          <a:xfrm>
            <a:off x="5088475" y="24471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Traffic lights </a:t>
            </a:r>
            <a:endParaRPr/>
          </a:p>
        </p:txBody>
      </p:sp>
      <p:sp>
        <p:nvSpPr>
          <p:cNvPr id="237" name="Google Shape;237;p38"/>
          <p:cNvSpPr txBox="1"/>
          <p:nvPr/>
        </p:nvSpPr>
        <p:spPr>
          <a:xfrm>
            <a:off x="5088475" y="30567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Homogenous speed</a:t>
            </a:r>
            <a:endParaRPr/>
          </a:p>
        </p:txBody>
      </p:sp>
      <p:sp>
        <p:nvSpPr>
          <p:cNvPr id="238" name="Google Shape;238;p38"/>
          <p:cNvSpPr txBox="1"/>
          <p:nvPr/>
        </p:nvSpPr>
        <p:spPr>
          <a:xfrm>
            <a:off x="5088475" y="36663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Deterministic</a:t>
            </a:r>
            <a:endParaRPr/>
          </a:p>
        </p:txBody>
      </p:sp>
      <p:sp>
        <p:nvSpPr>
          <p:cNvPr id="239" name="Google Shape;239;p38"/>
          <p:cNvSpPr txBox="1"/>
          <p:nvPr/>
        </p:nvSpPr>
        <p:spPr>
          <a:xfrm>
            <a:off x="1278475" y="3666325"/>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Light weight code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grpSp>
        <p:nvGrpSpPr>
          <p:cNvPr id="244" name="Google Shape;244;p39"/>
          <p:cNvGrpSpPr/>
          <p:nvPr/>
        </p:nvGrpSpPr>
        <p:grpSpPr>
          <a:xfrm rot="2700000">
            <a:off x="551963" y="-723198"/>
            <a:ext cx="2546976" cy="2546976"/>
            <a:chOff x="5123977" y="1258050"/>
            <a:chExt cx="2547000" cy="2547000"/>
          </a:xfrm>
        </p:grpSpPr>
        <p:sp>
          <p:nvSpPr>
            <p:cNvPr id="245" name="Google Shape;245;p39"/>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9"/>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City AI Toolkit</a:t>
              </a:r>
              <a:endParaRPr b="1" sz="1200">
                <a:solidFill>
                  <a:srgbClr val="FFFFF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000">
                  <a:solidFill>
                    <a:srgbClr val="FFFFFF"/>
                  </a:solidFill>
                  <a:latin typeface="Proxima Nova"/>
                  <a:ea typeface="Proxima Nova"/>
                  <a:cs typeface="Proxima Nova"/>
                  <a:sym typeface="Proxima Nova"/>
                </a:rPr>
                <a:t>Minimalistic car engine</a:t>
              </a:r>
              <a:endParaRPr b="1" sz="1000">
                <a:solidFill>
                  <a:srgbClr val="FFFFFF"/>
                </a:solidFill>
                <a:latin typeface="Proxima Nova"/>
                <a:ea typeface="Proxima Nova"/>
                <a:cs typeface="Proxima Nova"/>
                <a:sym typeface="Proxima Nova"/>
              </a:endParaRPr>
            </a:p>
          </p:txBody>
        </p:sp>
      </p:grpSp>
      <p:pic>
        <p:nvPicPr>
          <p:cNvPr id="247" name="Google Shape;247;p39"/>
          <p:cNvPicPr preferRelativeResize="0"/>
          <p:nvPr/>
        </p:nvPicPr>
        <p:blipFill>
          <a:blip r:embed="rId3">
            <a:alphaModFix/>
          </a:blip>
          <a:stretch>
            <a:fillRect/>
          </a:stretch>
        </p:blipFill>
        <p:spPr>
          <a:xfrm>
            <a:off x="624850" y="1265975"/>
            <a:ext cx="3773425" cy="3316950"/>
          </a:xfrm>
          <a:prstGeom prst="rect">
            <a:avLst/>
          </a:prstGeom>
          <a:noFill/>
          <a:ln>
            <a:noFill/>
          </a:ln>
        </p:spPr>
      </p:pic>
      <p:pic>
        <p:nvPicPr>
          <p:cNvPr id="248" name="Google Shape;248;p39"/>
          <p:cNvPicPr preferRelativeResize="0"/>
          <p:nvPr/>
        </p:nvPicPr>
        <p:blipFill>
          <a:blip r:embed="rId4">
            <a:alphaModFix/>
          </a:blip>
          <a:stretch>
            <a:fillRect/>
          </a:stretch>
        </p:blipFill>
        <p:spPr>
          <a:xfrm>
            <a:off x="5000075" y="1265737"/>
            <a:ext cx="3601950" cy="3317430"/>
          </a:xfrm>
          <a:prstGeom prst="rect">
            <a:avLst/>
          </a:prstGeom>
          <a:noFill/>
          <a:ln>
            <a:noFill/>
          </a:ln>
        </p:spPr>
      </p:pic>
      <p:sp>
        <p:nvSpPr>
          <p:cNvPr id="249" name="Google Shape;249;p39"/>
          <p:cNvSpPr txBox="1"/>
          <p:nvPr/>
        </p:nvSpPr>
        <p:spPr>
          <a:xfrm>
            <a:off x="1373213" y="4583175"/>
            <a:ext cx="2276700" cy="3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Proxima Nova"/>
                <a:ea typeface="Proxima Nova"/>
                <a:cs typeface="Proxima Nova"/>
                <a:sym typeface="Proxima Nova"/>
              </a:rPr>
              <a:t>Car Profile creation and management</a:t>
            </a:r>
            <a:endParaRPr sz="1000">
              <a:solidFill>
                <a:srgbClr val="FFFFFF"/>
              </a:solidFill>
              <a:latin typeface="Proxima Nova"/>
              <a:ea typeface="Proxima Nova"/>
              <a:cs typeface="Proxima Nova"/>
              <a:sym typeface="Proxima Nova"/>
            </a:endParaRPr>
          </a:p>
        </p:txBody>
      </p:sp>
      <p:sp>
        <p:nvSpPr>
          <p:cNvPr id="250" name="Google Shape;250;p39"/>
          <p:cNvSpPr txBox="1"/>
          <p:nvPr/>
        </p:nvSpPr>
        <p:spPr>
          <a:xfrm>
            <a:off x="5827248" y="4583175"/>
            <a:ext cx="1947600" cy="32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Proxima Nova"/>
                <a:ea typeface="Proxima Nova"/>
                <a:cs typeface="Proxima Nova"/>
                <a:sym typeface="Proxima Nova"/>
              </a:rPr>
              <a:t>Car Engine GUI and parameters</a:t>
            </a:r>
            <a:endParaRPr sz="1000">
              <a:solidFill>
                <a:srgbClr val="FFFFFF"/>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grpSp>
        <p:nvGrpSpPr>
          <p:cNvPr id="255" name="Google Shape;255;p40"/>
          <p:cNvGrpSpPr/>
          <p:nvPr/>
        </p:nvGrpSpPr>
        <p:grpSpPr>
          <a:xfrm rot="2700000">
            <a:off x="551963" y="-723198"/>
            <a:ext cx="2546976" cy="2546976"/>
            <a:chOff x="5123977" y="1258050"/>
            <a:chExt cx="2547000" cy="2547000"/>
          </a:xfrm>
        </p:grpSpPr>
        <p:sp>
          <p:nvSpPr>
            <p:cNvPr id="256" name="Google Shape;256;p40"/>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0"/>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City AI</a:t>
              </a:r>
              <a:endParaRPr b="1" sz="1200">
                <a:solidFill>
                  <a:srgbClr val="FFFFFF"/>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1000">
                  <a:solidFill>
                    <a:srgbClr val="FFFFFF"/>
                  </a:solidFill>
                  <a:latin typeface="Proxima Nova"/>
                  <a:ea typeface="Proxima Nova"/>
                  <a:cs typeface="Proxima Nova"/>
                  <a:sym typeface="Proxima Nova"/>
                </a:rPr>
                <a:t>Path toolkit and managers</a:t>
              </a:r>
              <a:endParaRPr b="1" sz="1000">
                <a:solidFill>
                  <a:srgbClr val="FFFFFF"/>
                </a:solidFill>
                <a:latin typeface="Proxima Nova"/>
                <a:ea typeface="Proxima Nova"/>
                <a:cs typeface="Proxima Nova"/>
                <a:sym typeface="Proxima Nova"/>
              </a:endParaRPr>
            </a:p>
          </p:txBody>
        </p:sp>
      </p:grpSp>
      <p:pic>
        <p:nvPicPr>
          <p:cNvPr id="258" name="Google Shape;258;p40"/>
          <p:cNvPicPr preferRelativeResize="0"/>
          <p:nvPr/>
        </p:nvPicPr>
        <p:blipFill rotWithShape="1">
          <a:blip r:embed="rId3">
            <a:alphaModFix/>
          </a:blip>
          <a:srcRect b="52013" l="0" r="0" t="0"/>
          <a:stretch/>
        </p:blipFill>
        <p:spPr>
          <a:xfrm>
            <a:off x="6182975" y="1595825"/>
            <a:ext cx="2507950" cy="1030475"/>
          </a:xfrm>
          <a:prstGeom prst="rect">
            <a:avLst/>
          </a:prstGeom>
          <a:noFill/>
          <a:ln>
            <a:noFill/>
          </a:ln>
        </p:spPr>
      </p:pic>
      <p:pic>
        <p:nvPicPr>
          <p:cNvPr id="259" name="Google Shape;259;p40"/>
          <p:cNvPicPr preferRelativeResize="0"/>
          <p:nvPr/>
        </p:nvPicPr>
        <p:blipFill rotWithShape="1">
          <a:blip r:embed="rId4">
            <a:alphaModFix/>
          </a:blip>
          <a:srcRect b="54042" l="0" r="0" t="0"/>
          <a:stretch/>
        </p:blipFill>
        <p:spPr>
          <a:xfrm>
            <a:off x="6182975" y="3324350"/>
            <a:ext cx="2507950" cy="1158325"/>
          </a:xfrm>
          <a:prstGeom prst="rect">
            <a:avLst/>
          </a:prstGeom>
          <a:noFill/>
          <a:ln>
            <a:noFill/>
          </a:ln>
        </p:spPr>
      </p:pic>
      <p:pic>
        <p:nvPicPr>
          <p:cNvPr id="260" name="Google Shape;260;p40"/>
          <p:cNvPicPr preferRelativeResize="0"/>
          <p:nvPr/>
        </p:nvPicPr>
        <p:blipFill>
          <a:blip r:embed="rId5">
            <a:alphaModFix/>
          </a:blip>
          <a:stretch>
            <a:fillRect/>
          </a:stretch>
        </p:blipFill>
        <p:spPr>
          <a:xfrm>
            <a:off x="654875" y="1595825"/>
            <a:ext cx="3245450" cy="2846726"/>
          </a:xfrm>
          <a:prstGeom prst="rect">
            <a:avLst/>
          </a:prstGeom>
          <a:noFill/>
          <a:ln>
            <a:noFill/>
          </a:ln>
        </p:spPr>
      </p:pic>
      <p:pic>
        <p:nvPicPr>
          <p:cNvPr id="261" name="Google Shape;261;p40"/>
          <p:cNvPicPr preferRelativeResize="0"/>
          <p:nvPr/>
        </p:nvPicPr>
        <p:blipFill>
          <a:blip r:embed="rId6">
            <a:alphaModFix/>
          </a:blip>
          <a:stretch>
            <a:fillRect/>
          </a:stretch>
        </p:blipFill>
        <p:spPr>
          <a:xfrm>
            <a:off x="4083420" y="2205425"/>
            <a:ext cx="1869350" cy="1588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41"/>
          <p:cNvSpPr txBox="1"/>
          <p:nvPr/>
        </p:nvSpPr>
        <p:spPr>
          <a:xfrm>
            <a:off x="2403550" y="1532725"/>
            <a:ext cx="45243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Transition to Entity Component System for performance improvements</a:t>
            </a:r>
            <a:endParaRPr/>
          </a:p>
        </p:txBody>
      </p:sp>
      <p:sp>
        <p:nvSpPr>
          <p:cNvPr id="267" name="Google Shape;267;p41"/>
          <p:cNvSpPr txBox="1"/>
          <p:nvPr/>
        </p:nvSpPr>
        <p:spPr>
          <a:xfrm>
            <a:off x="2403550" y="2218525"/>
            <a:ext cx="45243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Further Optimizations for better frame rate</a:t>
            </a:r>
            <a:endParaRPr/>
          </a:p>
        </p:txBody>
      </p:sp>
      <p:sp>
        <p:nvSpPr>
          <p:cNvPr id="268" name="Google Shape;268;p41"/>
          <p:cNvSpPr txBox="1"/>
          <p:nvPr/>
        </p:nvSpPr>
        <p:spPr>
          <a:xfrm>
            <a:off x="2403550" y="2904325"/>
            <a:ext cx="45243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Including generic </a:t>
            </a:r>
            <a:r>
              <a:rPr lang="en"/>
              <a:t>eye tracking</a:t>
            </a:r>
            <a:r>
              <a:rPr lang="en"/>
              <a:t> toolkit </a:t>
            </a:r>
            <a:endParaRPr/>
          </a:p>
        </p:txBody>
      </p:sp>
      <p:sp>
        <p:nvSpPr>
          <p:cNvPr id="269" name="Google Shape;269;p41"/>
          <p:cNvSpPr txBox="1"/>
          <p:nvPr/>
        </p:nvSpPr>
        <p:spPr>
          <a:xfrm>
            <a:off x="2403550" y="3590125"/>
            <a:ext cx="45243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Testing Westdrive in context of spatial navigation studies</a:t>
            </a:r>
            <a:endParaRPr/>
          </a:p>
        </p:txBody>
      </p:sp>
      <p:grpSp>
        <p:nvGrpSpPr>
          <p:cNvPr id="270" name="Google Shape;270;p41"/>
          <p:cNvGrpSpPr/>
          <p:nvPr/>
        </p:nvGrpSpPr>
        <p:grpSpPr>
          <a:xfrm rot="2700000">
            <a:off x="551963" y="-723198"/>
            <a:ext cx="2546976" cy="2546976"/>
            <a:chOff x="5123977" y="1258050"/>
            <a:chExt cx="2547000" cy="2547000"/>
          </a:xfrm>
        </p:grpSpPr>
        <p:sp>
          <p:nvSpPr>
            <p:cNvPr id="271" name="Google Shape;271;p41"/>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41"/>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 planned developements </a:t>
              </a:r>
              <a:endParaRPr b="1" sz="800">
                <a:solidFill>
                  <a:srgbClr val="FFFFFF"/>
                </a:solidFill>
                <a:latin typeface="Proxima Nova"/>
                <a:ea typeface="Proxima Nova"/>
                <a:cs typeface="Proxima Nova"/>
                <a:sym typeface="Proxima Nova"/>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grpSp>
        <p:nvGrpSpPr>
          <p:cNvPr id="277" name="Google Shape;277;p42"/>
          <p:cNvGrpSpPr/>
          <p:nvPr/>
        </p:nvGrpSpPr>
        <p:grpSpPr>
          <a:xfrm rot="2700000">
            <a:off x="551963" y="-723198"/>
            <a:ext cx="2546976" cy="2546976"/>
            <a:chOff x="5123977" y="1258050"/>
            <a:chExt cx="2547000" cy="2547000"/>
          </a:xfrm>
        </p:grpSpPr>
        <p:sp>
          <p:nvSpPr>
            <p:cNvPr id="278" name="Google Shape;278;p42"/>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2"/>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 Westdrive - </a:t>
              </a:r>
              <a:r>
                <a:rPr b="1" lang="en" sz="1200">
                  <a:solidFill>
                    <a:srgbClr val="FFFFFF"/>
                  </a:solidFill>
                  <a:latin typeface="Proxima Nova"/>
                  <a:ea typeface="Proxima Nova"/>
                  <a:cs typeface="Proxima Nova"/>
                  <a:sym typeface="Proxima Nova"/>
                </a:rPr>
                <a:t>Development cycle</a:t>
              </a:r>
              <a:endParaRPr b="1" sz="800">
                <a:solidFill>
                  <a:srgbClr val="FFFFFF"/>
                </a:solidFill>
                <a:latin typeface="Proxima Nova"/>
                <a:ea typeface="Proxima Nova"/>
                <a:cs typeface="Proxima Nova"/>
                <a:sym typeface="Proxima Nova"/>
              </a:endParaRPr>
            </a:p>
          </p:txBody>
        </p:sp>
      </p:grpSp>
      <p:sp>
        <p:nvSpPr>
          <p:cNvPr id="280" name="Google Shape;280;p42"/>
          <p:cNvSpPr/>
          <p:nvPr/>
        </p:nvSpPr>
        <p:spPr>
          <a:xfrm>
            <a:off x="3297500" y="1470542"/>
            <a:ext cx="2540100" cy="2540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 name="Google Shape;281;p42"/>
          <p:cNvGrpSpPr/>
          <p:nvPr/>
        </p:nvGrpSpPr>
        <p:grpSpPr>
          <a:xfrm>
            <a:off x="5214050" y="1156493"/>
            <a:ext cx="1795295" cy="680379"/>
            <a:chOff x="5214050" y="851693"/>
            <a:chExt cx="1795295" cy="680379"/>
          </a:xfrm>
        </p:grpSpPr>
        <p:cxnSp>
          <p:nvCxnSpPr>
            <p:cNvPr id="282" name="Google Shape;282;p42"/>
            <p:cNvCxnSpPr/>
            <p:nvPr/>
          </p:nvCxnSpPr>
          <p:spPr>
            <a:xfrm flipH="1">
              <a:off x="5214050" y="1153772"/>
              <a:ext cx="273000" cy="378300"/>
            </a:xfrm>
            <a:prstGeom prst="straightConnector1">
              <a:avLst/>
            </a:prstGeom>
            <a:noFill/>
            <a:ln cap="flat" cmpd="sng" w="19050">
              <a:solidFill>
                <a:srgbClr val="085631"/>
              </a:solidFill>
              <a:prstDash val="solid"/>
              <a:round/>
              <a:headEnd len="med" w="med" type="oval"/>
              <a:tailEnd len="sm" w="sm" type="none"/>
            </a:ln>
          </p:spPr>
        </p:cxnSp>
        <p:sp>
          <p:nvSpPr>
            <p:cNvPr id="283" name="Google Shape;283;p42"/>
            <p:cNvSpPr txBox="1"/>
            <p:nvPr/>
          </p:nvSpPr>
          <p:spPr>
            <a:xfrm>
              <a:off x="5514145" y="851693"/>
              <a:ext cx="14952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FFFFFF"/>
                  </a:solidFill>
                  <a:latin typeface="Proxima Nova"/>
                  <a:ea typeface="Proxima Nova"/>
                  <a:cs typeface="Proxima Nova"/>
                  <a:sym typeface="Proxima Nova"/>
                </a:rPr>
                <a:t>Version freeze</a:t>
              </a:r>
              <a:endParaRPr sz="800">
                <a:solidFill>
                  <a:srgbClr val="FFFFFF"/>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600">
                <a:latin typeface="Roboto"/>
                <a:ea typeface="Roboto"/>
                <a:cs typeface="Roboto"/>
                <a:sym typeface="Roboto"/>
              </a:endParaRPr>
            </a:p>
            <a:p>
              <a:pPr indent="0" lvl="0" marL="0" rtl="0" algn="l">
                <a:lnSpc>
                  <a:spcPct val="115000"/>
                </a:lnSpc>
                <a:spcBef>
                  <a:spcPts val="0"/>
                </a:spcBef>
                <a:spcAft>
                  <a:spcPts val="0"/>
                </a:spcAft>
                <a:buNone/>
              </a:pPr>
              <a:r>
                <a:rPr b="1" lang="en" sz="800">
                  <a:solidFill>
                    <a:srgbClr val="FFFFFF"/>
                  </a:solidFill>
                  <a:latin typeface="Proxima Nova"/>
                  <a:ea typeface="Proxima Nova"/>
                  <a:cs typeface="Proxima Nova"/>
                  <a:sym typeface="Proxima Nova"/>
                </a:rPr>
                <a:t>Publish Stable Version of Westdrive on main branch</a:t>
              </a:r>
              <a:endParaRPr b="1" sz="800">
                <a:solidFill>
                  <a:srgbClr val="FFFFFF"/>
                </a:solidFill>
                <a:latin typeface="Proxima Nova"/>
                <a:ea typeface="Proxima Nova"/>
                <a:cs typeface="Proxima Nova"/>
                <a:sym typeface="Proxima Nova"/>
              </a:endParaRPr>
            </a:p>
          </p:txBody>
        </p:sp>
      </p:grpSp>
      <p:grpSp>
        <p:nvGrpSpPr>
          <p:cNvPr id="284" name="Google Shape;284;p42"/>
          <p:cNvGrpSpPr/>
          <p:nvPr/>
        </p:nvGrpSpPr>
        <p:grpSpPr>
          <a:xfrm>
            <a:off x="1955552" y="1142368"/>
            <a:ext cx="1952409" cy="694504"/>
            <a:chOff x="1955552" y="837568"/>
            <a:chExt cx="1952409" cy="694504"/>
          </a:xfrm>
        </p:grpSpPr>
        <p:cxnSp>
          <p:nvCxnSpPr>
            <p:cNvPr id="285" name="Google Shape;285;p42"/>
            <p:cNvCxnSpPr/>
            <p:nvPr/>
          </p:nvCxnSpPr>
          <p:spPr>
            <a:xfrm>
              <a:off x="3634961" y="1153772"/>
              <a:ext cx="273000" cy="378300"/>
            </a:xfrm>
            <a:prstGeom prst="straightConnector1">
              <a:avLst/>
            </a:prstGeom>
            <a:noFill/>
            <a:ln cap="flat" cmpd="sng" w="19050">
              <a:solidFill>
                <a:srgbClr val="65F0AD"/>
              </a:solidFill>
              <a:prstDash val="solid"/>
              <a:round/>
              <a:headEnd len="med" w="med" type="oval"/>
              <a:tailEnd len="sm" w="sm" type="none"/>
            </a:ln>
          </p:spPr>
        </p:cxnSp>
        <p:sp>
          <p:nvSpPr>
            <p:cNvPr id="286" name="Google Shape;286;p42"/>
            <p:cNvSpPr txBox="1"/>
            <p:nvPr/>
          </p:nvSpPr>
          <p:spPr>
            <a:xfrm>
              <a:off x="1955552" y="837568"/>
              <a:ext cx="1495200" cy="669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800">
                  <a:solidFill>
                    <a:srgbClr val="FFFFFF"/>
                  </a:solidFill>
                  <a:latin typeface="Proxima Nova"/>
                  <a:ea typeface="Proxima Nova"/>
                  <a:cs typeface="Proxima Nova"/>
                  <a:sym typeface="Proxima Nova"/>
                </a:rPr>
                <a:t>Performance boost and finalization</a:t>
              </a:r>
              <a:endParaRPr sz="800">
                <a:solidFill>
                  <a:srgbClr val="FFFFFF"/>
                </a:solidFill>
                <a:latin typeface="Proxima Nova"/>
                <a:ea typeface="Proxima Nova"/>
                <a:cs typeface="Proxima Nova"/>
                <a:sym typeface="Proxima Nova"/>
              </a:endParaRPr>
            </a:p>
            <a:p>
              <a:pPr indent="0" lvl="0" marL="0" rtl="0" algn="r">
                <a:lnSpc>
                  <a:spcPct val="115000"/>
                </a:lnSpc>
                <a:spcBef>
                  <a:spcPts val="0"/>
                </a:spcBef>
                <a:spcAft>
                  <a:spcPts val="0"/>
                </a:spcAft>
                <a:buNone/>
              </a:pPr>
              <a:r>
                <a:t/>
              </a:r>
              <a:endParaRPr sz="600">
                <a:solidFill>
                  <a:srgbClr val="FFFFFF"/>
                </a:solidFill>
                <a:latin typeface="Proxima Nova"/>
                <a:ea typeface="Proxima Nova"/>
                <a:cs typeface="Proxima Nova"/>
                <a:sym typeface="Proxima Nova"/>
              </a:endParaRPr>
            </a:p>
            <a:p>
              <a:pPr indent="0" lvl="0" marL="0" rtl="0" algn="r">
                <a:lnSpc>
                  <a:spcPct val="115000"/>
                </a:lnSpc>
                <a:spcBef>
                  <a:spcPts val="0"/>
                </a:spcBef>
                <a:spcAft>
                  <a:spcPts val="0"/>
                </a:spcAft>
                <a:buNone/>
              </a:pPr>
              <a:r>
                <a:rPr b="1" lang="en" sz="800">
                  <a:solidFill>
                    <a:srgbClr val="FFFFFF"/>
                  </a:solidFill>
                  <a:latin typeface="Proxima Nova"/>
                  <a:ea typeface="Proxima Nova"/>
                  <a:cs typeface="Proxima Nova"/>
                  <a:sym typeface="Proxima Nova"/>
                </a:rPr>
                <a:t>Improve Westdrive performance and finalize the version </a:t>
              </a:r>
              <a:endParaRPr b="1" sz="800">
                <a:solidFill>
                  <a:srgbClr val="FFFFFF"/>
                </a:solidFill>
                <a:latin typeface="Proxima Nova"/>
                <a:ea typeface="Proxima Nova"/>
                <a:cs typeface="Proxima Nova"/>
                <a:sym typeface="Proxima Nova"/>
              </a:endParaRPr>
            </a:p>
          </p:txBody>
        </p:sp>
      </p:grpSp>
      <p:grpSp>
        <p:nvGrpSpPr>
          <p:cNvPr id="287" name="Google Shape;287;p42"/>
          <p:cNvGrpSpPr/>
          <p:nvPr/>
        </p:nvGrpSpPr>
        <p:grpSpPr>
          <a:xfrm>
            <a:off x="5625475" y="2890974"/>
            <a:ext cx="1947079" cy="669600"/>
            <a:chOff x="5625475" y="2586174"/>
            <a:chExt cx="1947079" cy="669600"/>
          </a:xfrm>
        </p:grpSpPr>
        <p:cxnSp>
          <p:nvCxnSpPr>
            <p:cNvPr id="288" name="Google Shape;288;p42"/>
            <p:cNvCxnSpPr/>
            <p:nvPr/>
          </p:nvCxnSpPr>
          <p:spPr>
            <a:xfrm rot="10800000">
              <a:off x="5625475" y="2771675"/>
              <a:ext cx="442200" cy="153300"/>
            </a:xfrm>
            <a:prstGeom prst="straightConnector1">
              <a:avLst/>
            </a:prstGeom>
            <a:noFill/>
            <a:ln cap="flat" cmpd="sng" w="19050">
              <a:solidFill>
                <a:srgbClr val="0E9453"/>
              </a:solidFill>
              <a:prstDash val="solid"/>
              <a:round/>
              <a:headEnd len="med" w="med" type="oval"/>
              <a:tailEnd len="sm" w="sm" type="none"/>
            </a:ln>
          </p:spPr>
        </p:cxnSp>
        <p:sp>
          <p:nvSpPr>
            <p:cNvPr id="289" name="Google Shape;289;p42"/>
            <p:cNvSpPr txBox="1"/>
            <p:nvPr/>
          </p:nvSpPr>
          <p:spPr>
            <a:xfrm>
              <a:off x="6077354" y="2586174"/>
              <a:ext cx="1495200" cy="66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FFFFFF"/>
                  </a:solidFill>
                  <a:latin typeface="Proxima Nova"/>
                  <a:ea typeface="Proxima Nova"/>
                  <a:cs typeface="Proxima Nova"/>
                  <a:sym typeface="Proxima Nova"/>
                </a:rPr>
                <a:t>First Debugging</a:t>
              </a:r>
              <a:endParaRPr sz="800">
                <a:solidFill>
                  <a:srgbClr val="FFFFFF"/>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600">
                <a:latin typeface="Proxima Nova"/>
                <a:ea typeface="Proxima Nova"/>
                <a:cs typeface="Proxima Nova"/>
                <a:sym typeface="Proxima Nova"/>
              </a:endParaRPr>
            </a:p>
            <a:p>
              <a:pPr indent="0" lvl="0" marL="0" rtl="0" algn="l">
                <a:lnSpc>
                  <a:spcPct val="115000"/>
                </a:lnSpc>
                <a:spcBef>
                  <a:spcPts val="0"/>
                </a:spcBef>
                <a:spcAft>
                  <a:spcPts val="0"/>
                </a:spcAft>
                <a:buNone/>
              </a:pPr>
              <a:r>
                <a:rPr b="1" lang="en" sz="800">
                  <a:solidFill>
                    <a:srgbClr val="FFFFFF"/>
                  </a:solidFill>
                  <a:latin typeface="Proxima Nova"/>
                  <a:ea typeface="Proxima Nova"/>
                  <a:cs typeface="Proxima Nova"/>
                  <a:sym typeface="Proxima Nova"/>
                </a:rPr>
                <a:t>Debug current version of Westdrive</a:t>
              </a:r>
              <a:endParaRPr b="1" sz="800">
                <a:solidFill>
                  <a:srgbClr val="FFFFFF"/>
                </a:solidFill>
                <a:latin typeface="Proxima Nova"/>
                <a:ea typeface="Proxima Nova"/>
                <a:cs typeface="Proxima Nova"/>
                <a:sym typeface="Proxima Nova"/>
              </a:endParaRPr>
            </a:p>
          </p:txBody>
        </p:sp>
      </p:grpSp>
      <p:grpSp>
        <p:nvGrpSpPr>
          <p:cNvPr id="290" name="Google Shape;290;p42"/>
          <p:cNvGrpSpPr/>
          <p:nvPr/>
        </p:nvGrpSpPr>
        <p:grpSpPr>
          <a:xfrm>
            <a:off x="1554490" y="2876467"/>
            <a:ext cx="1955185" cy="669600"/>
            <a:chOff x="1554490" y="2571667"/>
            <a:chExt cx="1955185" cy="669600"/>
          </a:xfrm>
        </p:grpSpPr>
        <p:cxnSp>
          <p:nvCxnSpPr>
            <p:cNvPr id="291" name="Google Shape;291;p42"/>
            <p:cNvCxnSpPr/>
            <p:nvPr/>
          </p:nvCxnSpPr>
          <p:spPr>
            <a:xfrm flipH="1" rot="10800000">
              <a:off x="3059375" y="2771675"/>
              <a:ext cx="450300" cy="145200"/>
            </a:xfrm>
            <a:prstGeom prst="straightConnector1">
              <a:avLst/>
            </a:prstGeom>
            <a:noFill/>
            <a:ln cap="flat" cmpd="sng" w="19050">
              <a:solidFill>
                <a:srgbClr val="0E9453"/>
              </a:solidFill>
              <a:prstDash val="solid"/>
              <a:round/>
              <a:headEnd len="med" w="med" type="oval"/>
              <a:tailEnd len="sm" w="sm" type="none"/>
            </a:ln>
          </p:spPr>
        </p:cxnSp>
        <p:sp>
          <p:nvSpPr>
            <p:cNvPr id="292" name="Google Shape;292;p42"/>
            <p:cNvSpPr txBox="1"/>
            <p:nvPr/>
          </p:nvSpPr>
          <p:spPr>
            <a:xfrm>
              <a:off x="1554490" y="2571667"/>
              <a:ext cx="1495200" cy="669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800">
                  <a:solidFill>
                    <a:srgbClr val="FFFFFF"/>
                  </a:solidFill>
                  <a:latin typeface="Proxima Nova"/>
                  <a:ea typeface="Proxima Nova"/>
                  <a:cs typeface="Proxima Nova"/>
                  <a:sym typeface="Proxima Nova"/>
                </a:rPr>
                <a:t>Second Debugging</a:t>
              </a:r>
              <a:endParaRPr sz="800">
                <a:solidFill>
                  <a:srgbClr val="FFFFFF"/>
                </a:solidFill>
                <a:latin typeface="Proxima Nova"/>
                <a:ea typeface="Proxima Nova"/>
                <a:cs typeface="Proxima Nova"/>
                <a:sym typeface="Proxima Nova"/>
              </a:endParaRPr>
            </a:p>
            <a:p>
              <a:pPr indent="0" lvl="0" marL="0" rtl="0" algn="r">
                <a:lnSpc>
                  <a:spcPct val="115000"/>
                </a:lnSpc>
                <a:spcBef>
                  <a:spcPts val="0"/>
                </a:spcBef>
                <a:spcAft>
                  <a:spcPts val="0"/>
                </a:spcAft>
                <a:buNone/>
              </a:pPr>
              <a:r>
                <a:t/>
              </a:r>
              <a:endParaRPr sz="600">
                <a:solidFill>
                  <a:srgbClr val="FFFFFF"/>
                </a:solidFill>
                <a:latin typeface="Proxima Nova"/>
                <a:ea typeface="Proxima Nova"/>
                <a:cs typeface="Proxima Nova"/>
                <a:sym typeface="Proxima Nova"/>
              </a:endParaRPr>
            </a:p>
            <a:p>
              <a:pPr indent="0" lvl="0" marL="0" rtl="0" algn="r">
                <a:lnSpc>
                  <a:spcPct val="115000"/>
                </a:lnSpc>
                <a:spcBef>
                  <a:spcPts val="0"/>
                </a:spcBef>
                <a:spcAft>
                  <a:spcPts val="0"/>
                </a:spcAft>
                <a:buNone/>
              </a:pPr>
              <a:r>
                <a:rPr b="1" lang="en" sz="800">
                  <a:solidFill>
                    <a:srgbClr val="FFFFFF"/>
                  </a:solidFill>
                  <a:latin typeface="Proxima Nova"/>
                  <a:ea typeface="Proxima Nova"/>
                  <a:cs typeface="Proxima Nova"/>
                  <a:sym typeface="Proxima Nova"/>
                </a:rPr>
                <a:t>Debug added new features and </a:t>
              </a:r>
              <a:r>
                <a:rPr b="1" lang="en" sz="800">
                  <a:solidFill>
                    <a:srgbClr val="FFFFFF"/>
                  </a:solidFill>
                  <a:latin typeface="Proxima Nova"/>
                  <a:ea typeface="Proxima Nova"/>
                  <a:cs typeface="Proxima Nova"/>
                  <a:sym typeface="Proxima Nova"/>
                </a:rPr>
                <a:t>stabilize</a:t>
              </a:r>
              <a:endParaRPr b="1" sz="800">
                <a:solidFill>
                  <a:srgbClr val="FFFFFF"/>
                </a:solidFill>
                <a:latin typeface="Proxima Nova"/>
                <a:ea typeface="Proxima Nova"/>
                <a:cs typeface="Proxima Nova"/>
                <a:sym typeface="Proxima Nova"/>
              </a:endParaRPr>
            </a:p>
          </p:txBody>
        </p:sp>
      </p:grpSp>
      <p:grpSp>
        <p:nvGrpSpPr>
          <p:cNvPr id="293" name="Google Shape;293;p42"/>
          <p:cNvGrpSpPr/>
          <p:nvPr/>
        </p:nvGrpSpPr>
        <p:grpSpPr>
          <a:xfrm>
            <a:off x="4563402" y="3845800"/>
            <a:ext cx="1502024" cy="880561"/>
            <a:chOff x="4563402" y="3541000"/>
            <a:chExt cx="1502024" cy="880561"/>
          </a:xfrm>
        </p:grpSpPr>
        <p:cxnSp>
          <p:nvCxnSpPr>
            <p:cNvPr id="294" name="Google Shape;294;p42"/>
            <p:cNvCxnSpPr/>
            <p:nvPr/>
          </p:nvCxnSpPr>
          <p:spPr>
            <a:xfrm rot="10800000">
              <a:off x="4563402" y="3541000"/>
              <a:ext cx="0" cy="489600"/>
            </a:xfrm>
            <a:prstGeom prst="straightConnector1">
              <a:avLst/>
            </a:prstGeom>
            <a:noFill/>
            <a:ln cap="flat" cmpd="sng" w="19050">
              <a:solidFill>
                <a:srgbClr val="085631"/>
              </a:solidFill>
              <a:prstDash val="solid"/>
              <a:round/>
              <a:headEnd len="med" w="med" type="oval"/>
              <a:tailEnd len="sm" w="sm" type="none"/>
            </a:ln>
          </p:spPr>
        </p:cxnSp>
        <p:sp>
          <p:nvSpPr>
            <p:cNvPr id="295" name="Google Shape;295;p42"/>
            <p:cNvSpPr txBox="1"/>
            <p:nvPr/>
          </p:nvSpPr>
          <p:spPr>
            <a:xfrm>
              <a:off x="4570226" y="3751961"/>
              <a:ext cx="1495200" cy="669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Proxima Nova"/>
                  <a:ea typeface="Proxima Nova"/>
                  <a:cs typeface="Proxima Nova"/>
                  <a:sym typeface="Proxima Nova"/>
                </a:rPr>
                <a:t>Feature </a:t>
              </a:r>
              <a:r>
                <a:rPr lang="en" sz="800">
                  <a:solidFill>
                    <a:srgbClr val="FFFFFF"/>
                  </a:solidFill>
                  <a:latin typeface="Proxima Nova"/>
                  <a:ea typeface="Proxima Nova"/>
                  <a:cs typeface="Proxima Nova"/>
                  <a:sym typeface="Proxima Nova"/>
                </a:rPr>
                <a:t>implementation and adaptation</a:t>
              </a:r>
              <a:r>
                <a:rPr lang="en" sz="800">
                  <a:solidFill>
                    <a:srgbClr val="FFFFFF"/>
                  </a:solidFill>
                  <a:latin typeface="Proxima Nova"/>
                  <a:ea typeface="Proxima Nova"/>
                  <a:cs typeface="Proxima Nova"/>
                  <a:sym typeface="Proxima Nova"/>
                </a:rPr>
                <a:t> </a:t>
              </a:r>
              <a:endParaRPr sz="800">
                <a:solidFill>
                  <a:srgbClr val="FFFFFF"/>
                </a:solidFill>
                <a:latin typeface="Proxima Nova"/>
                <a:ea typeface="Proxima Nova"/>
                <a:cs typeface="Proxima Nova"/>
                <a:sym typeface="Proxima Nova"/>
              </a:endParaRPr>
            </a:p>
            <a:p>
              <a:pPr indent="0" lvl="0" marL="0" rtl="0" algn="ctr">
                <a:lnSpc>
                  <a:spcPct val="115000"/>
                </a:lnSpc>
                <a:spcBef>
                  <a:spcPts val="0"/>
                </a:spcBef>
                <a:spcAft>
                  <a:spcPts val="0"/>
                </a:spcAft>
                <a:buNone/>
              </a:pPr>
              <a:r>
                <a:t/>
              </a:r>
              <a:endParaRPr sz="600">
                <a:latin typeface="Proxima Nova"/>
                <a:ea typeface="Proxima Nova"/>
                <a:cs typeface="Proxima Nova"/>
                <a:sym typeface="Proxima Nova"/>
              </a:endParaRPr>
            </a:p>
            <a:p>
              <a:pPr indent="0" lvl="0" marL="0" rtl="0" algn="ctr">
                <a:lnSpc>
                  <a:spcPct val="115000"/>
                </a:lnSpc>
                <a:spcBef>
                  <a:spcPts val="0"/>
                </a:spcBef>
                <a:spcAft>
                  <a:spcPts val="0"/>
                </a:spcAft>
                <a:buNone/>
              </a:pPr>
              <a:r>
                <a:rPr b="1" lang="en" sz="800">
                  <a:solidFill>
                    <a:srgbClr val="FFFFFF"/>
                  </a:solidFill>
                  <a:latin typeface="Proxima Nova"/>
                  <a:ea typeface="Proxima Nova"/>
                  <a:cs typeface="Proxima Nova"/>
                  <a:sym typeface="Proxima Nova"/>
                </a:rPr>
                <a:t>Developing new features for Westdrive and City AI and adapt it for new unity versions</a:t>
              </a:r>
              <a:endParaRPr b="1" sz="800">
                <a:solidFill>
                  <a:srgbClr val="FFFFFF"/>
                </a:solidFill>
                <a:latin typeface="Proxima Nova"/>
                <a:ea typeface="Proxima Nova"/>
                <a:cs typeface="Proxima Nova"/>
                <a:sym typeface="Proxima Nova"/>
              </a:endParaRPr>
            </a:p>
          </p:txBody>
        </p:sp>
      </p:grpSp>
      <p:sp>
        <p:nvSpPr>
          <p:cNvPr id="296" name="Google Shape;296;p42"/>
          <p:cNvSpPr/>
          <p:nvPr/>
        </p:nvSpPr>
        <p:spPr>
          <a:xfrm rot="1800047">
            <a:off x="3219843" y="1391234"/>
            <a:ext cx="2690936" cy="2690936"/>
          </a:xfrm>
          <a:prstGeom prst="blockArc">
            <a:avLst>
              <a:gd fmla="val 14414370" name="adj1"/>
              <a:gd fmla="val 18998613" name="adj2"/>
              <a:gd fmla="val 8907" name="adj3"/>
            </a:avLst>
          </a:prstGeom>
          <a:solidFill>
            <a:srgbClr val="08563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2"/>
          <p:cNvSpPr/>
          <p:nvPr/>
        </p:nvSpPr>
        <p:spPr>
          <a:xfrm flipH="1" rot="-9000757">
            <a:off x="3225716" y="1389608"/>
            <a:ext cx="2690226" cy="2690226"/>
          </a:xfrm>
          <a:prstGeom prst="blockArc">
            <a:avLst>
              <a:gd fmla="val 20178804" name="adj1"/>
              <a:gd fmla="val 2623923" name="adj2"/>
              <a:gd fmla="val 8858" name="adj3"/>
            </a:avLst>
          </a:prstGeom>
          <a:solidFill>
            <a:srgbClr val="0E9453"/>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2"/>
          <p:cNvSpPr txBox="1"/>
          <p:nvPr/>
        </p:nvSpPr>
        <p:spPr>
          <a:xfrm>
            <a:off x="3845784" y="2361260"/>
            <a:ext cx="1443600" cy="804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a:t>
            </a:r>
            <a:endParaRPr b="1" sz="1200">
              <a:solidFill>
                <a:srgbClr val="FFFFFF"/>
              </a:solidFill>
              <a:latin typeface="Proxima Nova"/>
              <a:ea typeface="Proxima Nova"/>
              <a:cs typeface="Proxima Nova"/>
              <a:sym typeface="Proxima Nova"/>
            </a:endParaRPr>
          </a:p>
          <a:p>
            <a:pPr indent="0" lvl="0" marL="0" rtl="0" algn="ctr">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Development cycle</a:t>
            </a:r>
            <a:endParaRPr b="1" sz="1200">
              <a:solidFill>
                <a:srgbClr val="FFFFFF"/>
              </a:solidFill>
              <a:latin typeface="Proxima Nova"/>
              <a:ea typeface="Proxima Nova"/>
              <a:cs typeface="Proxima Nova"/>
              <a:sym typeface="Proxima Nova"/>
            </a:endParaRPr>
          </a:p>
        </p:txBody>
      </p:sp>
      <p:sp>
        <p:nvSpPr>
          <p:cNvPr id="299" name="Google Shape;299;p42"/>
          <p:cNvSpPr/>
          <p:nvPr/>
        </p:nvSpPr>
        <p:spPr>
          <a:xfrm rot="-3781968">
            <a:off x="5556765" y="2162784"/>
            <a:ext cx="363191" cy="363191"/>
          </a:xfrm>
          <a:prstGeom prst="rtTriangle">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2"/>
          <p:cNvSpPr/>
          <p:nvPr/>
        </p:nvSpPr>
        <p:spPr>
          <a:xfrm flipH="1" rot="-1800109">
            <a:off x="3215030" y="1387274"/>
            <a:ext cx="2696852" cy="2696852"/>
          </a:xfrm>
          <a:prstGeom prst="blockArc">
            <a:avLst>
              <a:gd fmla="val 14334136" name="adj1"/>
              <a:gd fmla="val 18854681" name="adj2"/>
              <a:gd fmla="val 8846" name="adj3"/>
            </a:avLst>
          </a:prstGeom>
          <a:solidFill>
            <a:srgbClr val="65F0AD"/>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2"/>
          <p:cNvSpPr/>
          <p:nvPr/>
        </p:nvSpPr>
        <p:spPr>
          <a:xfrm rot="9000757">
            <a:off x="3207432" y="1392433"/>
            <a:ext cx="2690226" cy="2690226"/>
          </a:xfrm>
          <a:prstGeom prst="blockArc">
            <a:avLst>
              <a:gd fmla="val 20184517" name="adj1"/>
              <a:gd fmla="val 3007258" name="adj2"/>
              <a:gd fmla="val 9336" name="adj3"/>
            </a:avLst>
          </a:prstGeom>
          <a:solidFill>
            <a:srgbClr val="0E9453"/>
          </a:solidFill>
          <a:ln cap="flat" cmpd="sng" w="9525">
            <a:solidFill>
              <a:srgbClr val="0E9453"/>
            </a:solidFill>
            <a:prstDash val="solid"/>
            <a:round/>
            <a:headEnd len="sm" w="sm" type="none"/>
            <a:tailEnd len="sm" w="sm" type="none"/>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2"/>
          <p:cNvSpPr/>
          <p:nvPr/>
        </p:nvSpPr>
        <p:spPr>
          <a:xfrm flipH="1" rot="-9000757">
            <a:off x="3207528" y="1393958"/>
            <a:ext cx="2690226" cy="2690226"/>
          </a:xfrm>
          <a:prstGeom prst="blockArc">
            <a:avLst>
              <a:gd fmla="val 15738599" name="adj1"/>
              <a:gd fmla="val 20008131" name="adj2"/>
              <a:gd fmla="val 9063" name="adj3"/>
            </a:avLst>
          </a:prstGeom>
          <a:solidFill>
            <a:srgbClr val="08563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2"/>
          <p:cNvSpPr/>
          <p:nvPr/>
        </p:nvSpPr>
        <p:spPr>
          <a:xfrm rot="9240359">
            <a:off x="3213511" y="2162490"/>
            <a:ext cx="363469" cy="363469"/>
          </a:xfrm>
          <a:prstGeom prst="rtTriangle">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2"/>
          <p:cNvSpPr/>
          <p:nvPr/>
        </p:nvSpPr>
        <p:spPr>
          <a:xfrm rot="476150">
            <a:off x="5119958" y="3544000"/>
            <a:ext cx="362875" cy="362875"/>
          </a:xfrm>
          <a:prstGeom prst="rtTriangle">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2"/>
          <p:cNvSpPr/>
          <p:nvPr/>
        </p:nvSpPr>
        <p:spPr>
          <a:xfrm rot="4857950">
            <a:off x="3653723" y="3543951"/>
            <a:ext cx="363003" cy="363003"/>
          </a:xfrm>
          <a:prstGeom prst="rtTriangle">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2"/>
          <p:cNvSpPr/>
          <p:nvPr/>
        </p:nvSpPr>
        <p:spPr>
          <a:xfrm rot="-8100000">
            <a:off x="4382715" y="1332193"/>
            <a:ext cx="363170" cy="363170"/>
          </a:xfrm>
          <a:prstGeom prst="rtTriangle">
            <a:avLst/>
          </a:prstGeom>
          <a:solidFill>
            <a:srgbClr val="65F0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grpSp>
        <p:nvGrpSpPr>
          <p:cNvPr id="311" name="Google Shape;311;p43"/>
          <p:cNvGrpSpPr/>
          <p:nvPr/>
        </p:nvGrpSpPr>
        <p:grpSpPr>
          <a:xfrm rot="2700000">
            <a:off x="551963" y="-723198"/>
            <a:ext cx="2546976" cy="2546976"/>
            <a:chOff x="5123977" y="1258050"/>
            <a:chExt cx="2547000" cy="2547000"/>
          </a:xfrm>
        </p:grpSpPr>
        <p:sp>
          <p:nvSpPr>
            <p:cNvPr id="312" name="Google Shape;312;p43"/>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3"/>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 Westdrive - </a:t>
              </a:r>
              <a:r>
                <a:rPr b="1" lang="en" sz="1200">
                  <a:solidFill>
                    <a:srgbClr val="FFFFFF"/>
                  </a:solidFill>
                  <a:latin typeface="Proxima Nova"/>
                  <a:ea typeface="Proxima Nova"/>
                  <a:cs typeface="Proxima Nova"/>
                  <a:sym typeface="Proxima Nova"/>
                </a:rPr>
                <a:t>Tutorial</a:t>
              </a:r>
              <a:r>
                <a:rPr b="1" lang="en" sz="1200">
                  <a:solidFill>
                    <a:srgbClr val="FFFFFF"/>
                  </a:solidFill>
                  <a:latin typeface="Proxima Nova"/>
                  <a:ea typeface="Proxima Nova"/>
                  <a:cs typeface="Proxima Nova"/>
                  <a:sym typeface="Proxima Nova"/>
                </a:rPr>
                <a:t> Videos</a:t>
              </a:r>
              <a:endParaRPr b="1" sz="800">
                <a:solidFill>
                  <a:srgbClr val="FFFFFF"/>
                </a:solidFill>
                <a:latin typeface="Proxima Nova"/>
                <a:ea typeface="Proxima Nova"/>
                <a:cs typeface="Proxima Nova"/>
                <a:sym typeface="Proxima Nova"/>
              </a:endParaRPr>
            </a:p>
          </p:txBody>
        </p:sp>
      </p:grpSp>
      <p:sp>
        <p:nvSpPr>
          <p:cNvPr id="314" name="Google Shape;314;p43"/>
          <p:cNvSpPr txBox="1"/>
          <p:nvPr/>
        </p:nvSpPr>
        <p:spPr>
          <a:xfrm>
            <a:off x="2914200" y="1585350"/>
            <a:ext cx="3315600" cy="3146700"/>
          </a:xfrm>
          <a:prstGeom prst="rect">
            <a:avLst/>
          </a:prstGeom>
          <a:no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3"/>
          <p:cNvSpPr txBox="1"/>
          <p:nvPr/>
        </p:nvSpPr>
        <p:spPr>
          <a:xfrm>
            <a:off x="3006600" y="1698050"/>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rgbClr val="A64D79"/>
                </a:solidFill>
                <a:hlinkClick r:id="rId3"/>
              </a:rPr>
              <a:t>City AI Part 1</a:t>
            </a:r>
            <a:endParaRPr>
              <a:solidFill>
                <a:srgbClr val="A64D79"/>
              </a:solidFill>
            </a:endParaRPr>
          </a:p>
        </p:txBody>
      </p:sp>
      <p:sp>
        <p:nvSpPr>
          <p:cNvPr id="316" name="Google Shape;316;p43"/>
          <p:cNvSpPr txBox="1"/>
          <p:nvPr/>
        </p:nvSpPr>
        <p:spPr>
          <a:xfrm>
            <a:off x="3006600" y="2307650"/>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rgbClr val="A64D79"/>
                </a:solidFill>
                <a:hlinkClick r:id="rId4"/>
              </a:rPr>
              <a:t>City AI Part 2</a:t>
            </a:r>
            <a:endParaRPr>
              <a:solidFill>
                <a:srgbClr val="A64D79"/>
              </a:solidFill>
            </a:endParaRPr>
          </a:p>
        </p:txBody>
      </p:sp>
      <p:sp>
        <p:nvSpPr>
          <p:cNvPr id="317" name="Google Shape;317;p43"/>
          <p:cNvSpPr txBox="1"/>
          <p:nvPr/>
        </p:nvSpPr>
        <p:spPr>
          <a:xfrm>
            <a:off x="3006600" y="2917250"/>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rgbClr val="A64D79"/>
                </a:solidFill>
                <a:hlinkClick r:id="rId5"/>
              </a:rPr>
              <a:t>Project Overview</a:t>
            </a:r>
            <a:endParaRPr>
              <a:solidFill>
                <a:srgbClr val="A64D79"/>
              </a:solidFill>
            </a:endParaRPr>
          </a:p>
        </p:txBody>
      </p:sp>
      <p:sp>
        <p:nvSpPr>
          <p:cNvPr id="318" name="Google Shape;318;p43"/>
          <p:cNvSpPr txBox="1"/>
          <p:nvPr/>
        </p:nvSpPr>
        <p:spPr>
          <a:xfrm>
            <a:off x="3006600" y="3526850"/>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rgbClr val="A64D79"/>
                </a:solidFill>
                <a:hlinkClick r:id="rId6"/>
              </a:rPr>
              <a:t>Generic API</a:t>
            </a:r>
            <a:endParaRPr>
              <a:solidFill>
                <a:srgbClr val="A64D79"/>
              </a:solidFill>
            </a:endParaRPr>
          </a:p>
        </p:txBody>
      </p:sp>
      <p:sp>
        <p:nvSpPr>
          <p:cNvPr id="319" name="Google Shape;319;p43"/>
          <p:cNvSpPr txBox="1"/>
          <p:nvPr/>
        </p:nvSpPr>
        <p:spPr>
          <a:xfrm>
            <a:off x="2849251" y="1116025"/>
            <a:ext cx="3380700" cy="393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To view tutorials click on the links below</a:t>
            </a:r>
            <a:endParaRPr b="1" sz="800">
              <a:solidFill>
                <a:srgbClr val="FFFFFF"/>
              </a:solidFill>
              <a:latin typeface="Proxima Nova"/>
              <a:ea typeface="Proxima Nova"/>
              <a:cs typeface="Proxima Nova"/>
              <a:sym typeface="Proxima Nova"/>
            </a:endParaRPr>
          </a:p>
        </p:txBody>
      </p:sp>
      <p:sp>
        <p:nvSpPr>
          <p:cNvPr id="320" name="Google Shape;320;p43"/>
          <p:cNvSpPr txBox="1"/>
          <p:nvPr/>
        </p:nvSpPr>
        <p:spPr>
          <a:xfrm>
            <a:off x="3006600" y="4136450"/>
            <a:ext cx="3130800" cy="5250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rgbClr val="A64D79"/>
                </a:solidFill>
                <a:hlinkClick r:id="rId7"/>
              </a:rPr>
              <a:t>Demo Video</a:t>
            </a:r>
            <a:endParaRPr>
              <a:solidFill>
                <a:srgbClr val="A64D7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107" name="Google Shape;107;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8" name="Google Shape;108;p26"/>
          <p:cNvPicPr preferRelativeResize="0"/>
          <p:nvPr/>
        </p:nvPicPr>
        <p:blipFill rotWithShape="1">
          <a:blip r:embed="rId3">
            <a:alphaModFix/>
          </a:blip>
          <a:srcRect b="27854" l="10612" r="14598" t="9366"/>
          <a:stretch/>
        </p:blipFill>
        <p:spPr>
          <a:xfrm>
            <a:off x="0" y="0"/>
            <a:ext cx="9101050" cy="5143500"/>
          </a:xfrm>
          <a:prstGeom prst="rect">
            <a:avLst/>
          </a:prstGeom>
          <a:noFill/>
          <a:ln>
            <a:noFill/>
          </a:ln>
          <a:effectLst>
            <a:outerShdw blurRad="57150" rotWithShape="0" algn="bl" dir="18780000" dist="19050">
              <a:srgbClr val="FFFFFF">
                <a:alpha val="25000"/>
              </a:srgbClr>
            </a:outerShdw>
          </a:effectLst>
        </p:spPr>
      </p:pic>
      <p:sp>
        <p:nvSpPr>
          <p:cNvPr id="109" name="Google Shape;109;p26"/>
          <p:cNvSpPr/>
          <p:nvPr/>
        </p:nvSpPr>
        <p:spPr>
          <a:xfrm>
            <a:off x="6992050" y="936575"/>
            <a:ext cx="2109000" cy="3972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6"/>
          <p:cNvSpPr txBox="1"/>
          <p:nvPr/>
        </p:nvSpPr>
        <p:spPr>
          <a:xfrm>
            <a:off x="5397100" y="388750"/>
            <a:ext cx="3570900" cy="4693800"/>
          </a:xfrm>
          <a:prstGeom prst="rect">
            <a:avLst/>
          </a:prstGeom>
          <a:noFill/>
          <a:ln>
            <a:noFill/>
          </a:ln>
        </p:spPr>
        <p:txBody>
          <a:bodyPr anchorCtr="0" anchor="b" bIns="91425" lIns="91425" spcFirstLastPara="1" rIns="91425" wrap="square" tIns="91425">
            <a:noAutofit/>
          </a:bodyPr>
          <a:lstStyle/>
          <a:p>
            <a:pPr indent="-317500" lvl="0" marL="457200" rtl="0" algn="r">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2,3 Km² Base Area</a:t>
            </a:r>
            <a:br>
              <a:rPr lang="en">
                <a:solidFill>
                  <a:srgbClr val="FFFFFF"/>
                </a:solidFill>
                <a:latin typeface="Montserrat"/>
                <a:ea typeface="Montserrat"/>
                <a:cs typeface="Montserrat"/>
                <a:sym typeface="Montserrat"/>
              </a:rPr>
            </a:br>
            <a:endParaRPr>
              <a:solidFill>
                <a:srgbClr val="FFFFFF"/>
              </a:solidFill>
              <a:latin typeface="Montserrat"/>
              <a:ea typeface="Montserrat"/>
              <a:cs typeface="Montserrat"/>
              <a:sym typeface="Montserrat"/>
            </a:endParaRPr>
          </a:p>
          <a:p>
            <a:pPr indent="-317500" lvl="0" marL="457200" rtl="0" algn="r">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220 Cars</a:t>
            </a:r>
            <a:br>
              <a:rPr lang="en">
                <a:solidFill>
                  <a:srgbClr val="FFFFFF"/>
                </a:solidFill>
                <a:latin typeface="Montserrat"/>
                <a:ea typeface="Montserrat"/>
                <a:cs typeface="Montserrat"/>
                <a:sym typeface="Montserrat"/>
              </a:rPr>
            </a:br>
            <a:endParaRPr>
              <a:solidFill>
                <a:srgbClr val="FFFFFF"/>
              </a:solidFill>
              <a:latin typeface="Montserrat"/>
              <a:ea typeface="Montserrat"/>
              <a:cs typeface="Montserrat"/>
              <a:sym typeface="Montserrat"/>
            </a:endParaRPr>
          </a:p>
          <a:p>
            <a:pPr indent="-317500" lvl="0" marL="457200" rtl="0" algn="r">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259 Buildings</a:t>
            </a:r>
            <a:br>
              <a:rPr lang="en">
                <a:solidFill>
                  <a:srgbClr val="FFFFFF"/>
                </a:solidFill>
                <a:latin typeface="Montserrat"/>
                <a:ea typeface="Montserrat"/>
                <a:cs typeface="Montserrat"/>
                <a:sym typeface="Montserrat"/>
              </a:rPr>
            </a:br>
            <a:endParaRPr>
              <a:solidFill>
                <a:srgbClr val="FFFFFF"/>
              </a:solidFill>
              <a:latin typeface="Montserrat"/>
              <a:ea typeface="Montserrat"/>
              <a:cs typeface="Montserrat"/>
              <a:sym typeface="Montserrat"/>
            </a:endParaRPr>
          </a:p>
          <a:p>
            <a:pPr indent="-317500" lvl="0" marL="457200" rtl="0" algn="r">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518 traffic signs</a:t>
            </a:r>
            <a:br>
              <a:rPr lang="en">
                <a:solidFill>
                  <a:srgbClr val="FFFFFF"/>
                </a:solidFill>
                <a:latin typeface="Montserrat"/>
                <a:ea typeface="Montserrat"/>
                <a:cs typeface="Montserrat"/>
                <a:sym typeface="Montserrat"/>
              </a:rPr>
            </a:br>
            <a:endParaRPr>
              <a:solidFill>
                <a:srgbClr val="FFFFFF"/>
              </a:solidFill>
              <a:latin typeface="Montserrat"/>
              <a:ea typeface="Montserrat"/>
              <a:cs typeface="Montserrat"/>
              <a:sym typeface="Montserrat"/>
            </a:endParaRPr>
          </a:p>
          <a:p>
            <a:pPr indent="-317500" lvl="0" marL="457200" rtl="0" algn="r">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655 pedestrians</a:t>
            </a:r>
            <a:endParaRPr>
              <a:solidFill>
                <a:srgbClr val="FFFFFF"/>
              </a:solidFill>
              <a:latin typeface="Montserrat"/>
              <a:ea typeface="Montserrat"/>
              <a:cs typeface="Montserrat"/>
              <a:sym typeface="Montserrat"/>
            </a:endParaRPr>
          </a:p>
          <a:p>
            <a:pPr indent="0" lvl="0" marL="457200" rtl="0" algn="r">
              <a:spcBef>
                <a:spcPts val="0"/>
              </a:spcBef>
              <a:spcAft>
                <a:spcPts val="0"/>
              </a:spcAft>
              <a:buNone/>
            </a:pPr>
            <a:r>
              <a:t/>
            </a:r>
            <a:endParaRPr>
              <a:solidFill>
                <a:srgbClr val="FFFFFF"/>
              </a:solidFill>
              <a:latin typeface="Montserrat"/>
              <a:ea typeface="Montserrat"/>
              <a:cs typeface="Montserrat"/>
              <a:sym typeface="Montserrat"/>
            </a:endParaRPr>
          </a:p>
          <a:p>
            <a:pPr indent="-317500" lvl="0" marL="457200" rtl="0" algn="r">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9944 street probs</a:t>
            </a:r>
            <a:br>
              <a:rPr lang="en">
                <a:solidFill>
                  <a:srgbClr val="FFFFFF"/>
                </a:solidFill>
                <a:latin typeface="Montserrat"/>
                <a:ea typeface="Montserrat"/>
                <a:cs typeface="Montserrat"/>
                <a:sym typeface="Montserrat"/>
              </a:rPr>
            </a:br>
            <a:endParaRPr>
              <a:solidFill>
                <a:srgbClr val="FFFFFF"/>
              </a:solidFill>
              <a:latin typeface="Montserrat"/>
              <a:ea typeface="Montserrat"/>
              <a:cs typeface="Montserrat"/>
              <a:sym typeface="Montserrat"/>
            </a:endParaRPr>
          </a:p>
          <a:p>
            <a:pPr indent="-317500" lvl="0" marL="457200" rtl="0" algn="r">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~16000 nature assets</a:t>
            </a:r>
            <a:br>
              <a:rPr lang="en">
                <a:solidFill>
                  <a:srgbClr val="FFFFFF"/>
                </a:solidFill>
                <a:latin typeface="Montserrat"/>
                <a:ea typeface="Montserrat"/>
                <a:cs typeface="Montserrat"/>
                <a:sym typeface="Montserrat"/>
              </a:rPr>
            </a:br>
            <a:endParaRPr>
              <a:solidFill>
                <a:srgbClr val="FFFFFF"/>
              </a:solidFill>
              <a:latin typeface="Montserrat"/>
              <a:ea typeface="Montserrat"/>
              <a:cs typeface="Montserrat"/>
              <a:sym typeface="Montserrat"/>
            </a:endParaRPr>
          </a:p>
        </p:txBody>
      </p:sp>
      <p:sp>
        <p:nvSpPr>
          <p:cNvPr id="111" name="Google Shape;111;p26"/>
          <p:cNvSpPr/>
          <p:nvPr/>
        </p:nvSpPr>
        <p:spPr>
          <a:xfrm flipH="1" rot="10800000">
            <a:off x="7113765" y="405475"/>
            <a:ext cx="1612500" cy="1140300"/>
          </a:xfrm>
          <a:prstGeom prst="triangle">
            <a:avLst>
              <a:gd fmla="val 50000" name="adj"/>
            </a:avLst>
          </a:prstGeom>
          <a:gradFill>
            <a:gsLst>
              <a:gs pos="0">
                <a:srgbClr val="666666"/>
              </a:gs>
              <a:gs pos="100000">
                <a:srgbClr val="73737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6"/>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2800">
                <a:solidFill>
                  <a:srgbClr val="FFFFFF"/>
                </a:solidFill>
                <a:latin typeface="Montserrat"/>
                <a:ea typeface="Montserrat"/>
                <a:cs typeface="Montserrat"/>
                <a:sym typeface="Montserrat"/>
              </a:rPr>
              <a:t>Overview</a:t>
            </a:r>
            <a:endParaRPr sz="28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sz="28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0">
                                            <p:txEl>
                                              <p:pRg end="0" st="0"/>
                                            </p:txEl>
                                          </p:spTgt>
                                        </p:tgtEl>
                                        <p:attrNameLst>
                                          <p:attrName>style.visibility</p:attrName>
                                        </p:attrNameLst>
                                      </p:cBhvr>
                                      <p:to>
                                        <p:strVal val="visible"/>
                                      </p:to>
                                    </p:set>
                                    <p:animEffect filter="fade" transition="in">
                                      <p:cBhvr>
                                        <p:cTn dur="2600"/>
                                        <p:tgtEl>
                                          <p:spTgt spid="110">
                                            <p:txEl>
                                              <p:pRg end="0" st="0"/>
                                            </p:txEl>
                                          </p:spTgt>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110">
                                            <p:txEl>
                                              <p:pRg end="1" st="1"/>
                                            </p:txEl>
                                          </p:spTgt>
                                        </p:tgtEl>
                                        <p:attrNameLst>
                                          <p:attrName>style.visibility</p:attrName>
                                        </p:attrNameLst>
                                      </p:cBhvr>
                                      <p:to>
                                        <p:strVal val="visible"/>
                                      </p:to>
                                    </p:set>
                                    <p:animEffect filter="fade" transition="in">
                                      <p:cBhvr>
                                        <p:cTn dur="2600"/>
                                        <p:tgtEl>
                                          <p:spTgt spid="110">
                                            <p:txEl>
                                              <p:pRg end="1" st="1"/>
                                            </p:txEl>
                                          </p:spTgt>
                                        </p:tgtEl>
                                      </p:cBhvr>
                                    </p:animEffect>
                                  </p:childTnLst>
                                </p:cTn>
                              </p:par>
                            </p:childTnLst>
                          </p:cTn>
                        </p:par>
                        <p:par>
                          <p:cTn fill="hold">
                            <p:stCondLst>
                              <p:cond delay="5200"/>
                            </p:stCondLst>
                            <p:childTnLst>
                              <p:par>
                                <p:cTn fill="hold" nodeType="afterEffect" presetClass="entr" presetID="10" presetSubtype="0">
                                  <p:stCondLst>
                                    <p:cond delay="0"/>
                                  </p:stCondLst>
                                  <p:childTnLst>
                                    <p:set>
                                      <p:cBhvr>
                                        <p:cTn dur="1" fill="hold">
                                          <p:stCondLst>
                                            <p:cond delay="0"/>
                                          </p:stCondLst>
                                        </p:cTn>
                                        <p:tgtEl>
                                          <p:spTgt spid="110">
                                            <p:txEl>
                                              <p:pRg end="2" st="2"/>
                                            </p:txEl>
                                          </p:spTgt>
                                        </p:tgtEl>
                                        <p:attrNameLst>
                                          <p:attrName>style.visibility</p:attrName>
                                        </p:attrNameLst>
                                      </p:cBhvr>
                                      <p:to>
                                        <p:strVal val="visible"/>
                                      </p:to>
                                    </p:set>
                                    <p:animEffect filter="fade" transition="in">
                                      <p:cBhvr>
                                        <p:cTn dur="2600"/>
                                        <p:tgtEl>
                                          <p:spTgt spid="110">
                                            <p:txEl>
                                              <p:pRg end="2" st="2"/>
                                            </p:txEl>
                                          </p:spTgt>
                                        </p:tgtEl>
                                      </p:cBhvr>
                                    </p:animEffect>
                                  </p:childTnLst>
                                </p:cTn>
                              </p:par>
                            </p:childTnLst>
                          </p:cTn>
                        </p:par>
                        <p:par>
                          <p:cTn fill="hold">
                            <p:stCondLst>
                              <p:cond delay="7800"/>
                            </p:stCondLst>
                            <p:childTnLst>
                              <p:par>
                                <p:cTn fill="hold" nodeType="afterEffect" presetClass="entr" presetID="10" presetSubtype="0">
                                  <p:stCondLst>
                                    <p:cond delay="0"/>
                                  </p:stCondLst>
                                  <p:childTnLst>
                                    <p:set>
                                      <p:cBhvr>
                                        <p:cTn dur="1" fill="hold">
                                          <p:stCondLst>
                                            <p:cond delay="0"/>
                                          </p:stCondLst>
                                        </p:cTn>
                                        <p:tgtEl>
                                          <p:spTgt spid="110">
                                            <p:txEl>
                                              <p:pRg end="3" st="3"/>
                                            </p:txEl>
                                          </p:spTgt>
                                        </p:tgtEl>
                                        <p:attrNameLst>
                                          <p:attrName>style.visibility</p:attrName>
                                        </p:attrNameLst>
                                      </p:cBhvr>
                                      <p:to>
                                        <p:strVal val="visible"/>
                                      </p:to>
                                    </p:set>
                                    <p:animEffect filter="fade" transition="in">
                                      <p:cBhvr>
                                        <p:cTn dur="2600"/>
                                        <p:tgtEl>
                                          <p:spTgt spid="110">
                                            <p:txEl>
                                              <p:pRg end="3" st="3"/>
                                            </p:txEl>
                                          </p:spTgt>
                                        </p:tgtEl>
                                      </p:cBhvr>
                                    </p:animEffect>
                                  </p:childTnLst>
                                </p:cTn>
                              </p:par>
                            </p:childTnLst>
                          </p:cTn>
                        </p:par>
                        <p:par>
                          <p:cTn fill="hold">
                            <p:stCondLst>
                              <p:cond delay="10400"/>
                            </p:stCondLst>
                            <p:childTnLst>
                              <p:par>
                                <p:cTn fill="hold" nodeType="afterEffect" presetClass="entr" presetID="10" presetSubtype="0">
                                  <p:stCondLst>
                                    <p:cond delay="0"/>
                                  </p:stCondLst>
                                  <p:childTnLst>
                                    <p:set>
                                      <p:cBhvr>
                                        <p:cTn dur="1" fill="hold">
                                          <p:stCondLst>
                                            <p:cond delay="0"/>
                                          </p:stCondLst>
                                        </p:cTn>
                                        <p:tgtEl>
                                          <p:spTgt spid="110">
                                            <p:txEl>
                                              <p:pRg end="4" st="4"/>
                                            </p:txEl>
                                          </p:spTgt>
                                        </p:tgtEl>
                                        <p:attrNameLst>
                                          <p:attrName>style.visibility</p:attrName>
                                        </p:attrNameLst>
                                      </p:cBhvr>
                                      <p:to>
                                        <p:strVal val="visible"/>
                                      </p:to>
                                    </p:set>
                                    <p:animEffect filter="fade" transition="in">
                                      <p:cBhvr>
                                        <p:cTn dur="2600"/>
                                        <p:tgtEl>
                                          <p:spTgt spid="110">
                                            <p:txEl>
                                              <p:pRg end="4" st="4"/>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110">
                                            <p:txEl>
                                              <p:pRg end="5" st="5"/>
                                            </p:txEl>
                                          </p:spTgt>
                                        </p:tgtEl>
                                        <p:attrNameLst>
                                          <p:attrName>style.visibility</p:attrName>
                                        </p:attrNameLst>
                                      </p:cBhvr>
                                      <p:to>
                                        <p:strVal val="visible"/>
                                      </p:to>
                                    </p:set>
                                    <p:animEffect filter="fade" transition="in">
                                      <p:cBhvr>
                                        <p:cTn dur="2600"/>
                                        <p:tgtEl>
                                          <p:spTgt spid="110">
                                            <p:txEl>
                                              <p:pRg end="5" st="5"/>
                                            </p:txEl>
                                          </p:spTgt>
                                        </p:tgtEl>
                                      </p:cBhvr>
                                    </p:animEffect>
                                  </p:childTnLst>
                                </p:cTn>
                              </p:par>
                            </p:childTnLst>
                          </p:cTn>
                        </p:par>
                        <p:par>
                          <p:cTn fill="hold">
                            <p:stCondLst>
                              <p:cond delay="15600"/>
                            </p:stCondLst>
                            <p:childTnLst>
                              <p:par>
                                <p:cTn fill="hold" nodeType="afterEffect" presetClass="entr" presetID="10" presetSubtype="0">
                                  <p:stCondLst>
                                    <p:cond delay="0"/>
                                  </p:stCondLst>
                                  <p:childTnLst>
                                    <p:set>
                                      <p:cBhvr>
                                        <p:cTn dur="1" fill="hold">
                                          <p:stCondLst>
                                            <p:cond delay="0"/>
                                          </p:stCondLst>
                                        </p:cTn>
                                        <p:tgtEl>
                                          <p:spTgt spid="110">
                                            <p:txEl>
                                              <p:pRg end="6" st="6"/>
                                            </p:txEl>
                                          </p:spTgt>
                                        </p:tgtEl>
                                        <p:attrNameLst>
                                          <p:attrName>style.visibility</p:attrName>
                                        </p:attrNameLst>
                                      </p:cBhvr>
                                      <p:to>
                                        <p:strVal val="visible"/>
                                      </p:to>
                                    </p:set>
                                    <p:animEffect filter="fade" transition="in">
                                      <p:cBhvr>
                                        <p:cTn dur="2600"/>
                                        <p:tgtEl>
                                          <p:spTgt spid="110">
                                            <p:txEl>
                                              <p:pRg end="6" st="6"/>
                                            </p:txEl>
                                          </p:spTgt>
                                        </p:tgtEl>
                                      </p:cBhvr>
                                    </p:animEffect>
                                  </p:childTnLst>
                                </p:cTn>
                              </p:par>
                            </p:childTnLst>
                          </p:cTn>
                        </p:par>
                        <p:par>
                          <p:cTn fill="hold">
                            <p:stCondLst>
                              <p:cond delay="18200"/>
                            </p:stCondLst>
                            <p:childTnLst>
                              <p:par>
                                <p:cTn fill="hold" nodeType="afterEffect" presetClass="entr" presetID="10" presetSubtype="0">
                                  <p:stCondLst>
                                    <p:cond delay="0"/>
                                  </p:stCondLst>
                                  <p:childTnLst>
                                    <p:set>
                                      <p:cBhvr>
                                        <p:cTn dur="1" fill="hold">
                                          <p:stCondLst>
                                            <p:cond delay="0"/>
                                          </p:stCondLst>
                                        </p:cTn>
                                        <p:tgtEl>
                                          <p:spTgt spid="110">
                                            <p:txEl>
                                              <p:pRg end="7" st="7"/>
                                            </p:txEl>
                                          </p:spTgt>
                                        </p:tgtEl>
                                        <p:attrNameLst>
                                          <p:attrName>style.visibility</p:attrName>
                                        </p:attrNameLst>
                                      </p:cBhvr>
                                      <p:to>
                                        <p:strVal val="visible"/>
                                      </p:to>
                                    </p:set>
                                    <p:animEffect filter="fade" transition="in">
                                      <p:cBhvr>
                                        <p:cTn dur="2600"/>
                                        <p:tgtEl>
                                          <p:spTgt spid="110">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grpSp>
        <p:nvGrpSpPr>
          <p:cNvPr id="325" name="Google Shape;325;p44"/>
          <p:cNvGrpSpPr/>
          <p:nvPr/>
        </p:nvGrpSpPr>
        <p:grpSpPr>
          <a:xfrm rot="2700000">
            <a:off x="551963" y="-723198"/>
            <a:ext cx="2546976" cy="2546976"/>
            <a:chOff x="5123977" y="1258050"/>
            <a:chExt cx="2547000" cy="2547000"/>
          </a:xfrm>
        </p:grpSpPr>
        <p:sp>
          <p:nvSpPr>
            <p:cNvPr id="326" name="Google Shape;326;p44"/>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4"/>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 Westdrive - Asset List</a:t>
              </a:r>
              <a:endParaRPr b="1" sz="800">
                <a:solidFill>
                  <a:srgbClr val="FFFFFF"/>
                </a:solidFill>
                <a:latin typeface="Proxima Nova"/>
                <a:ea typeface="Proxima Nova"/>
                <a:cs typeface="Proxima Nova"/>
                <a:sym typeface="Proxima Nova"/>
              </a:endParaRPr>
            </a:p>
          </p:txBody>
        </p:sp>
      </p:grpSp>
      <p:pic>
        <p:nvPicPr>
          <p:cNvPr id="328" name="Google Shape;328;p44"/>
          <p:cNvPicPr preferRelativeResize="0"/>
          <p:nvPr/>
        </p:nvPicPr>
        <p:blipFill>
          <a:blip r:embed="rId3">
            <a:alphaModFix/>
          </a:blip>
          <a:stretch>
            <a:fillRect/>
          </a:stretch>
        </p:blipFill>
        <p:spPr>
          <a:xfrm>
            <a:off x="4181200" y="136725"/>
            <a:ext cx="4624849" cy="4870050"/>
          </a:xfrm>
          <a:prstGeom prst="rect">
            <a:avLst/>
          </a:prstGeom>
          <a:noFill/>
          <a:ln>
            <a:noFill/>
          </a:ln>
        </p:spPr>
      </p:pic>
      <p:sp>
        <p:nvSpPr>
          <p:cNvPr id="329" name="Google Shape;329;p44"/>
          <p:cNvSpPr txBox="1"/>
          <p:nvPr/>
        </p:nvSpPr>
        <p:spPr>
          <a:xfrm>
            <a:off x="258450" y="1463850"/>
            <a:ext cx="3602100" cy="652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  - This asset is used once and will be deleted once the city is updated with our assets but will be in use for the next year.</a:t>
            </a:r>
            <a:endParaRPr b="1" sz="800">
              <a:solidFill>
                <a:srgbClr val="FFFFFF"/>
              </a:solidFill>
              <a:latin typeface="Proxima Nova"/>
              <a:ea typeface="Proxima Nova"/>
              <a:cs typeface="Proxima Nova"/>
              <a:sym typeface="Proxima Nova"/>
            </a:endParaRPr>
          </a:p>
        </p:txBody>
      </p:sp>
      <p:sp>
        <p:nvSpPr>
          <p:cNvPr id="330" name="Google Shape;330;p44"/>
          <p:cNvSpPr txBox="1"/>
          <p:nvPr/>
        </p:nvSpPr>
        <p:spPr>
          <a:xfrm>
            <a:off x="258450" y="2225850"/>
            <a:ext cx="3602100" cy="894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  - T</a:t>
            </a:r>
            <a:r>
              <a:rPr b="1" lang="en" sz="1200">
                <a:solidFill>
                  <a:srgbClr val="FFFFFF"/>
                </a:solidFill>
                <a:latin typeface="Proxima Nova"/>
                <a:ea typeface="Proxima Nova"/>
                <a:cs typeface="Proxima Nova"/>
                <a:sym typeface="Proxima Nova"/>
              </a:rPr>
              <a:t>hese assets are part of the city now but they will be replaced with the assets created at our team during the course of next year and will be deleted from our repository then.</a:t>
            </a:r>
            <a:endParaRPr b="1" sz="800">
              <a:solidFill>
                <a:srgbClr val="FFFFFF"/>
              </a:solidFill>
              <a:latin typeface="Proxima Nova"/>
              <a:ea typeface="Proxima Nova"/>
              <a:cs typeface="Proxima Nova"/>
              <a:sym typeface="Proxima Nova"/>
            </a:endParaRPr>
          </a:p>
        </p:txBody>
      </p:sp>
      <p:sp>
        <p:nvSpPr>
          <p:cNvPr id="331" name="Google Shape;331;p44"/>
          <p:cNvSpPr txBox="1"/>
          <p:nvPr/>
        </p:nvSpPr>
        <p:spPr>
          <a:xfrm>
            <a:off x="258450" y="3292650"/>
            <a:ext cx="3602100" cy="273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a:t>
            </a:r>
            <a:r>
              <a:rPr b="1" lang="en" sz="1200">
                <a:solidFill>
                  <a:srgbClr val="FFFFFF"/>
                </a:solidFill>
                <a:latin typeface="Proxima Nova"/>
                <a:ea typeface="Proxima Nova"/>
                <a:cs typeface="Proxima Nova"/>
                <a:sym typeface="Proxima Nova"/>
              </a:rPr>
              <a:t>  - Already deleted from project</a:t>
            </a:r>
            <a:endParaRPr b="1" sz="800">
              <a:solidFill>
                <a:srgbClr val="FFFFFF"/>
              </a:solidFill>
              <a:latin typeface="Proxima Nova"/>
              <a:ea typeface="Proxima Nova"/>
              <a:cs typeface="Proxima Nova"/>
              <a:sym typeface="Proxima Nova"/>
            </a:endParaRPr>
          </a:p>
        </p:txBody>
      </p:sp>
      <p:sp>
        <p:nvSpPr>
          <p:cNvPr id="332" name="Google Shape;332;p44"/>
          <p:cNvSpPr txBox="1"/>
          <p:nvPr/>
        </p:nvSpPr>
        <p:spPr>
          <a:xfrm>
            <a:off x="258450" y="3884725"/>
            <a:ext cx="3746400" cy="785700"/>
          </a:xfrm>
          <a:prstGeom prst="rect">
            <a:avLst/>
          </a:prstGeom>
          <a:solidFill>
            <a:srgbClr val="93C47D"/>
          </a:solidFill>
          <a:ln cap="flat" cmpd="sng" w="2857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To access the link to the assets used on project Westdrive please check the readme file in our Gitlab repository.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5"/>
          <p:cNvSpPr/>
          <p:nvPr/>
        </p:nvSpPr>
        <p:spPr>
          <a:xfrm flipH="1" rot="10800000">
            <a:off x="2810018" y="1816875"/>
            <a:ext cx="3429600" cy="2507400"/>
          </a:xfrm>
          <a:prstGeom prst="triangle">
            <a:avLst>
              <a:gd fmla="val 50000" name="adj"/>
            </a:avLst>
          </a:prstGeom>
          <a:gradFill>
            <a:gsLst>
              <a:gs pos="0">
                <a:srgbClr val="000000"/>
              </a:gs>
              <a:gs pos="100000">
                <a:srgbClr val="73737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5"/>
          <p:cNvSpPr txBox="1"/>
          <p:nvPr/>
        </p:nvSpPr>
        <p:spPr>
          <a:xfrm>
            <a:off x="2560200" y="1877100"/>
            <a:ext cx="40236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Proxima Nova"/>
                <a:ea typeface="Proxima Nova"/>
                <a:cs typeface="Proxima Nova"/>
                <a:sym typeface="Proxima Nova"/>
              </a:rPr>
              <a:t>Get Westdrive on </a:t>
            </a:r>
            <a:r>
              <a:rPr lang="en" sz="1800" u="sng">
                <a:solidFill>
                  <a:schemeClr val="hlink"/>
                </a:solidFill>
                <a:latin typeface="Proxima Nova"/>
                <a:ea typeface="Proxima Nova"/>
                <a:cs typeface="Proxima Nova"/>
                <a:sym typeface="Proxima Nova"/>
                <a:hlinkClick r:id="rId3"/>
              </a:rPr>
              <a:t>Gitlab</a:t>
            </a:r>
            <a:endParaRPr sz="1800">
              <a:solidFill>
                <a:srgbClr val="FFFFFF"/>
              </a:solidFill>
              <a:latin typeface="Proxima Nova"/>
              <a:ea typeface="Proxima Nova"/>
              <a:cs typeface="Proxima Nova"/>
              <a:sym typeface="Proxima Nova"/>
            </a:endParaRPr>
          </a:p>
        </p:txBody>
      </p:sp>
      <p:pic>
        <p:nvPicPr>
          <p:cNvPr id="339" name="Google Shape;339;p45"/>
          <p:cNvPicPr preferRelativeResize="0"/>
          <p:nvPr/>
        </p:nvPicPr>
        <p:blipFill>
          <a:blip r:embed="rId4">
            <a:alphaModFix/>
          </a:blip>
          <a:stretch>
            <a:fillRect/>
          </a:stretch>
        </p:blipFill>
        <p:spPr>
          <a:xfrm>
            <a:off x="4004024" y="2346600"/>
            <a:ext cx="1042075" cy="1042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grpSp>
        <p:nvGrpSpPr>
          <p:cNvPr id="117" name="Google Shape;117;p27"/>
          <p:cNvGrpSpPr/>
          <p:nvPr/>
        </p:nvGrpSpPr>
        <p:grpSpPr>
          <a:xfrm rot="2700000">
            <a:off x="551963" y="-723198"/>
            <a:ext cx="2546976" cy="2546976"/>
            <a:chOff x="5123977" y="1258050"/>
            <a:chExt cx="2547000" cy="2547000"/>
          </a:xfrm>
        </p:grpSpPr>
        <p:sp>
          <p:nvSpPr>
            <p:cNvPr id="118" name="Google Shape;118;p27"/>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7"/>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 from above</a:t>
              </a:r>
              <a:endParaRPr b="1" sz="800">
                <a:solidFill>
                  <a:srgbClr val="FFFFFF"/>
                </a:solidFill>
                <a:latin typeface="Proxima Nova"/>
                <a:ea typeface="Proxima Nova"/>
                <a:cs typeface="Proxima Nova"/>
                <a:sym typeface="Proxima Nova"/>
              </a:endParaRPr>
            </a:p>
          </p:txBody>
        </p:sp>
      </p:grpSp>
      <p:pic>
        <p:nvPicPr>
          <p:cNvPr id="120" name="Google Shape;120;p27"/>
          <p:cNvPicPr preferRelativeResize="0"/>
          <p:nvPr/>
        </p:nvPicPr>
        <p:blipFill rotWithShape="1">
          <a:blip r:embed="rId3">
            <a:alphaModFix/>
          </a:blip>
          <a:srcRect b="28614" l="12952" r="14886" t="9782"/>
          <a:stretch/>
        </p:blipFill>
        <p:spPr>
          <a:xfrm>
            <a:off x="1155100" y="1006750"/>
            <a:ext cx="7165627" cy="3903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8"/>
          <p:cNvSpPr/>
          <p:nvPr/>
        </p:nvSpPr>
        <p:spPr>
          <a:xfrm flipH="1" rot="10800000">
            <a:off x="657767" y="1038398"/>
            <a:ext cx="2535900" cy="2070000"/>
          </a:xfrm>
          <a:prstGeom prst="triangle">
            <a:avLst>
              <a:gd fmla="val 50000" name="adj"/>
            </a:avLst>
          </a:prstGeom>
          <a:gradFill>
            <a:gsLst>
              <a:gs pos="0">
                <a:srgbClr val="A64D79"/>
              </a:gs>
              <a:gs pos="100000">
                <a:srgbClr val="73737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8"/>
          <p:cNvSpPr txBox="1"/>
          <p:nvPr/>
        </p:nvSpPr>
        <p:spPr>
          <a:xfrm>
            <a:off x="540300" y="9784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Montserrat"/>
                <a:ea typeface="Montserrat"/>
                <a:cs typeface="Montserrat"/>
                <a:sym typeface="Montserrat"/>
              </a:rPr>
              <a:t>Transparent AI</a:t>
            </a:r>
            <a:endParaRPr sz="2800">
              <a:solidFill>
                <a:srgbClr val="FFFFFF"/>
              </a:solidFill>
              <a:latin typeface="Montserrat"/>
              <a:ea typeface="Montserrat"/>
              <a:cs typeface="Montserrat"/>
              <a:sym typeface="Montserrat"/>
            </a:endParaRPr>
          </a:p>
        </p:txBody>
      </p:sp>
      <p:sp>
        <p:nvSpPr>
          <p:cNvPr id="127" name="Google Shape;127;p28"/>
          <p:cNvSpPr txBox="1"/>
          <p:nvPr/>
        </p:nvSpPr>
        <p:spPr>
          <a:xfrm>
            <a:off x="235500" y="1685875"/>
            <a:ext cx="3693900" cy="31263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under which conditions do humans build trust in a machine agent?</a:t>
            </a:r>
            <a:br>
              <a:rPr lang="en">
                <a:solidFill>
                  <a:srgbClr val="FFFFFF"/>
                </a:solidFill>
                <a:latin typeface="Montserrat"/>
                <a:ea typeface="Montserrat"/>
                <a:cs typeface="Montserrat"/>
                <a:sym typeface="Montserrat"/>
              </a:rPr>
            </a:br>
            <a:endParaRPr>
              <a:solidFill>
                <a:srgbClr val="FFFFFF"/>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Does trust building differ in a self-driving car compared to a conventional Taxi?</a:t>
            </a:r>
            <a:br>
              <a:rPr lang="en">
                <a:solidFill>
                  <a:srgbClr val="FFFFFF"/>
                </a:solidFill>
                <a:latin typeface="Montserrat"/>
                <a:ea typeface="Montserrat"/>
                <a:cs typeface="Montserrat"/>
                <a:sym typeface="Montserrat"/>
              </a:rPr>
            </a:br>
            <a:endParaRPr>
              <a:solidFill>
                <a:srgbClr val="FFFFFF"/>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FFF"/>
              </a:buClr>
              <a:buSzPts val="1400"/>
              <a:buFont typeface="Montserrat"/>
              <a:buChar char="-"/>
            </a:pPr>
            <a:r>
              <a:rPr lang="en">
                <a:solidFill>
                  <a:srgbClr val="FFFFFF"/>
                </a:solidFill>
                <a:latin typeface="Montserrat"/>
                <a:ea typeface="Montserrat"/>
                <a:cs typeface="Montserrat"/>
                <a:sym typeface="Montserrat"/>
              </a:rPr>
              <a:t>Are potentially dangerous traffic situations perceived and assessed differently when the AI provides information on their condition?</a:t>
            </a:r>
            <a:endParaRPr>
              <a:solidFill>
                <a:srgbClr val="FFFFFF"/>
              </a:solidFill>
              <a:latin typeface="Montserrat"/>
              <a:ea typeface="Montserrat"/>
              <a:cs typeface="Montserrat"/>
              <a:sym typeface="Montserrat"/>
            </a:endParaRPr>
          </a:p>
        </p:txBody>
      </p:sp>
      <p:pic>
        <p:nvPicPr>
          <p:cNvPr id="128" name="Google Shape;128;p28"/>
          <p:cNvPicPr preferRelativeResize="0"/>
          <p:nvPr/>
        </p:nvPicPr>
        <p:blipFill rotWithShape="1">
          <a:blip r:embed="rId3">
            <a:alphaModFix/>
          </a:blip>
          <a:srcRect b="35561" l="10776" r="20800" t="18818"/>
          <a:stretch/>
        </p:blipFill>
        <p:spPr>
          <a:xfrm>
            <a:off x="4856900" y="0"/>
            <a:ext cx="4287101" cy="1736175"/>
          </a:xfrm>
          <a:prstGeom prst="rect">
            <a:avLst/>
          </a:prstGeom>
          <a:noFill/>
          <a:ln>
            <a:noFill/>
          </a:ln>
        </p:spPr>
      </p:pic>
      <p:pic>
        <p:nvPicPr>
          <p:cNvPr id="129" name="Google Shape;129;p28"/>
          <p:cNvPicPr preferRelativeResize="0"/>
          <p:nvPr/>
        </p:nvPicPr>
        <p:blipFill rotWithShape="1">
          <a:blip r:embed="rId4">
            <a:alphaModFix/>
          </a:blip>
          <a:srcRect b="30059" l="11250" r="22454" t="28484"/>
          <a:stretch/>
        </p:blipFill>
        <p:spPr>
          <a:xfrm>
            <a:off x="4856900" y="1713700"/>
            <a:ext cx="4273123" cy="1670025"/>
          </a:xfrm>
          <a:prstGeom prst="rect">
            <a:avLst/>
          </a:prstGeom>
          <a:noFill/>
          <a:ln>
            <a:noFill/>
          </a:ln>
        </p:spPr>
      </p:pic>
      <p:sp>
        <p:nvSpPr>
          <p:cNvPr id="130" name="Google Shape;130;p28"/>
          <p:cNvSpPr/>
          <p:nvPr/>
        </p:nvSpPr>
        <p:spPr>
          <a:xfrm>
            <a:off x="7050250" y="2281375"/>
            <a:ext cx="656700" cy="438000"/>
          </a:xfrm>
          <a:prstGeom prst="wedgeEllipseCallout">
            <a:avLst>
              <a:gd fmla="val -35149" name="adj1"/>
              <a:gd fmla="val 80645" name="adj2"/>
            </a:avLst>
          </a:prstGeom>
          <a:solidFill>
            <a:srgbClr val="CCCCCC">
              <a:alpha val="507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t>!</a:t>
            </a:r>
            <a:endParaRPr b="1" sz="3000"/>
          </a:p>
        </p:txBody>
      </p:sp>
      <p:pic>
        <p:nvPicPr>
          <p:cNvPr id="131" name="Google Shape;131;p28"/>
          <p:cNvPicPr preferRelativeResize="0"/>
          <p:nvPr/>
        </p:nvPicPr>
        <p:blipFill rotWithShape="1">
          <a:blip r:embed="rId5">
            <a:alphaModFix/>
          </a:blip>
          <a:srcRect b="34604" l="13531" r="28714" t="29281"/>
          <a:stretch/>
        </p:blipFill>
        <p:spPr>
          <a:xfrm>
            <a:off x="4856900" y="3394925"/>
            <a:ext cx="4273123" cy="1748574"/>
          </a:xfrm>
          <a:prstGeom prst="rect">
            <a:avLst/>
          </a:prstGeom>
          <a:noFill/>
          <a:ln>
            <a:noFill/>
          </a:ln>
        </p:spPr>
      </p:pic>
      <p:sp>
        <p:nvSpPr>
          <p:cNvPr id="132" name="Google Shape;132;p28"/>
          <p:cNvSpPr/>
          <p:nvPr/>
        </p:nvSpPr>
        <p:spPr>
          <a:xfrm flipH="1">
            <a:off x="5429300" y="255425"/>
            <a:ext cx="755100" cy="464100"/>
          </a:xfrm>
          <a:prstGeom prst="wedgeEllipseCallout">
            <a:avLst>
              <a:gd fmla="val -35149" name="adj1"/>
              <a:gd fmla="val 80645" name="adj2"/>
            </a:avLst>
          </a:prstGeom>
          <a:solidFill>
            <a:srgbClr val="CCCCCC">
              <a:alpha val="507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t>...</a:t>
            </a:r>
            <a:endParaRPr b="1" sz="3000"/>
          </a:p>
        </p:txBody>
      </p:sp>
      <p:sp>
        <p:nvSpPr>
          <p:cNvPr id="133" name="Google Shape;133;p28"/>
          <p:cNvSpPr/>
          <p:nvPr/>
        </p:nvSpPr>
        <p:spPr>
          <a:xfrm>
            <a:off x="5734100" y="3318725"/>
            <a:ext cx="755100" cy="464100"/>
          </a:xfrm>
          <a:prstGeom prst="wedgeEllipseCallout">
            <a:avLst>
              <a:gd fmla="val -35149" name="adj1"/>
              <a:gd fmla="val 80645" name="adj2"/>
            </a:avLst>
          </a:prstGeom>
          <a:solidFill>
            <a:srgbClr val="CCCCCC">
              <a:alpha val="507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t>...</a:t>
            </a:r>
            <a:endParaRPr b="1" sz="3000"/>
          </a:p>
        </p:txBody>
      </p:sp>
      <p:grpSp>
        <p:nvGrpSpPr>
          <p:cNvPr id="134" name="Google Shape;134;p28"/>
          <p:cNvGrpSpPr/>
          <p:nvPr/>
        </p:nvGrpSpPr>
        <p:grpSpPr>
          <a:xfrm rot="2700000">
            <a:off x="531748" y="-723172"/>
            <a:ext cx="2546976" cy="2546976"/>
            <a:chOff x="1293736" y="1258050"/>
            <a:chExt cx="2547000" cy="2547000"/>
          </a:xfrm>
        </p:grpSpPr>
        <p:sp>
          <p:nvSpPr>
            <p:cNvPr id="135" name="Google Shape;135;p28"/>
            <p:cNvSpPr/>
            <p:nvPr/>
          </p:nvSpPr>
          <p:spPr>
            <a:xfrm rot="2700000">
              <a:off x="228637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8"/>
            <p:cNvSpPr txBox="1"/>
            <p:nvPr/>
          </p:nvSpPr>
          <p:spPr>
            <a:xfrm rot="-2700000">
              <a:off x="1501398" y="2241353"/>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 - Example Use case </a:t>
              </a:r>
              <a:endParaRPr b="1" sz="800">
                <a:solidFill>
                  <a:srgbClr val="FFFFFF"/>
                </a:solidFill>
                <a:latin typeface="Proxima Nova"/>
                <a:ea typeface="Proxima Nova"/>
                <a:cs typeface="Proxima Nova"/>
                <a:sym typeface="Proxima Nova"/>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id="141" name="Google Shape;141;p29"/>
          <p:cNvPicPr preferRelativeResize="0"/>
          <p:nvPr/>
        </p:nvPicPr>
        <p:blipFill rotWithShape="1">
          <a:blip r:embed="rId3">
            <a:alphaModFix/>
          </a:blip>
          <a:srcRect b="28511" l="10443" r="16215" t="9085"/>
          <a:stretch/>
        </p:blipFill>
        <p:spPr>
          <a:xfrm>
            <a:off x="773375" y="923125"/>
            <a:ext cx="7623552" cy="4080351"/>
          </a:xfrm>
          <a:prstGeom prst="rect">
            <a:avLst/>
          </a:prstGeom>
          <a:noFill/>
          <a:ln>
            <a:noFill/>
          </a:ln>
        </p:spPr>
      </p:pic>
      <p:grpSp>
        <p:nvGrpSpPr>
          <p:cNvPr id="142" name="Google Shape;142;p29"/>
          <p:cNvGrpSpPr/>
          <p:nvPr/>
        </p:nvGrpSpPr>
        <p:grpSpPr>
          <a:xfrm rot="2700000">
            <a:off x="551963" y="-723198"/>
            <a:ext cx="2546976" cy="2546976"/>
            <a:chOff x="5123977" y="1258050"/>
            <a:chExt cx="2547000" cy="2547000"/>
          </a:xfrm>
        </p:grpSpPr>
        <p:sp>
          <p:nvSpPr>
            <p:cNvPr id="143" name="Google Shape;143;p29"/>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9"/>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Key features</a:t>
              </a:r>
              <a:endParaRPr b="1" sz="800">
                <a:solidFill>
                  <a:srgbClr val="FFFFFF"/>
                </a:solidFill>
                <a:latin typeface="Proxima Nova"/>
                <a:ea typeface="Proxima Nova"/>
                <a:cs typeface="Proxima Nova"/>
                <a:sym typeface="Proxima Nova"/>
              </a:endParaRPr>
            </a:p>
          </p:txBody>
        </p:sp>
      </p:grpSp>
      <p:sp>
        <p:nvSpPr>
          <p:cNvPr id="145" name="Google Shape;145;p29"/>
          <p:cNvSpPr txBox="1"/>
          <p:nvPr/>
        </p:nvSpPr>
        <p:spPr>
          <a:xfrm>
            <a:off x="5088475" y="1835925"/>
            <a:ext cx="3130800" cy="525000"/>
          </a:xfrm>
          <a:prstGeom prst="rect">
            <a:avLst/>
          </a:prstGeom>
          <a:solidFill>
            <a:srgbClr val="93C47D">
              <a:alpha val="561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20 paths for cars</a:t>
            </a:r>
            <a:endParaRPr/>
          </a:p>
        </p:txBody>
      </p:sp>
      <p:sp>
        <p:nvSpPr>
          <p:cNvPr id="146" name="Google Shape;146;p29"/>
          <p:cNvSpPr txBox="1"/>
          <p:nvPr/>
        </p:nvSpPr>
        <p:spPr>
          <a:xfrm>
            <a:off x="5088475" y="3664725"/>
            <a:ext cx="3130800" cy="525000"/>
          </a:xfrm>
          <a:prstGeom prst="rect">
            <a:avLst/>
          </a:prstGeom>
          <a:solidFill>
            <a:srgbClr val="93C47D">
              <a:alpha val="560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30 paths </a:t>
            </a:r>
            <a:r>
              <a:rPr lang="en"/>
              <a:t>for pedestrians</a:t>
            </a:r>
            <a:endParaRPr/>
          </a:p>
        </p:txBody>
      </p:sp>
      <p:sp>
        <p:nvSpPr>
          <p:cNvPr id="147" name="Google Shape;147;p29"/>
          <p:cNvSpPr txBox="1"/>
          <p:nvPr/>
        </p:nvSpPr>
        <p:spPr>
          <a:xfrm>
            <a:off x="5088475" y="2445525"/>
            <a:ext cx="3130800" cy="525000"/>
          </a:xfrm>
          <a:prstGeom prst="rect">
            <a:avLst/>
          </a:prstGeom>
          <a:solidFill>
            <a:srgbClr val="93C47D">
              <a:alpha val="560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120 cars simulated</a:t>
            </a:r>
            <a:endParaRPr/>
          </a:p>
        </p:txBody>
      </p:sp>
      <p:sp>
        <p:nvSpPr>
          <p:cNvPr id="148" name="Google Shape;148;p29"/>
          <p:cNvSpPr txBox="1"/>
          <p:nvPr/>
        </p:nvSpPr>
        <p:spPr>
          <a:xfrm>
            <a:off x="5088475" y="3055125"/>
            <a:ext cx="3130800" cy="525000"/>
          </a:xfrm>
          <a:prstGeom prst="rect">
            <a:avLst/>
          </a:prstGeom>
          <a:solidFill>
            <a:srgbClr val="93C47D">
              <a:alpha val="560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100 different avatars</a:t>
            </a:r>
            <a:endParaRPr/>
          </a:p>
        </p:txBody>
      </p:sp>
      <p:sp>
        <p:nvSpPr>
          <p:cNvPr id="149" name="Google Shape;149;p29"/>
          <p:cNvSpPr txBox="1"/>
          <p:nvPr/>
        </p:nvSpPr>
        <p:spPr>
          <a:xfrm>
            <a:off x="5088475" y="1226325"/>
            <a:ext cx="3130800" cy="525000"/>
          </a:xfrm>
          <a:prstGeom prst="rect">
            <a:avLst/>
          </a:prstGeom>
          <a:solidFill>
            <a:srgbClr val="6FA8DC">
              <a:alpha val="484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City Ai</a:t>
            </a:r>
            <a:endParaRPr/>
          </a:p>
        </p:txBody>
      </p:sp>
      <p:sp>
        <p:nvSpPr>
          <p:cNvPr id="150" name="Google Shape;150;p29"/>
          <p:cNvSpPr txBox="1"/>
          <p:nvPr/>
        </p:nvSpPr>
        <p:spPr>
          <a:xfrm>
            <a:off x="5088475" y="4274325"/>
            <a:ext cx="3130800" cy="525000"/>
          </a:xfrm>
          <a:prstGeom prst="rect">
            <a:avLst/>
          </a:prstGeom>
          <a:solidFill>
            <a:srgbClr val="93C47D">
              <a:alpha val="560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600 simulated</a:t>
            </a:r>
            <a:r>
              <a:rPr lang="en"/>
              <a:t> pedestrians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grpSp>
        <p:nvGrpSpPr>
          <p:cNvPr id="155" name="Google Shape;155;p30"/>
          <p:cNvGrpSpPr/>
          <p:nvPr/>
        </p:nvGrpSpPr>
        <p:grpSpPr>
          <a:xfrm rot="2700000">
            <a:off x="551963" y="-723198"/>
            <a:ext cx="2546976" cy="2546976"/>
            <a:chOff x="5123977" y="1258050"/>
            <a:chExt cx="2547000" cy="2547000"/>
          </a:xfrm>
        </p:grpSpPr>
        <p:sp>
          <p:nvSpPr>
            <p:cNvPr id="156" name="Google Shape;156;p30"/>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0"/>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 - traffic Lights</a:t>
              </a:r>
              <a:endParaRPr b="1" sz="800">
                <a:solidFill>
                  <a:srgbClr val="FFFFFF"/>
                </a:solidFill>
                <a:latin typeface="Proxima Nova"/>
                <a:ea typeface="Proxima Nova"/>
                <a:cs typeface="Proxima Nova"/>
                <a:sym typeface="Proxima Nova"/>
              </a:endParaRPr>
            </a:p>
          </p:txBody>
        </p:sp>
      </p:grpSp>
      <p:pic>
        <p:nvPicPr>
          <p:cNvPr id="158" name="Google Shape;158;p30"/>
          <p:cNvPicPr preferRelativeResize="0"/>
          <p:nvPr/>
        </p:nvPicPr>
        <p:blipFill rotWithShape="1">
          <a:blip r:embed="rId3">
            <a:alphaModFix/>
          </a:blip>
          <a:srcRect b="28722" l="14783" r="24251" t="9576"/>
          <a:stretch/>
        </p:blipFill>
        <p:spPr>
          <a:xfrm>
            <a:off x="162625" y="1527825"/>
            <a:ext cx="4297075" cy="2578975"/>
          </a:xfrm>
          <a:prstGeom prst="rect">
            <a:avLst/>
          </a:prstGeom>
          <a:noFill/>
          <a:ln>
            <a:noFill/>
          </a:ln>
        </p:spPr>
      </p:pic>
      <p:pic>
        <p:nvPicPr>
          <p:cNvPr id="159" name="Google Shape;159;p30"/>
          <p:cNvPicPr preferRelativeResize="0"/>
          <p:nvPr/>
        </p:nvPicPr>
        <p:blipFill rotWithShape="1">
          <a:blip r:embed="rId4">
            <a:alphaModFix/>
          </a:blip>
          <a:srcRect b="28420" l="12929" r="23347" t="9782"/>
          <a:stretch/>
        </p:blipFill>
        <p:spPr>
          <a:xfrm>
            <a:off x="4666325" y="1527825"/>
            <a:ext cx="4255051" cy="25789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pic>
        <p:nvPicPr>
          <p:cNvPr id="164" name="Google Shape;164;p31"/>
          <p:cNvPicPr preferRelativeResize="0"/>
          <p:nvPr/>
        </p:nvPicPr>
        <p:blipFill rotWithShape="1">
          <a:blip r:embed="rId3">
            <a:alphaModFix/>
          </a:blip>
          <a:srcRect b="28028" l="10717" r="22006" t="9213"/>
          <a:stretch/>
        </p:blipFill>
        <p:spPr>
          <a:xfrm>
            <a:off x="0" y="0"/>
            <a:ext cx="9144000" cy="5143500"/>
          </a:xfrm>
          <a:prstGeom prst="rect">
            <a:avLst/>
          </a:prstGeom>
          <a:noFill/>
          <a:ln>
            <a:noFill/>
          </a:ln>
        </p:spPr>
      </p:pic>
      <p:grpSp>
        <p:nvGrpSpPr>
          <p:cNvPr id="165" name="Google Shape;165;p31"/>
          <p:cNvGrpSpPr/>
          <p:nvPr/>
        </p:nvGrpSpPr>
        <p:grpSpPr>
          <a:xfrm rot="2700000">
            <a:off x="551963" y="-723198"/>
            <a:ext cx="2546976" cy="2546976"/>
            <a:chOff x="5123977" y="1258050"/>
            <a:chExt cx="2547000" cy="2547000"/>
          </a:xfrm>
        </p:grpSpPr>
        <p:sp>
          <p:nvSpPr>
            <p:cNvPr id="166" name="Google Shape;166;p31"/>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1"/>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 a realistic environment </a:t>
              </a:r>
              <a:endParaRPr b="1" sz="800">
                <a:solidFill>
                  <a:srgbClr val="FFFFFF"/>
                </a:solidFill>
                <a:latin typeface="Proxima Nova"/>
                <a:ea typeface="Proxima Nova"/>
                <a:cs typeface="Proxima Nova"/>
                <a:sym typeface="Proxima Nova"/>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pic>
        <p:nvPicPr>
          <p:cNvPr id="172" name="Google Shape;172;p32"/>
          <p:cNvPicPr preferRelativeResize="0"/>
          <p:nvPr/>
        </p:nvPicPr>
        <p:blipFill rotWithShape="1">
          <a:blip r:embed="rId3">
            <a:alphaModFix/>
          </a:blip>
          <a:srcRect b="27794" l="12928" r="14396" t="9022"/>
          <a:stretch/>
        </p:blipFill>
        <p:spPr>
          <a:xfrm>
            <a:off x="0" y="0"/>
            <a:ext cx="9144000" cy="5143500"/>
          </a:xfrm>
          <a:prstGeom prst="rect">
            <a:avLst/>
          </a:prstGeom>
          <a:noFill/>
          <a:ln>
            <a:noFill/>
          </a:ln>
        </p:spPr>
      </p:pic>
      <p:grpSp>
        <p:nvGrpSpPr>
          <p:cNvPr id="173" name="Google Shape;173;p32"/>
          <p:cNvGrpSpPr/>
          <p:nvPr/>
        </p:nvGrpSpPr>
        <p:grpSpPr>
          <a:xfrm rot="2700000">
            <a:off x="551963" y="-723198"/>
            <a:ext cx="2546976" cy="2546976"/>
            <a:chOff x="5123977" y="1258050"/>
            <a:chExt cx="2547000" cy="2547000"/>
          </a:xfrm>
        </p:grpSpPr>
        <p:sp>
          <p:nvSpPr>
            <p:cNvPr id="174" name="Google Shape;174;p32"/>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2"/>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 a realistic environment </a:t>
              </a:r>
              <a:endParaRPr b="1" sz="800">
                <a:solidFill>
                  <a:srgbClr val="FFFFFF"/>
                </a:solidFill>
                <a:latin typeface="Proxima Nova"/>
                <a:ea typeface="Proxima Nova"/>
                <a:cs typeface="Proxima Nova"/>
                <a:sym typeface="Proxima Nova"/>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pic>
        <p:nvPicPr>
          <p:cNvPr id="180" name="Google Shape;180;p33"/>
          <p:cNvPicPr preferRelativeResize="0"/>
          <p:nvPr/>
        </p:nvPicPr>
        <p:blipFill rotWithShape="1">
          <a:blip r:embed="rId3">
            <a:alphaModFix/>
          </a:blip>
          <a:srcRect b="29374" l="10794" r="14706" t="9212"/>
          <a:stretch/>
        </p:blipFill>
        <p:spPr>
          <a:xfrm>
            <a:off x="0" y="0"/>
            <a:ext cx="9144000" cy="5143500"/>
          </a:xfrm>
          <a:prstGeom prst="rect">
            <a:avLst/>
          </a:prstGeom>
          <a:noFill/>
          <a:ln>
            <a:noFill/>
          </a:ln>
        </p:spPr>
      </p:pic>
      <p:grpSp>
        <p:nvGrpSpPr>
          <p:cNvPr id="181" name="Google Shape;181;p33"/>
          <p:cNvGrpSpPr/>
          <p:nvPr/>
        </p:nvGrpSpPr>
        <p:grpSpPr>
          <a:xfrm rot="2700000">
            <a:off x="551963" y="-723198"/>
            <a:ext cx="2546976" cy="2546976"/>
            <a:chOff x="5123977" y="1258050"/>
            <a:chExt cx="2547000" cy="2547000"/>
          </a:xfrm>
        </p:grpSpPr>
        <p:sp>
          <p:nvSpPr>
            <p:cNvPr id="182" name="Google Shape;182;p33"/>
            <p:cNvSpPr/>
            <p:nvPr/>
          </p:nvSpPr>
          <p:spPr>
            <a:xfrm rot="2700000">
              <a:off x="6116614" y="1011412"/>
              <a:ext cx="561726" cy="3040276"/>
            </a:xfrm>
            <a:prstGeom prst="roundRect">
              <a:avLst>
                <a:gd fmla="val 50000" name="adj"/>
              </a:avLst>
            </a:prstGeom>
            <a:solidFill>
              <a:srgbClr val="C27B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3"/>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Proxima Nova"/>
                  <a:ea typeface="Proxima Nova"/>
                  <a:cs typeface="Proxima Nova"/>
                  <a:sym typeface="Proxima Nova"/>
                </a:rPr>
                <a:t>Westdrive, a realistic environment </a:t>
              </a:r>
              <a:endParaRPr b="1" sz="800">
                <a:solidFill>
                  <a:srgbClr val="FFFFFF"/>
                </a:solidFill>
                <a:latin typeface="Proxima Nova"/>
                <a:ea typeface="Proxima Nova"/>
                <a:cs typeface="Proxima Nova"/>
                <a:sym typeface="Proxima Nova"/>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