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50" d="100"/>
          <a:sy n="150" d="100"/>
        </p:scale>
        <p:origin x="-1008" y="19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00C5-0BD9-49E7-863E-57039DC8DF37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212E-68A2-4EE1-8D91-D771D95B77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977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00C5-0BD9-49E7-863E-57039DC8DF37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212E-68A2-4EE1-8D91-D771D95B77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92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00C5-0BD9-49E7-863E-57039DC8DF37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212E-68A2-4EE1-8D91-D771D95B77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098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00C5-0BD9-49E7-863E-57039DC8DF37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212E-68A2-4EE1-8D91-D771D95B77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2388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00C5-0BD9-49E7-863E-57039DC8DF37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212E-68A2-4EE1-8D91-D771D95B77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642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00C5-0BD9-49E7-863E-57039DC8DF37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212E-68A2-4EE1-8D91-D771D95B77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6837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00C5-0BD9-49E7-863E-57039DC8DF37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212E-68A2-4EE1-8D91-D771D95B77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19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00C5-0BD9-49E7-863E-57039DC8DF37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212E-68A2-4EE1-8D91-D771D95B77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336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00C5-0BD9-49E7-863E-57039DC8DF37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212E-68A2-4EE1-8D91-D771D95B77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482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00C5-0BD9-49E7-863E-57039DC8DF37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212E-68A2-4EE1-8D91-D771D95B77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08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00C5-0BD9-49E7-863E-57039DC8DF37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A212E-68A2-4EE1-8D91-D771D95B77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69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900C5-0BD9-49E7-863E-57039DC8DF37}" type="datetimeFigureOut">
              <a:rPr lang="fr-FR" smtClean="0"/>
              <a:t>28/08/2019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A212E-68A2-4EE1-8D91-D771D95B77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503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>
            <a:off x="473867" y="3848100"/>
            <a:ext cx="6928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/>
              <a:t>S. </a:t>
            </a:r>
            <a:r>
              <a:rPr lang="fr-FR" sz="800" i="1" dirty="0" err="1" smtClean="0"/>
              <a:t>helicoides</a:t>
            </a:r>
            <a:endParaRPr lang="fr-FR" sz="800" i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473867" y="3765550"/>
            <a:ext cx="4475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/>
              <a:t>S. apis</a:t>
            </a:r>
            <a:endParaRPr lang="fr-FR" sz="800" i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200" y="3831129"/>
            <a:ext cx="5029200" cy="1290680"/>
          </a:xfrm>
          <a:prstGeom prst="rect">
            <a:avLst/>
          </a:prstGeom>
        </p:spPr>
      </p:pic>
      <p:sp>
        <p:nvSpPr>
          <p:cNvPr id="6" name="Accolade fermante 5"/>
          <p:cNvSpPr/>
          <p:nvPr/>
        </p:nvSpPr>
        <p:spPr>
          <a:xfrm rot="16200000">
            <a:off x="2082800" y="2978150"/>
            <a:ext cx="95250" cy="159385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Accolade fermante 6"/>
          <p:cNvSpPr/>
          <p:nvPr/>
        </p:nvSpPr>
        <p:spPr>
          <a:xfrm rot="16200000">
            <a:off x="3937000" y="2933700"/>
            <a:ext cx="120650" cy="168275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Accolade fermante 7"/>
          <p:cNvSpPr/>
          <p:nvPr/>
        </p:nvSpPr>
        <p:spPr>
          <a:xfrm rot="16200000">
            <a:off x="5494338" y="3286917"/>
            <a:ext cx="120650" cy="96202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187951" y="3487738"/>
            <a:ext cx="7521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/>
              <a:t>terminator</a:t>
            </a:r>
            <a:endParaRPr lang="fr-FR" sz="1000" dirty="0"/>
          </a:p>
        </p:txBody>
      </p:sp>
      <p:sp>
        <p:nvSpPr>
          <p:cNvPr id="10" name="ZoneTexte 9"/>
          <p:cNvSpPr txBox="1"/>
          <p:nvPr/>
        </p:nvSpPr>
        <p:spPr>
          <a:xfrm>
            <a:off x="3752851" y="3506788"/>
            <a:ext cx="4892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n</a:t>
            </a:r>
            <a:r>
              <a:rPr lang="fr-FR" sz="1000" dirty="0" smtClean="0"/>
              <a:t>exus</a:t>
            </a:r>
            <a:endParaRPr lang="fr-FR" sz="1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765301" y="3513138"/>
            <a:ext cx="7296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/>
              <a:t>antirepeat</a:t>
            </a:r>
            <a:endParaRPr lang="fr-FR" sz="1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473867" y="3930650"/>
            <a:ext cx="5757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/>
              <a:t>S. </a:t>
            </a:r>
            <a:r>
              <a:rPr lang="fr-FR" sz="800" i="1" dirty="0" err="1" smtClean="0"/>
              <a:t>litorale</a:t>
            </a:r>
            <a:endParaRPr lang="fr-FR" sz="800" i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473867" y="4013200"/>
            <a:ext cx="6062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/>
              <a:t>A</a:t>
            </a:r>
            <a:r>
              <a:rPr lang="fr-FR" sz="800" i="1" dirty="0" smtClean="0"/>
              <a:t>. </a:t>
            </a:r>
            <a:r>
              <a:rPr lang="fr-FR" sz="800" i="1" dirty="0" err="1" smtClean="0"/>
              <a:t>palmae</a:t>
            </a:r>
            <a:endParaRPr lang="fr-FR" sz="800" i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473867" y="4102100"/>
            <a:ext cx="6864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/>
              <a:t>M. </a:t>
            </a:r>
            <a:r>
              <a:rPr lang="fr-FR" sz="800" i="1" dirty="0" err="1" smtClean="0"/>
              <a:t>synoviae</a:t>
            </a:r>
            <a:endParaRPr lang="fr-FR" sz="800" i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473867" y="4191000"/>
            <a:ext cx="8771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/>
              <a:t>M. </a:t>
            </a:r>
            <a:r>
              <a:rPr lang="fr-FR" sz="800" i="1" dirty="0" err="1" smtClean="0"/>
              <a:t>gallisepticum</a:t>
            </a:r>
            <a:endParaRPr lang="fr-FR" sz="800" i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473867" y="4279900"/>
            <a:ext cx="7697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/>
              <a:t>M. </a:t>
            </a:r>
            <a:r>
              <a:rPr lang="fr-FR" sz="800" i="1" dirty="0" err="1" smtClean="0"/>
              <a:t>lipofaciens</a:t>
            </a:r>
            <a:endParaRPr lang="fr-FR" sz="800" i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473867" y="4362450"/>
            <a:ext cx="5565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/>
              <a:t>M. cynos</a:t>
            </a:r>
            <a:endParaRPr lang="fr-FR" sz="800" i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473867" y="4445000"/>
            <a:ext cx="5341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/>
              <a:t>M. </a:t>
            </a:r>
            <a:r>
              <a:rPr lang="fr-FR" sz="800" i="1" dirty="0" err="1" smtClean="0"/>
              <a:t>canis</a:t>
            </a:r>
            <a:endParaRPr lang="fr-FR" sz="800" i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473867" y="4527550"/>
            <a:ext cx="57900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/>
              <a:t>M. </a:t>
            </a:r>
            <a:r>
              <a:rPr lang="fr-FR" sz="800" i="1" dirty="0" err="1" smtClean="0"/>
              <a:t>dispar</a:t>
            </a:r>
            <a:endParaRPr lang="fr-FR" sz="800" i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473867" y="4614069"/>
            <a:ext cx="96693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/>
              <a:t>M. </a:t>
            </a:r>
            <a:r>
              <a:rPr lang="fr-FR" sz="800" i="1" dirty="0" err="1" smtClean="0"/>
              <a:t>ovipneumoniae</a:t>
            </a:r>
            <a:endParaRPr lang="fr-FR" sz="800" i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473867" y="4699000"/>
            <a:ext cx="6399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/>
              <a:t>M. </a:t>
            </a:r>
            <a:r>
              <a:rPr lang="fr-FR" sz="800" i="1" dirty="0" err="1" smtClean="0"/>
              <a:t>arginini</a:t>
            </a:r>
            <a:endParaRPr lang="fr-FR" sz="800" i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473867" y="4781550"/>
            <a:ext cx="83869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/>
              <a:t>M. </a:t>
            </a:r>
            <a:r>
              <a:rPr lang="fr-FR" sz="800" i="1" dirty="0" err="1" smtClean="0"/>
              <a:t>hyosynoviae</a:t>
            </a:r>
            <a:endParaRPr lang="fr-FR" sz="800" i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473867" y="4864100"/>
            <a:ext cx="6062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/>
              <a:t>M. mobile</a:t>
            </a:r>
            <a:endParaRPr lang="fr-FR" sz="800" i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473867" y="4946650"/>
            <a:ext cx="9076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/>
              <a:t>H. </a:t>
            </a:r>
            <a:r>
              <a:rPr lang="fr-FR" sz="800" i="1" dirty="0" err="1" smtClean="0"/>
              <a:t>crinochetorum</a:t>
            </a:r>
            <a:endParaRPr lang="fr-FR" sz="800" i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463550" y="5492750"/>
            <a:ext cx="5924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 smtClean="0"/>
              <a:t>Figure S6. Conservation of </a:t>
            </a:r>
            <a:r>
              <a:rPr lang="en-US" sz="1100" dirty="0" err="1" smtClean="0"/>
              <a:t>tracrRNA</a:t>
            </a:r>
            <a:r>
              <a:rPr lang="en-US" sz="1100" dirty="0" smtClean="0"/>
              <a:t> in mollicutes. Multiple alignment of </a:t>
            </a:r>
            <a:r>
              <a:rPr lang="en-US" sz="1100" dirty="0" err="1" smtClean="0"/>
              <a:t>tracrRNA</a:t>
            </a:r>
            <a:r>
              <a:rPr lang="en-US" sz="1100" dirty="0" smtClean="0"/>
              <a:t> sequences predicted from mollicutes genomes. Alignment was manually optimized in Mega6 according to the predicted secondary structures of nexus and terminators and </a:t>
            </a:r>
            <a:r>
              <a:rPr lang="en-US" sz="1100" dirty="0" err="1" smtClean="0"/>
              <a:t>antirepeats</a:t>
            </a:r>
            <a:r>
              <a:rPr lang="en-US" sz="1100" dirty="0" smtClean="0"/>
              <a:t> pairing with direct repeat regions. Positions conserved at &gt;60% were not highlighted.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4120924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0679F4050AC545802EDDB7DD19FD8E" ma:contentTypeVersion="0" ma:contentTypeDescription="Crée un document." ma:contentTypeScope="" ma:versionID="becf037f889592651132c3e091510e8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55b097b0226e8fe056b62bac0d4eb6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9F7CD46-F4D7-4796-A4DA-8AF0A07E0A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4260CF6-EA1E-42D5-AA9C-73220D1164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70EB53-1FFD-4F2C-8A91-7A7FE6789709}">
  <ds:schemaRefs>
    <ds:schemaRef ds:uri="http://schemas.microsoft.com/office/infopath/2007/PartnerControls"/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101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psirand</dc:creator>
  <cp:lastModifiedBy>Pascal SIRAND-PUGNET</cp:lastModifiedBy>
  <cp:revision>10</cp:revision>
  <dcterms:created xsi:type="dcterms:W3CDTF">2018-10-29T15:29:43Z</dcterms:created>
  <dcterms:modified xsi:type="dcterms:W3CDTF">2019-08-28T13:23:35Z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0x010100720679F4050AC545802EDDB7DD19FD8E</vt:lpwstr>
  </property>
</Properties>
</file>