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1224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B3E96-08EB-4923-A72A-BA91E6DBC645}" type="datetimeFigureOut">
              <a:rPr lang="en-GB" smtClean="0"/>
              <a:t>28/08/2019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B82F5-864A-4FA9-A35F-E7587103B7BF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793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B3E96-08EB-4923-A72A-BA91E6DBC645}" type="datetimeFigureOut">
              <a:rPr lang="en-GB" smtClean="0"/>
              <a:t>28/08/2019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B82F5-864A-4FA9-A35F-E7587103B7BF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5676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B3E96-08EB-4923-A72A-BA91E6DBC645}" type="datetimeFigureOut">
              <a:rPr lang="en-GB" smtClean="0"/>
              <a:t>28/08/2019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B82F5-864A-4FA9-A35F-E7587103B7BF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576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B3E96-08EB-4923-A72A-BA91E6DBC645}" type="datetimeFigureOut">
              <a:rPr lang="en-GB" smtClean="0"/>
              <a:t>28/08/2019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B82F5-864A-4FA9-A35F-E7587103B7BF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4452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B3E96-08EB-4923-A72A-BA91E6DBC645}" type="datetimeFigureOut">
              <a:rPr lang="en-GB" smtClean="0"/>
              <a:t>28/08/2019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B82F5-864A-4FA9-A35F-E7587103B7BF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6144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B3E96-08EB-4923-A72A-BA91E6DBC645}" type="datetimeFigureOut">
              <a:rPr lang="en-GB" smtClean="0"/>
              <a:t>28/08/2019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B82F5-864A-4FA9-A35F-E7587103B7BF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1781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B3E96-08EB-4923-A72A-BA91E6DBC645}" type="datetimeFigureOut">
              <a:rPr lang="en-GB" smtClean="0"/>
              <a:t>28/08/2019</a:t>
            </a:fld>
            <a:endParaRPr lang="en-GB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B82F5-864A-4FA9-A35F-E7587103B7BF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0907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B3E96-08EB-4923-A72A-BA91E6DBC645}" type="datetimeFigureOut">
              <a:rPr lang="en-GB" smtClean="0"/>
              <a:t>28/08/2019</a:t>
            </a:fld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B82F5-864A-4FA9-A35F-E7587103B7BF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1860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B3E96-08EB-4923-A72A-BA91E6DBC645}" type="datetimeFigureOut">
              <a:rPr lang="en-GB" smtClean="0"/>
              <a:t>28/08/2019</a:t>
            </a:fld>
            <a:endParaRPr lang="en-GB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B82F5-864A-4FA9-A35F-E7587103B7BF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5911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B3E96-08EB-4923-A72A-BA91E6DBC645}" type="datetimeFigureOut">
              <a:rPr lang="en-GB" smtClean="0"/>
              <a:t>28/08/2019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B82F5-864A-4FA9-A35F-E7587103B7BF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0662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B3E96-08EB-4923-A72A-BA91E6DBC645}" type="datetimeFigureOut">
              <a:rPr lang="en-GB" smtClean="0"/>
              <a:t>28/08/2019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B82F5-864A-4FA9-A35F-E7587103B7BF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004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B3E96-08EB-4923-A72A-BA91E6DBC645}" type="datetimeFigureOut">
              <a:rPr lang="en-GB" smtClean="0"/>
              <a:t>28/08/2019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B82F5-864A-4FA9-A35F-E7587103B7BF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652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/>
          <p:cNvSpPr/>
          <p:nvPr/>
        </p:nvSpPr>
        <p:spPr>
          <a:xfrm>
            <a:off x="1882056" y="4406464"/>
            <a:ext cx="446720" cy="1600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2134469" y="4246405"/>
            <a:ext cx="446720" cy="1600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ectangle 53"/>
          <p:cNvSpPr/>
          <p:nvPr/>
        </p:nvSpPr>
        <p:spPr>
          <a:xfrm>
            <a:off x="2577525" y="4664990"/>
            <a:ext cx="446720" cy="1600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ectangle 54"/>
          <p:cNvSpPr/>
          <p:nvPr/>
        </p:nvSpPr>
        <p:spPr>
          <a:xfrm>
            <a:off x="2029981" y="4566523"/>
            <a:ext cx="446720" cy="1600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ctangle 55"/>
          <p:cNvSpPr/>
          <p:nvPr/>
        </p:nvSpPr>
        <p:spPr>
          <a:xfrm>
            <a:off x="1806621" y="4659564"/>
            <a:ext cx="446720" cy="1600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5583356" y="4632149"/>
            <a:ext cx="446720" cy="1600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/>
          <p:cNvSpPr/>
          <p:nvPr/>
        </p:nvSpPr>
        <p:spPr>
          <a:xfrm>
            <a:off x="5956779" y="1870546"/>
            <a:ext cx="446720" cy="1600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/>
          <p:cNvSpPr/>
          <p:nvPr/>
        </p:nvSpPr>
        <p:spPr>
          <a:xfrm>
            <a:off x="5825810" y="2227734"/>
            <a:ext cx="446720" cy="1600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 44"/>
          <p:cNvSpPr/>
          <p:nvPr/>
        </p:nvSpPr>
        <p:spPr>
          <a:xfrm>
            <a:off x="6090129" y="2097724"/>
            <a:ext cx="446720" cy="1600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/>
          <p:cNvSpPr/>
          <p:nvPr/>
        </p:nvSpPr>
        <p:spPr>
          <a:xfrm>
            <a:off x="6049170" y="2363002"/>
            <a:ext cx="446720" cy="1600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angle 46"/>
          <p:cNvSpPr/>
          <p:nvPr/>
        </p:nvSpPr>
        <p:spPr>
          <a:xfrm>
            <a:off x="6956604" y="1599580"/>
            <a:ext cx="446720" cy="1600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/>
          <p:cNvSpPr/>
          <p:nvPr/>
        </p:nvSpPr>
        <p:spPr>
          <a:xfrm>
            <a:off x="6871060" y="1902719"/>
            <a:ext cx="446720" cy="1600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/>
          <p:cNvSpPr/>
          <p:nvPr/>
        </p:nvSpPr>
        <p:spPr>
          <a:xfrm>
            <a:off x="7386547" y="2029190"/>
            <a:ext cx="446720" cy="1600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49"/>
          <p:cNvSpPr/>
          <p:nvPr/>
        </p:nvSpPr>
        <p:spPr>
          <a:xfrm>
            <a:off x="7019384" y="2268822"/>
            <a:ext cx="446720" cy="1600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50"/>
          <p:cNvSpPr/>
          <p:nvPr/>
        </p:nvSpPr>
        <p:spPr>
          <a:xfrm>
            <a:off x="8196777" y="1900453"/>
            <a:ext cx="446720" cy="1600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3725270" y="1787478"/>
            <a:ext cx="446720" cy="160059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4213427" y="1790517"/>
            <a:ext cx="446720" cy="160059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/>
          <p:cNvSpPr/>
          <p:nvPr/>
        </p:nvSpPr>
        <p:spPr>
          <a:xfrm>
            <a:off x="4784928" y="1787477"/>
            <a:ext cx="446720" cy="160059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/>
          <p:cNvSpPr/>
          <p:nvPr/>
        </p:nvSpPr>
        <p:spPr>
          <a:xfrm>
            <a:off x="4956379" y="1987261"/>
            <a:ext cx="446720" cy="160059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/>
          <p:cNvSpPr/>
          <p:nvPr/>
        </p:nvSpPr>
        <p:spPr>
          <a:xfrm>
            <a:off x="4403937" y="1987259"/>
            <a:ext cx="446720" cy="160059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/>
          <p:cNvSpPr/>
          <p:nvPr/>
        </p:nvSpPr>
        <p:spPr>
          <a:xfrm>
            <a:off x="4523945" y="2180135"/>
            <a:ext cx="446720" cy="160059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/>
          <p:cNvSpPr/>
          <p:nvPr/>
        </p:nvSpPr>
        <p:spPr>
          <a:xfrm>
            <a:off x="4043941" y="2182517"/>
            <a:ext cx="446720" cy="160059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/>
          <p:cNvSpPr/>
          <p:nvPr/>
        </p:nvSpPr>
        <p:spPr>
          <a:xfrm>
            <a:off x="3563356" y="2182280"/>
            <a:ext cx="446720" cy="160059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/>
          <p:cNvSpPr/>
          <p:nvPr/>
        </p:nvSpPr>
        <p:spPr>
          <a:xfrm>
            <a:off x="3663361" y="1987260"/>
            <a:ext cx="446720" cy="160059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/>
          <p:cNvSpPr/>
          <p:nvPr/>
        </p:nvSpPr>
        <p:spPr>
          <a:xfrm>
            <a:off x="5004008" y="2177754"/>
            <a:ext cx="446720" cy="160059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2994226" y="1987261"/>
            <a:ext cx="446720" cy="160059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3147407" y="1787479"/>
            <a:ext cx="446720" cy="160059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2751338" y="2184898"/>
            <a:ext cx="446720" cy="160059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45" r="12547" b="92719"/>
          <a:stretch/>
        </p:blipFill>
        <p:spPr>
          <a:xfrm>
            <a:off x="1790010" y="179348"/>
            <a:ext cx="5819897" cy="906223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930175" y="716240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SaCas9</a:t>
            </a:r>
            <a:endParaRPr lang="en-GB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14" r="42025"/>
          <a:stretch/>
        </p:blipFill>
        <p:spPr bwMode="auto">
          <a:xfrm>
            <a:off x="5565626" y="4606661"/>
            <a:ext cx="464450" cy="1996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78" y="1733299"/>
            <a:ext cx="5403614" cy="2269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2" r="16302"/>
          <a:stretch/>
        </p:blipFill>
        <p:spPr bwMode="auto">
          <a:xfrm>
            <a:off x="5666006" y="1853658"/>
            <a:ext cx="916727" cy="2151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1" r="71533"/>
          <a:stretch/>
        </p:blipFill>
        <p:spPr bwMode="auto">
          <a:xfrm>
            <a:off x="6871060" y="1561968"/>
            <a:ext cx="929915" cy="2440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92" r="31790"/>
          <a:stretch/>
        </p:blipFill>
        <p:spPr bwMode="auto">
          <a:xfrm>
            <a:off x="8109850" y="1561969"/>
            <a:ext cx="848412" cy="2440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78" y="4211662"/>
            <a:ext cx="3259784" cy="2379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95" r="6659"/>
          <a:stretch/>
        </p:blipFill>
        <p:spPr bwMode="auto">
          <a:xfrm>
            <a:off x="3670949" y="4106267"/>
            <a:ext cx="1696926" cy="2484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23" r="31197"/>
          <a:stretch/>
        </p:blipFill>
        <p:spPr bwMode="auto">
          <a:xfrm>
            <a:off x="6184901" y="4383909"/>
            <a:ext cx="590550" cy="2238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14" r="42875"/>
          <a:stretch/>
        </p:blipFill>
        <p:spPr bwMode="auto">
          <a:xfrm>
            <a:off x="6956604" y="4712179"/>
            <a:ext cx="758826" cy="1909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9" r="33588"/>
          <a:stretch/>
        </p:blipFill>
        <p:spPr bwMode="auto">
          <a:xfrm>
            <a:off x="7870069" y="4486494"/>
            <a:ext cx="1100137" cy="2116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6862690" y="-14618"/>
            <a:ext cx="3032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PI</a:t>
            </a:r>
            <a:endParaRPr lang="en-GB" sz="1200" dirty="0"/>
          </a:p>
        </p:txBody>
      </p:sp>
      <p:sp>
        <p:nvSpPr>
          <p:cNvPr id="9" name="Accolade fermante 8"/>
          <p:cNvSpPr/>
          <p:nvPr/>
        </p:nvSpPr>
        <p:spPr>
          <a:xfrm rot="16200000">
            <a:off x="6962419" y="-97800"/>
            <a:ext cx="86927" cy="660269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ZoneTexte 59"/>
          <p:cNvSpPr txBox="1"/>
          <p:nvPr/>
        </p:nvSpPr>
        <p:spPr>
          <a:xfrm>
            <a:off x="2908385" y="1138737"/>
            <a:ext cx="7327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REC lobe</a:t>
            </a:r>
            <a:endParaRPr lang="en-GB" sz="1200" dirty="0"/>
          </a:p>
        </p:txBody>
      </p:sp>
      <p:sp>
        <p:nvSpPr>
          <p:cNvPr id="61" name="Accolade fermante 60"/>
          <p:cNvSpPr/>
          <p:nvPr/>
        </p:nvSpPr>
        <p:spPr>
          <a:xfrm rot="5400000" flipV="1">
            <a:off x="3211178" y="227735"/>
            <a:ext cx="86927" cy="187947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ZoneTexte 61"/>
          <p:cNvSpPr txBox="1"/>
          <p:nvPr/>
        </p:nvSpPr>
        <p:spPr>
          <a:xfrm>
            <a:off x="5425990" y="1131676"/>
            <a:ext cx="7745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NUC lobe</a:t>
            </a:r>
            <a:endParaRPr lang="en-GB" sz="1200" dirty="0"/>
          </a:p>
        </p:txBody>
      </p:sp>
      <p:sp>
        <p:nvSpPr>
          <p:cNvPr id="63" name="Accolade fermante 62"/>
          <p:cNvSpPr/>
          <p:nvPr/>
        </p:nvSpPr>
        <p:spPr>
          <a:xfrm rot="5400000" flipV="1">
            <a:off x="5769812" y="-405802"/>
            <a:ext cx="86928" cy="3146545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6879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45" r="12547" b="92719"/>
          <a:stretch/>
        </p:blipFill>
        <p:spPr>
          <a:xfrm>
            <a:off x="1790010" y="179348"/>
            <a:ext cx="5819897" cy="906223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930175" y="716240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SaCas9</a:t>
            </a:r>
            <a:endParaRPr lang="en-GB" dirty="0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104"/>
          <a:stretch/>
        </p:blipFill>
        <p:spPr bwMode="auto">
          <a:xfrm>
            <a:off x="99078" y="2070487"/>
            <a:ext cx="1021062" cy="2269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78" r="42577" b="823"/>
          <a:stretch/>
        </p:blipFill>
        <p:spPr bwMode="auto">
          <a:xfrm>
            <a:off x="1120140" y="2113934"/>
            <a:ext cx="952500" cy="2225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88" r="45272"/>
          <a:stretch/>
        </p:blipFill>
        <p:spPr bwMode="auto">
          <a:xfrm>
            <a:off x="5167478" y="2017575"/>
            <a:ext cx="552450" cy="2306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79"/>
          <a:stretch/>
        </p:blipFill>
        <p:spPr bwMode="auto">
          <a:xfrm>
            <a:off x="2247900" y="1576891"/>
            <a:ext cx="1738577" cy="2991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02"/>
          <a:stretch/>
        </p:blipFill>
        <p:spPr bwMode="auto">
          <a:xfrm>
            <a:off x="5920509" y="1992972"/>
            <a:ext cx="1714500" cy="2368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72" r="9462"/>
          <a:stretch/>
        </p:blipFill>
        <p:spPr bwMode="auto">
          <a:xfrm>
            <a:off x="7701049" y="2199681"/>
            <a:ext cx="998220" cy="2168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5" r="5289"/>
          <a:stretch/>
        </p:blipFill>
        <p:spPr bwMode="auto">
          <a:xfrm>
            <a:off x="1120140" y="4674765"/>
            <a:ext cx="815340" cy="2004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74" r="33194"/>
          <a:stretch/>
        </p:blipFill>
        <p:spPr bwMode="auto">
          <a:xfrm>
            <a:off x="4279051" y="2555503"/>
            <a:ext cx="551568" cy="1805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684"/>
          <a:stretch/>
        </p:blipFill>
        <p:spPr bwMode="auto">
          <a:xfrm>
            <a:off x="2079228" y="4821250"/>
            <a:ext cx="596424" cy="1858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icture 9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104"/>
          <a:stretch/>
        </p:blipFill>
        <p:spPr bwMode="auto">
          <a:xfrm>
            <a:off x="99078" y="4396763"/>
            <a:ext cx="1021062" cy="2269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" name="ZoneTexte 60"/>
          <p:cNvSpPr txBox="1"/>
          <p:nvPr/>
        </p:nvSpPr>
        <p:spPr>
          <a:xfrm>
            <a:off x="6862690" y="-14618"/>
            <a:ext cx="3032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PI</a:t>
            </a:r>
            <a:endParaRPr lang="en-GB" sz="1200" dirty="0"/>
          </a:p>
        </p:txBody>
      </p:sp>
      <p:sp>
        <p:nvSpPr>
          <p:cNvPr id="62" name="Accolade fermante 61"/>
          <p:cNvSpPr/>
          <p:nvPr/>
        </p:nvSpPr>
        <p:spPr>
          <a:xfrm rot="16200000">
            <a:off x="6962419" y="-97800"/>
            <a:ext cx="86927" cy="660269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ZoneTexte 1"/>
          <p:cNvSpPr txBox="1"/>
          <p:nvPr/>
        </p:nvSpPr>
        <p:spPr>
          <a:xfrm>
            <a:off x="3117188" y="5281025"/>
            <a:ext cx="568862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100" b="1" dirty="0" smtClean="0"/>
              <a:t>Figure </a:t>
            </a:r>
            <a:r>
              <a:rPr lang="en-US" sz="1100" b="1" dirty="0" smtClean="0"/>
              <a:t>S4</a:t>
            </a:r>
            <a:r>
              <a:rPr lang="en-US" sz="1100" dirty="0" smtClean="0"/>
              <a:t>. </a:t>
            </a:r>
            <a:r>
              <a:rPr lang="en-US" sz="1100" dirty="0" smtClean="0"/>
              <a:t>Conservation of key amino acids of Cas9 proteins from mollicutes and </a:t>
            </a:r>
            <a:r>
              <a:rPr lang="en-US" sz="1100" i="1" dirty="0" smtClean="0"/>
              <a:t>S. aureus</a:t>
            </a:r>
            <a:r>
              <a:rPr lang="en-US" sz="1100" dirty="0" smtClean="0"/>
              <a:t>. Schematic of SaCas9 is shown in the upper part. Domains are labeled and colored according to </a:t>
            </a:r>
            <a:r>
              <a:rPr lang="en-US" sz="1100" dirty="0" err="1" smtClean="0"/>
              <a:t>Nishimasu</a:t>
            </a:r>
            <a:r>
              <a:rPr lang="en-US" sz="1100" dirty="0" smtClean="0"/>
              <a:t> et al. 2015. Conservation of </a:t>
            </a:r>
            <a:r>
              <a:rPr lang="en-GB" sz="1100" dirty="0" smtClean="0"/>
              <a:t>SaCas9 residues that interact with the </a:t>
            </a:r>
            <a:r>
              <a:rPr lang="en-GB" sz="1100" dirty="0" err="1" smtClean="0"/>
              <a:t>sgRNA</a:t>
            </a:r>
            <a:r>
              <a:rPr lang="en-GB" sz="1100" dirty="0" smtClean="0"/>
              <a:t> and the target DNA along the domains was manually checked from the multiple alignment. Positions of the amino acids are in reference with SaCas9 and colours refer to the domain.</a:t>
            </a:r>
            <a:endParaRPr lang="en-US" sz="1100" dirty="0"/>
          </a:p>
        </p:txBody>
      </p:sp>
      <p:sp>
        <p:nvSpPr>
          <p:cNvPr id="63" name="ZoneTexte 62"/>
          <p:cNvSpPr txBox="1"/>
          <p:nvPr/>
        </p:nvSpPr>
        <p:spPr>
          <a:xfrm>
            <a:off x="2908385" y="1138737"/>
            <a:ext cx="7327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REC lobe</a:t>
            </a:r>
            <a:endParaRPr lang="en-GB" sz="1200" dirty="0"/>
          </a:p>
        </p:txBody>
      </p:sp>
      <p:sp>
        <p:nvSpPr>
          <p:cNvPr id="64" name="Accolade fermante 63"/>
          <p:cNvSpPr/>
          <p:nvPr/>
        </p:nvSpPr>
        <p:spPr>
          <a:xfrm rot="5400000" flipV="1">
            <a:off x="3211178" y="227735"/>
            <a:ext cx="86927" cy="187947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ZoneTexte 64"/>
          <p:cNvSpPr txBox="1"/>
          <p:nvPr/>
        </p:nvSpPr>
        <p:spPr>
          <a:xfrm>
            <a:off x="5425990" y="1131676"/>
            <a:ext cx="7745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NUC lobe</a:t>
            </a:r>
            <a:endParaRPr lang="en-GB" sz="1200" dirty="0"/>
          </a:p>
        </p:txBody>
      </p:sp>
      <p:sp>
        <p:nvSpPr>
          <p:cNvPr id="66" name="Accolade fermante 65"/>
          <p:cNvSpPr/>
          <p:nvPr/>
        </p:nvSpPr>
        <p:spPr>
          <a:xfrm rot="5400000" flipV="1">
            <a:off x="5769812" y="-405802"/>
            <a:ext cx="86928" cy="3146545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473428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94</Words>
  <Application>Microsoft Office PowerPoint</Application>
  <PresentationFormat>Affichage à l'écran (4:3)</PresentationFormat>
  <Paragraphs>9</Paragraphs>
  <Slides>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3" baseType="lpstr">
      <vt:lpstr>Thème Office</vt:lpstr>
      <vt:lpstr>Présentation PowerPoint</vt:lpstr>
      <vt:lpstr>Présentation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Pascal SIRAND-PUGNET</dc:creator>
  <cp:lastModifiedBy>Pascal SIRAND-PUGNET</cp:lastModifiedBy>
  <cp:revision>34</cp:revision>
  <dcterms:created xsi:type="dcterms:W3CDTF">2019-08-27T08:47:57Z</dcterms:created>
  <dcterms:modified xsi:type="dcterms:W3CDTF">2019-08-28T13:25:50Z</dcterms:modified>
</cp:coreProperties>
</file>