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sldIdLst>
    <p:sldId id="380" r:id="rId3"/>
    <p:sldId id="260" r:id="rId4"/>
    <p:sldId id="257" r:id="rId5"/>
    <p:sldId id="388" r:id="rId6"/>
    <p:sldId id="258" r:id="rId7"/>
    <p:sldId id="387" r:id="rId8"/>
    <p:sldId id="264" r:id="rId9"/>
    <p:sldId id="265" r:id="rId10"/>
    <p:sldId id="293" r:id="rId11"/>
    <p:sldId id="294" r:id="rId12"/>
    <p:sldId id="303" r:id="rId13"/>
    <p:sldId id="296" r:id="rId14"/>
    <p:sldId id="386" r:id="rId15"/>
    <p:sldId id="297" r:id="rId16"/>
    <p:sldId id="298" r:id="rId17"/>
    <p:sldId id="299" r:id="rId18"/>
    <p:sldId id="302" r:id="rId19"/>
    <p:sldId id="284" r:id="rId20"/>
    <p:sldId id="280" r:id="rId21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20170202\Manuscript\Ms%20Chattonella%20RNA-seq\&#35199;&#20986;&#12373;&#12435;\blasthit_n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iroyo\b2gWorkspace\0815\biglogcpm100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iroyo\b2gWorkspace\0815\al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iroyo\b2gWorkspace\0815\logfc_minu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iroyo\b2gWorkspace\0815\logfc_plu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iroyo\b2gWorkspace\0815\biglogcpm100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iroyo\b2gWorkspace\0815\al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RAID_Disk:uchiyama:project:shikata:chattonella_15:busco:busco_resul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RAID_Disk:uchiyama:project:shikata:chattonella_15:comparison:makevenn:count_phylopa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iroyo\b2gWorkspace\0815\a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iroyo\b2gWorkspace\0815\biglogcpm100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iroyo\b2gWorkspace\0815\logfc_plu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iroyo\b2gWorkspace\0815\logfc_minu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iroyo\b2gWorkspace\0815\logfc_plu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iroyo\b2gWorkspace\0815\logfc_minu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65981904327704E-2"/>
          <c:y val="0.129917117383198"/>
          <c:w val="0.53528532937101503"/>
          <c:h val="0.761481656225645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B8-43B6-92F9-F622AA26CA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B8-43B6-92F9-F622AA26CA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B8-43B6-92F9-F622AA26CA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B8-43B6-92F9-F622AA26CA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B8-43B6-92F9-F622AA26CA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6B8-43B6-92F9-F622AA26CA1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6B8-43B6-92F9-F622AA26CA1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6B8-43B6-92F9-F622AA26CA1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6B8-43B6-92F9-F622AA26CA1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6B8-43B6-92F9-F622AA26CA18}"/>
              </c:ext>
            </c:extLst>
          </c:dPt>
          <c:cat>
            <c:strRef>
              <c:f>Sheet1!$E$1:$E$10</c:f>
              <c:strCache>
                <c:ptCount val="10"/>
                <c:pt idx="0">
                  <c:v>Stramenopiles</c:v>
                </c:pt>
                <c:pt idx="1">
                  <c:v>Metazoa</c:v>
                </c:pt>
                <c:pt idx="2">
                  <c:v>Viridiplantae</c:v>
                </c:pt>
                <c:pt idx="3">
                  <c:v>Bacteria</c:v>
                </c:pt>
                <c:pt idx="4">
                  <c:v>Fungi</c:v>
                </c:pt>
                <c:pt idx="5">
                  <c:v>Alveolata</c:v>
                </c:pt>
                <c:pt idx="6">
                  <c:v>Haptophyceae</c:v>
                </c:pt>
                <c:pt idx="7">
                  <c:v>Cryptophyta</c:v>
                </c:pt>
                <c:pt idx="8">
                  <c:v>Amoebozoa</c:v>
                </c:pt>
                <c:pt idx="9">
                  <c:v>Others</c:v>
                </c:pt>
              </c:strCache>
            </c:strRef>
          </c:cat>
          <c:val>
            <c:numRef>
              <c:f>Sheet1!$F$1:$F$10</c:f>
              <c:numCache>
                <c:formatCode>General</c:formatCode>
                <c:ptCount val="10"/>
                <c:pt idx="0">
                  <c:v>14164</c:v>
                </c:pt>
                <c:pt idx="1">
                  <c:v>3391</c:v>
                </c:pt>
                <c:pt idx="2">
                  <c:v>1955</c:v>
                </c:pt>
                <c:pt idx="3">
                  <c:v>1880</c:v>
                </c:pt>
                <c:pt idx="4">
                  <c:v>1025</c:v>
                </c:pt>
                <c:pt idx="5">
                  <c:v>804</c:v>
                </c:pt>
                <c:pt idx="6">
                  <c:v>546</c:v>
                </c:pt>
                <c:pt idx="7">
                  <c:v>367</c:v>
                </c:pt>
                <c:pt idx="8">
                  <c:v>303</c:v>
                </c:pt>
                <c:pt idx="9">
                  <c:v>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6B8-43B6-92F9-F622AA26C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711048987284102"/>
          <c:y val="9.7005919829347698E-2"/>
          <c:w val="0.31279693912270601"/>
          <c:h val="0.80670056726613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E8-4E0D-82C7-06036C42DB93}"/>
              </c:ext>
            </c:extLst>
          </c:dPt>
          <c:dPt>
            <c:idx val="1"/>
            <c:bubble3D val="0"/>
            <c:spPr>
              <a:solidFill>
                <a:srgbClr val="FF7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E8-4E0D-82C7-06036C42DB93}"/>
              </c:ext>
            </c:extLst>
          </c:dPt>
          <c:dPt>
            <c:idx val="2"/>
            <c:bubble3D val="0"/>
            <c:spPr>
              <a:solidFill>
                <a:srgbClr val="D4FB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E8-4E0D-82C7-06036C42DB9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E8-4E0D-82C7-06036C42DB9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E8-4E0D-82C7-06036C42DB93}"/>
              </c:ext>
            </c:extLst>
          </c:dPt>
          <c:dPt>
            <c:idx val="5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9E8-4E0D-82C7-06036C42DB93}"/>
              </c:ext>
            </c:extLst>
          </c:dPt>
          <c:dPt>
            <c:idx val="6"/>
            <c:bubble3D val="0"/>
            <c:spPr>
              <a:solidFill>
                <a:srgbClr val="73F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9E8-4E0D-82C7-06036C42DB93}"/>
              </c:ext>
            </c:extLst>
          </c:dPt>
          <c:dPt>
            <c:idx val="7"/>
            <c:bubble3D val="0"/>
            <c:spPr>
              <a:solidFill>
                <a:srgbClr val="C1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9E8-4E0D-82C7-06036C42DB93}"/>
              </c:ext>
            </c:extLst>
          </c:dPt>
          <c:dPt>
            <c:idx val="8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9E8-4E0D-82C7-06036C42DB93}"/>
              </c:ext>
            </c:extLst>
          </c:dPt>
          <c:dPt>
            <c:idx val="9"/>
            <c:bubble3D val="0"/>
            <c:spPr>
              <a:solidFill>
                <a:srgbClr val="FFA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9E8-4E0D-82C7-06036C42DB93}"/>
              </c:ext>
            </c:extLst>
          </c:dPt>
          <c:dPt>
            <c:idx val="1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9E8-4E0D-82C7-06036C42DB93}"/>
              </c:ext>
            </c:extLst>
          </c:dPt>
          <c:dPt>
            <c:idx val="11"/>
            <c:bubble3D val="0"/>
            <c:spPr>
              <a:solidFill>
                <a:srgbClr val="833B0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9E8-4E0D-82C7-06036C42DB93}"/>
              </c:ext>
            </c:extLst>
          </c:dPt>
          <c:dPt>
            <c:idx val="1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9E8-4E0D-82C7-06036C42DB93}"/>
              </c:ext>
            </c:extLst>
          </c:dPt>
          <c:dPt>
            <c:idx val="1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9E8-4E0D-82C7-06036C42DB93}"/>
              </c:ext>
            </c:extLst>
          </c:dPt>
          <c:dPt>
            <c:idx val="1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9E8-4E0D-82C7-06036C42DB93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9E8-4E0D-82C7-06036C42DB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CC!$A$1:$A$16</c:f>
              <c:strCache>
                <c:ptCount val="16"/>
                <c:pt idx="0">
                  <c:v>GO:0005575</c:v>
                </c:pt>
                <c:pt idx="1">
                  <c:v>GO:0005829</c:v>
                </c:pt>
                <c:pt idx="2">
                  <c:v>GO:0005840</c:v>
                </c:pt>
                <c:pt idx="3">
                  <c:v>GO:0005737</c:v>
                </c:pt>
                <c:pt idx="4">
                  <c:v>GO:0009536</c:v>
                </c:pt>
                <c:pt idx="5">
                  <c:v>GO:0005622</c:v>
                </c:pt>
                <c:pt idx="6">
                  <c:v>GO:0043234</c:v>
                </c:pt>
                <c:pt idx="7">
                  <c:v>GO:0005739</c:v>
                </c:pt>
                <c:pt idx="8">
                  <c:v>GO:0005623</c:v>
                </c:pt>
                <c:pt idx="9">
                  <c:v>GO:0009579</c:v>
                </c:pt>
                <c:pt idx="10">
                  <c:v>GO:0005634</c:v>
                </c:pt>
                <c:pt idx="11">
                  <c:v>GO:0005783</c:v>
                </c:pt>
                <c:pt idx="12">
                  <c:v>GO:0005886</c:v>
                </c:pt>
                <c:pt idx="13">
                  <c:v>GO:0043226</c:v>
                </c:pt>
                <c:pt idx="14">
                  <c:v>GO:0005856</c:v>
                </c:pt>
                <c:pt idx="15">
                  <c:v>Others</c:v>
                </c:pt>
              </c:strCache>
            </c:strRef>
          </c:cat>
          <c:val>
            <c:numRef>
              <c:f>CC!$B$1:$B$16</c:f>
              <c:numCache>
                <c:formatCode>General</c:formatCode>
                <c:ptCount val="16"/>
                <c:pt idx="0">
                  <c:v>68</c:v>
                </c:pt>
                <c:pt idx="1">
                  <c:v>53.195238095238103</c:v>
                </c:pt>
                <c:pt idx="2">
                  <c:v>44.759523809523799</c:v>
                </c:pt>
                <c:pt idx="3">
                  <c:v>42.8333333333333</c:v>
                </c:pt>
                <c:pt idx="4">
                  <c:v>39.178571428571402</c:v>
                </c:pt>
                <c:pt idx="5">
                  <c:v>25.5</c:v>
                </c:pt>
                <c:pt idx="6">
                  <c:v>13.4261904761905</c:v>
                </c:pt>
                <c:pt idx="7">
                  <c:v>12.0690476190476</c:v>
                </c:pt>
                <c:pt idx="8">
                  <c:v>10.6666666666667</c:v>
                </c:pt>
                <c:pt idx="9">
                  <c:v>10.226190476190499</c:v>
                </c:pt>
                <c:pt idx="10">
                  <c:v>9.2357142857142893</c:v>
                </c:pt>
                <c:pt idx="11">
                  <c:v>5.8333333333333304</c:v>
                </c:pt>
                <c:pt idx="12">
                  <c:v>5.7357142857142902</c:v>
                </c:pt>
                <c:pt idx="13">
                  <c:v>5.3333333333333304</c:v>
                </c:pt>
                <c:pt idx="14">
                  <c:v>5</c:v>
                </c:pt>
                <c:pt idx="15">
                  <c:v>18.00714285714286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9E8-4E0D-82C7-06036C42DB9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E-414A-B0A8-E182AE735A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E-414A-B0A8-E182AE735AA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E-414A-B0A8-E182AE735A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8E-414A-B0A8-E182AE735AA7}"/>
              </c:ext>
            </c:extLst>
          </c:dPt>
          <c:dPt>
            <c:idx val="4"/>
            <c:bubble3D val="0"/>
            <c:spPr>
              <a:solidFill>
                <a:srgbClr val="73F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8E-414A-B0A8-E182AE735AA7}"/>
              </c:ext>
            </c:extLst>
          </c:dPt>
          <c:dPt>
            <c:idx val="5"/>
            <c:bubble3D val="0"/>
            <c:spPr>
              <a:solidFill>
                <a:srgbClr val="FF7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B8E-414A-B0A8-E182AE735AA7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B8E-414A-B0A8-E182AE735AA7}"/>
              </c:ext>
            </c:extLst>
          </c:dPt>
          <c:dPt>
            <c:idx val="7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B8E-414A-B0A8-E182AE735AA7}"/>
              </c:ext>
            </c:extLst>
          </c:dPt>
          <c:dPt>
            <c:idx val="8"/>
            <c:bubble3D val="0"/>
            <c:spPr>
              <a:solidFill>
                <a:srgbClr val="C0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B8E-414A-B0A8-E182AE735AA7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B8E-414A-B0A8-E182AE735AA7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B8E-414A-B0A8-E182AE735AA7}"/>
              </c:ext>
            </c:extLst>
          </c:dPt>
          <c:dPt>
            <c:idx val="11"/>
            <c:bubble3D val="0"/>
            <c:spPr>
              <a:solidFill>
                <a:srgbClr val="D4FB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B8E-414A-B0A8-E182AE735AA7}"/>
              </c:ext>
            </c:extLst>
          </c:dPt>
          <c:dPt>
            <c:idx val="1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B8E-414A-B0A8-E182AE735AA7}"/>
              </c:ext>
            </c:extLst>
          </c:dPt>
          <c:dPt>
            <c:idx val="13"/>
            <c:bubble3D val="0"/>
            <c:spPr>
              <a:solidFill>
                <a:srgbClr val="D7D5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B8E-414A-B0A8-E182AE735AA7}"/>
              </c:ext>
            </c:extLst>
          </c:dPt>
          <c:dPt>
            <c:idx val="1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B8E-414A-B0A8-E182AE735AA7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B8E-414A-B0A8-E182AE735A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Arial Narrow" charset="0"/>
                    <a:cs typeface="Arial" panose="020B0604020202020204" pitchFamily="34" charset="0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CC!$A$1:$A$16</c:f>
              <c:strCache>
                <c:ptCount val="16"/>
                <c:pt idx="0">
                  <c:v>GO:0005575</c:v>
                </c:pt>
                <c:pt idx="1">
                  <c:v>GO:0005622</c:v>
                </c:pt>
                <c:pt idx="2">
                  <c:v>GO:0005737</c:v>
                </c:pt>
                <c:pt idx="3">
                  <c:v>GO:0005634</c:v>
                </c:pt>
                <c:pt idx="4">
                  <c:v>GO:0043234</c:v>
                </c:pt>
                <c:pt idx="5">
                  <c:v>GO:0005829</c:v>
                </c:pt>
                <c:pt idx="6">
                  <c:v>GO:0009536</c:v>
                </c:pt>
                <c:pt idx="7">
                  <c:v>GO:0005623</c:v>
                </c:pt>
                <c:pt idx="8">
                  <c:v>GO:0005739</c:v>
                </c:pt>
                <c:pt idx="9">
                  <c:v>GO:0043226</c:v>
                </c:pt>
                <c:pt idx="10">
                  <c:v>GO:0005856</c:v>
                </c:pt>
                <c:pt idx="11">
                  <c:v>GO:0005840</c:v>
                </c:pt>
                <c:pt idx="12">
                  <c:v>GO:0005886</c:v>
                </c:pt>
                <c:pt idx="13">
                  <c:v>GO:0005929</c:v>
                </c:pt>
                <c:pt idx="14">
                  <c:v>GO:0005730</c:v>
                </c:pt>
                <c:pt idx="15">
                  <c:v>Others</c:v>
                </c:pt>
              </c:strCache>
            </c:strRef>
          </c:cat>
          <c:val>
            <c:numRef>
              <c:f>CC!$B$1:$B$16</c:f>
              <c:numCache>
                <c:formatCode>General</c:formatCode>
                <c:ptCount val="16"/>
                <c:pt idx="0">
                  <c:v>630</c:v>
                </c:pt>
                <c:pt idx="1">
                  <c:v>410.85</c:v>
                </c:pt>
                <c:pt idx="2">
                  <c:v>372.12201465201503</c:v>
                </c:pt>
                <c:pt idx="3">
                  <c:v>259.69549450549403</c:v>
                </c:pt>
                <c:pt idx="4">
                  <c:v>184.59242424242399</c:v>
                </c:pt>
                <c:pt idx="5">
                  <c:v>173.37414529914491</c:v>
                </c:pt>
                <c:pt idx="6">
                  <c:v>150.15476190476201</c:v>
                </c:pt>
                <c:pt idx="7">
                  <c:v>132.416666666667</c:v>
                </c:pt>
                <c:pt idx="8">
                  <c:v>123.385714285714</c:v>
                </c:pt>
                <c:pt idx="9">
                  <c:v>112.47216117216099</c:v>
                </c:pt>
                <c:pt idx="10">
                  <c:v>80.736013986014001</c:v>
                </c:pt>
                <c:pt idx="11">
                  <c:v>70.777380952380966</c:v>
                </c:pt>
                <c:pt idx="12">
                  <c:v>56.287698412698489</c:v>
                </c:pt>
                <c:pt idx="13">
                  <c:v>44.370707070707091</c:v>
                </c:pt>
                <c:pt idx="14">
                  <c:v>37.771031746031703</c:v>
                </c:pt>
                <c:pt idx="15">
                  <c:v>288.99378510378529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B8E-414A-B0A8-E182AE735AA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latin typeface="Arial" panose="020B0604020202020204" pitchFamily="34" charset="0"/>
          <a:ea typeface="Arial Narrow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1D-4E1E-BDBF-6948CF07055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1D-4E1E-BDBF-6948CF07055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1D-4E1E-BDBF-6948CF070550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1D-4E1E-BDBF-6948CF070550}"/>
              </c:ext>
            </c:extLst>
          </c:dPt>
          <c:dPt>
            <c:idx val="4"/>
            <c:bubble3D val="0"/>
            <c:spPr>
              <a:solidFill>
                <a:srgbClr val="C1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1D-4E1E-BDBF-6948CF070550}"/>
              </c:ext>
            </c:extLst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1D-4E1E-BDBF-6948CF070550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91D-4E1E-BDBF-6948CF070550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91D-4E1E-BDBF-6948CF070550}"/>
              </c:ext>
            </c:extLst>
          </c:dPt>
          <c:dPt>
            <c:idx val="8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91D-4E1E-BDBF-6948CF070550}"/>
              </c:ext>
            </c:extLst>
          </c:dPt>
          <c:dPt>
            <c:idx val="9"/>
            <c:bubble3D val="0"/>
            <c:spPr>
              <a:solidFill>
                <a:srgbClr val="D7D5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91D-4E1E-BDBF-6948CF070550}"/>
              </c:ext>
            </c:extLst>
          </c:dPt>
          <c:dPt>
            <c:idx val="1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91D-4E1E-BDBF-6948CF070550}"/>
              </c:ext>
            </c:extLst>
          </c:dPt>
          <c:dPt>
            <c:idx val="11"/>
            <c:bubble3D val="0"/>
            <c:spPr>
              <a:solidFill>
                <a:srgbClr val="73F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91D-4E1E-BDBF-6948CF070550}"/>
              </c:ext>
            </c:extLst>
          </c:dPt>
          <c:dPt>
            <c:idx val="1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91D-4E1E-BDBF-6948CF070550}"/>
              </c:ext>
            </c:extLst>
          </c:dPt>
          <c:dPt>
            <c:idx val="13"/>
            <c:bubble3D val="0"/>
            <c:spPr>
              <a:solidFill>
                <a:srgbClr val="FFA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91D-4E1E-BDBF-6948CF070550}"/>
              </c:ext>
            </c:extLst>
          </c:dPt>
          <c:dPt>
            <c:idx val="14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491D-4E1E-BDBF-6948CF070550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491D-4E1E-BDBF-6948CF070550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91D-4E1E-BDBF-6948CF07055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491D-4E1E-BDBF-6948CF070550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491D-4E1E-BDBF-6948CF070550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491D-4E1E-BDBF-6948CF070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MF!$A$1:$A$16</c:f>
              <c:strCache>
                <c:ptCount val="16"/>
                <c:pt idx="0">
                  <c:v>GO:0003674</c:v>
                </c:pt>
                <c:pt idx="1">
                  <c:v>GO:0016491</c:v>
                </c:pt>
                <c:pt idx="2">
                  <c:v>GO:0016301</c:v>
                </c:pt>
                <c:pt idx="3">
                  <c:v>GO:0043167</c:v>
                </c:pt>
                <c:pt idx="4">
                  <c:v>GO:0016853</c:v>
                </c:pt>
                <c:pt idx="5">
                  <c:v>GO:0016829</c:v>
                </c:pt>
                <c:pt idx="6">
                  <c:v>GO:0022857</c:v>
                </c:pt>
                <c:pt idx="7">
                  <c:v>GO:0008233</c:v>
                </c:pt>
                <c:pt idx="8">
                  <c:v>GO:0016746</c:v>
                </c:pt>
                <c:pt idx="9">
                  <c:v>GO:0016791</c:v>
                </c:pt>
                <c:pt idx="10">
                  <c:v>GO:0016887</c:v>
                </c:pt>
                <c:pt idx="11">
                  <c:v>GO:0016874</c:v>
                </c:pt>
                <c:pt idx="12">
                  <c:v>GO:0003924</c:v>
                </c:pt>
                <c:pt idx="13">
                  <c:v>GO:0003677</c:v>
                </c:pt>
                <c:pt idx="14">
                  <c:v>GO:0016765</c:v>
                </c:pt>
                <c:pt idx="15">
                  <c:v>Others</c:v>
                </c:pt>
              </c:strCache>
            </c:strRef>
          </c:cat>
          <c:val>
            <c:numRef>
              <c:f>MF!$B$1:$B$16</c:f>
              <c:numCache>
                <c:formatCode>General</c:formatCode>
                <c:ptCount val="16"/>
                <c:pt idx="0">
                  <c:v>127.166666666667</c:v>
                </c:pt>
                <c:pt idx="1">
                  <c:v>50</c:v>
                </c:pt>
                <c:pt idx="2">
                  <c:v>39.041666666666693</c:v>
                </c:pt>
                <c:pt idx="3">
                  <c:v>38.658333333333303</c:v>
                </c:pt>
                <c:pt idx="4">
                  <c:v>15.4</c:v>
                </c:pt>
                <c:pt idx="5">
                  <c:v>12.0833333333333</c:v>
                </c:pt>
                <c:pt idx="6">
                  <c:v>8</c:v>
                </c:pt>
                <c:pt idx="7">
                  <c:v>7.5833333333333304</c:v>
                </c:pt>
                <c:pt idx="8">
                  <c:v>7.5</c:v>
                </c:pt>
                <c:pt idx="9">
                  <c:v>7</c:v>
                </c:pt>
                <c:pt idx="10">
                  <c:v>6.0833333333333304</c:v>
                </c:pt>
                <c:pt idx="11">
                  <c:v>4.5</c:v>
                </c:pt>
                <c:pt idx="12">
                  <c:v>3.1666666666666701</c:v>
                </c:pt>
                <c:pt idx="13">
                  <c:v>3.0833333333333299</c:v>
                </c:pt>
                <c:pt idx="14">
                  <c:v>3</c:v>
                </c:pt>
                <c:pt idx="15">
                  <c:v>24.73333333333332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91D-4E1E-BDBF-6948CF07055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B1-45F9-B1A2-F765E07E5A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B1-45F9-B1A2-F765E07E5A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B1-45F9-B1A2-F765E07E5A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B1-45F9-B1A2-F765E07E5AA2}"/>
              </c:ext>
            </c:extLst>
          </c:dPt>
          <c:dPt>
            <c:idx val="4"/>
            <c:bubble3D val="0"/>
            <c:spPr>
              <a:solidFill>
                <a:srgbClr val="FFA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B1-45F9-B1A2-F765E07E5AA2}"/>
              </c:ext>
            </c:extLst>
          </c:dPt>
          <c:dPt>
            <c:idx val="5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6B1-45F9-B1A2-F765E07E5AA2}"/>
              </c:ext>
            </c:extLst>
          </c:dPt>
          <c:dPt>
            <c:idx val="6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6B1-45F9-B1A2-F765E07E5AA2}"/>
              </c:ext>
            </c:extLst>
          </c:dPt>
          <c:dPt>
            <c:idx val="7"/>
            <c:bubble3D val="0"/>
            <c:spPr>
              <a:solidFill>
                <a:srgbClr val="73F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6B1-45F9-B1A2-F765E07E5AA2}"/>
              </c:ext>
            </c:extLst>
          </c:dPt>
          <c:dPt>
            <c:idx val="8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6B1-45F9-B1A2-F765E07E5AA2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6B1-45F9-B1A2-F765E07E5AA2}"/>
              </c:ext>
            </c:extLst>
          </c:dPt>
          <c:dPt>
            <c:idx val="10"/>
            <c:bubble3D val="0"/>
            <c:spPr>
              <a:solidFill>
                <a:srgbClr val="C0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6B1-45F9-B1A2-F765E07E5AA2}"/>
              </c:ext>
            </c:extLst>
          </c:dPt>
          <c:dPt>
            <c:idx val="1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6B1-45F9-B1A2-F765E07E5AA2}"/>
              </c:ext>
            </c:extLst>
          </c:dPt>
          <c:dPt>
            <c:idx val="1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6B1-45F9-B1A2-F765E07E5AA2}"/>
              </c:ext>
            </c:extLst>
          </c:dPt>
          <c:dPt>
            <c:idx val="1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6B1-45F9-B1A2-F765E07E5AA2}"/>
              </c:ext>
            </c:extLst>
          </c:dPt>
          <c:dPt>
            <c:idx val="14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6B1-45F9-B1A2-F765E07E5AA2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6B1-45F9-B1A2-F765E07E5AA2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0000C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6B1-45F9-B1A2-F765E07E5AA2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0000C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66B1-45F9-B1A2-F765E07E5AA2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0000C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66B1-45F9-B1A2-F765E07E5AA2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0000C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66B1-45F9-B1A2-F765E07E5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MF!$A$1:$A$16</c:f>
              <c:strCache>
                <c:ptCount val="16"/>
                <c:pt idx="0">
                  <c:v>GO:0003674</c:v>
                </c:pt>
                <c:pt idx="1">
                  <c:v>GO:0043167</c:v>
                </c:pt>
                <c:pt idx="2">
                  <c:v>GO:0016491</c:v>
                </c:pt>
                <c:pt idx="3">
                  <c:v>GO:0016301</c:v>
                </c:pt>
                <c:pt idx="4">
                  <c:v>GO:0003677</c:v>
                </c:pt>
                <c:pt idx="5">
                  <c:v>GO:0022857</c:v>
                </c:pt>
                <c:pt idx="6">
                  <c:v>GO:0016829</c:v>
                </c:pt>
                <c:pt idx="7">
                  <c:v>GO:0016874</c:v>
                </c:pt>
                <c:pt idx="8">
                  <c:v>GO:0016765</c:v>
                </c:pt>
                <c:pt idx="9">
                  <c:v>GO:0008168</c:v>
                </c:pt>
                <c:pt idx="10">
                  <c:v>GO:0016853</c:v>
                </c:pt>
                <c:pt idx="11">
                  <c:v>GO:0008233</c:v>
                </c:pt>
                <c:pt idx="12">
                  <c:v>GO:0016798</c:v>
                </c:pt>
                <c:pt idx="13">
                  <c:v>GO:0003735</c:v>
                </c:pt>
                <c:pt idx="14">
                  <c:v>GO:0016779</c:v>
                </c:pt>
                <c:pt idx="15">
                  <c:v>Others</c:v>
                </c:pt>
              </c:strCache>
            </c:strRef>
          </c:cat>
          <c:val>
            <c:numRef>
              <c:f>MF!$B$1:$B$16</c:f>
              <c:numCache>
                <c:formatCode>General</c:formatCode>
                <c:ptCount val="16"/>
                <c:pt idx="0">
                  <c:v>35</c:v>
                </c:pt>
                <c:pt idx="1">
                  <c:v>22.25</c:v>
                </c:pt>
                <c:pt idx="2">
                  <c:v>15.5</c:v>
                </c:pt>
                <c:pt idx="3">
                  <c:v>13.6666666666667</c:v>
                </c:pt>
                <c:pt idx="4">
                  <c:v>8</c:v>
                </c:pt>
                <c:pt idx="5">
                  <c:v>6.3333333333333304</c:v>
                </c:pt>
                <c:pt idx="6">
                  <c:v>5.8333333333333304</c:v>
                </c:pt>
                <c:pt idx="7">
                  <c:v>4.5</c:v>
                </c:pt>
                <c:pt idx="8">
                  <c:v>3.833333333333329</c:v>
                </c:pt>
                <c:pt idx="9">
                  <c:v>3</c:v>
                </c:pt>
                <c:pt idx="10">
                  <c:v>2.6666666666666701</c:v>
                </c:pt>
                <c:pt idx="11">
                  <c:v>2.5</c:v>
                </c:pt>
                <c:pt idx="12">
                  <c:v>2</c:v>
                </c:pt>
                <c:pt idx="13">
                  <c:v>2</c:v>
                </c:pt>
                <c:pt idx="14">
                  <c:v>1.6666666666666701</c:v>
                </c:pt>
                <c:pt idx="15">
                  <c:v>7.249999999999992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66B1-45F9-B1A2-F765E07E5AA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0A-4B5D-8085-AF34003720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0A-4B5D-8085-AF34003720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0A-4B5D-8085-AF34003720BB}"/>
              </c:ext>
            </c:extLst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0A-4B5D-8085-AF34003720B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0A-4B5D-8085-AF34003720BB}"/>
              </c:ext>
            </c:extLst>
          </c:dPt>
          <c:dPt>
            <c:idx val="5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0A-4B5D-8085-AF34003720BB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70A-4B5D-8085-AF34003720BB}"/>
              </c:ext>
            </c:extLst>
          </c:dPt>
          <c:dPt>
            <c:idx val="7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70A-4B5D-8085-AF34003720BB}"/>
              </c:ext>
            </c:extLst>
          </c:dPt>
          <c:dPt>
            <c:idx val="8"/>
            <c:bubble3D val="0"/>
            <c:spPr>
              <a:solidFill>
                <a:srgbClr val="73F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70A-4B5D-8085-AF34003720BB}"/>
              </c:ext>
            </c:extLst>
          </c:dPt>
          <c:dPt>
            <c:idx val="9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70A-4B5D-8085-AF34003720BB}"/>
              </c:ext>
            </c:extLst>
          </c:dPt>
          <c:dPt>
            <c:idx val="1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70A-4B5D-8085-AF34003720BB}"/>
              </c:ext>
            </c:extLst>
          </c:dPt>
          <c:dPt>
            <c:idx val="11"/>
            <c:bubble3D val="0"/>
            <c:spPr>
              <a:solidFill>
                <a:srgbClr val="FF7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70A-4B5D-8085-AF34003720BB}"/>
              </c:ext>
            </c:extLst>
          </c:dPt>
          <c:dPt>
            <c:idx val="12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70A-4B5D-8085-AF34003720BB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70A-4B5D-8085-AF34003720BB}"/>
              </c:ext>
            </c:extLst>
          </c:dPt>
          <c:dPt>
            <c:idx val="1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70A-4B5D-8085-AF34003720BB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70A-4B5D-8085-AF34003720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MF!$A$1:$A$16</c:f>
              <c:strCache>
                <c:ptCount val="16"/>
                <c:pt idx="0">
                  <c:v>GO:0003674</c:v>
                </c:pt>
                <c:pt idx="1">
                  <c:v>GO:0043167</c:v>
                </c:pt>
                <c:pt idx="2">
                  <c:v>GO:0016491</c:v>
                </c:pt>
                <c:pt idx="3">
                  <c:v>GO:0003735</c:v>
                </c:pt>
                <c:pt idx="4">
                  <c:v>GO:0016853</c:v>
                </c:pt>
                <c:pt idx="5">
                  <c:v>GO:0022857</c:v>
                </c:pt>
                <c:pt idx="6">
                  <c:v>GO:0016301</c:v>
                </c:pt>
                <c:pt idx="7">
                  <c:v>GO:0016829</c:v>
                </c:pt>
                <c:pt idx="8">
                  <c:v>GO:0016874</c:v>
                </c:pt>
                <c:pt idx="9">
                  <c:v>GO:0016887</c:v>
                </c:pt>
                <c:pt idx="10">
                  <c:v>GO:0008233</c:v>
                </c:pt>
                <c:pt idx="11">
                  <c:v>GO:0003723</c:v>
                </c:pt>
                <c:pt idx="12">
                  <c:v>GO:0016746</c:v>
                </c:pt>
                <c:pt idx="13">
                  <c:v>GO:0008168</c:v>
                </c:pt>
                <c:pt idx="14">
                  <c:v>GO:0019843</c:v>
                </c:pt>
                <c:pt idx="15">
                  <c:v>Others</c:v>
                </c:pt>
              </c:strCache>
            </c:strRef>
          </c:cat>
          <c:val>
            <c:numRef>
              <c:f>MF!$B$1:$B$16</c:f>
              <c:numCache>
                <c:formatCode>General</c:formatCode>
                <c:ptCount val="16"/>
                <c:pt idx="0">
                  <c:v>87.958333333333286</c:v>
                </c:pt>
                <c:pt idx="1">
                  <c:v>79.43333333333338</c:v>
                </c:pt>
                <c:pt idx="2">
                  <c:v>65.1666666666667</c:v>
                </c:pt>
                <c:pt idx="3">
                  <c:v>58.666666666666693</c:v>
                </c:pt>
                <c:pt idx="4">
                  <c:v>18.399999999999999</c:v>
                </c:pt>
                <c:pt idx="5">
                  <c:v>18.33333333333329</c:v>
                </c:pt>
                <c:pt idx="6">
                  <c:v>17.408333333333289</c:v>
                </c:pt>
                <c:pt idx="7">
                  <c:v>14.3333333333333</c:v>
                </c:pt>
                <c:pt idx="8">
                  <c:v>11.616666666666699</c:v>
                </c:pt>
                <c:pt idx="9">
                  <c:v>10.983333333333301</c:v>
                </c:pt>
                <c:pt idx="10">
                  <c:v>10.5</c:v>
                </c:pt>
                <c:pt idx="11">
                  <c:v>10.4166666666667</c:v>
                </c:pt>
                <c:pt idx="12">
                  <c:v>8.7000000000000011</c:v>
                </c:pt>
                <c:pt idx="13">
                  <c:v>8.4</c:v>
                </c:pt>
                <c:pt idx="14">
                  <c:v>7.6666666666666696</c:v>
                </c:pt>
                <c:pt idx="15">
                  <c:v>49.016666666666637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970A-4B5D-8085-AF34003720B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E6-42F5-AD58-AC46299D83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E6-42F5-AD58-AC46299D83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E6-42F5-AD58-AC46299D83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E6-42F5-AD58-AC46299D83FC}"/>
              </c:ext>
            </c:extLst>
          </c:dPt>
          <c:dPt>
            <c:idx val="4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E6-42F5-AD58-AC46299D83F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FE6-42F5-AD58-AC46299D83FC}"/>
              </c:ext>
            </c:extLst>
          </c:dPt>
          <c:dPt>
            <c:idx val="6"/>
            <c:bubble3D val="0"/>
            <c:spPr>
              <a:solidFill>
                <a:srgbClr val="FFA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FE6-42F5-AD58-AC46299D83FC}"/>
              </c:ext>
            </c:extLst>
          </c:dPt>
          <c:dPt>
            <c:idx val="7"/>
            <c:bubble3D val="0"/>
            <c:spPr>
              <a:solidFill>
                <a:srgbClr val="C0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FE6-42F5-AD58-AC46299D83FC}"/>
              </c:ext>
            </c:extLst>
          </c:dPt>
          <c:dPt>
            <c:idx val="8"/>
            <c:bubble3D val="0"/>
            <c:spPr>
              <a:solidFill>
                <a:srgbClr val="73F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FE6-42F5-AD58-AC46299D83FC}"/>
              </c:ext>
            </c:extLst>
          </c:dPt>
          <c:dPt>
            <c:idx val="9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FE6-42F5-AD58-AC46299D83FC}"/>
              </c:ext>
            </c:extLst>
          </c:dPt>
          <c:dPt>
            <c:idx val="1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FE6-42F5-AD58-AC46299D83FC}"/>
              </c:ext>
            </c:extLst>
          </c:dPt>
          <c:dPt>
            <c:idx val="1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FE6-42F5-AD58-AC46299D83FC}"/>
              </c:ext>
            </c:extLst>
          </c:dPt>
          <c:dPt>
            <c:idx val="12"/>
            <c:bubble3D val="0"/>
            <c:spPr>
              <a:solidFill>
                <a:srgbClr val="FF7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E6-42F5-AD58-AC46299D83FC}"/>
              </c:ext>
            </c:extLst>
          </c:dPt>
          <c:dPt>
            <c:idx val="1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E6-42F5-AD58-AC46299D83FC}"/>
              </c:ext>
            </c:extLst>
          </c:dPt>
          <c:dPt>
            <c:idx val="14"/>
            <c:bubble3D val="0"/>
            <c:spPr>
              <a:solidFill>
                <a:srgbClr val="D7D5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E6-42F5-AD58-AC46299D83FC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FE6-42F5-AD58-AC46299D83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MF!$A$1:$A$16</c:f>
              <c:strCache>
                <c:ptCount val="16"/>
                <c:pt idx="0">
                  <c:v>GO:0003674</c:v>
                </c:pt>
                <c:pt idx="1">
                  <c:v>GO:0043167</c:v>
                </c:pt>
                <c:pt idx="2">
                  <c:v>GO:0016491</c:v>
                </c:pt>
                <c:pt idx="3">
                  <c:v>GO:0016301</c:v>
                </c:pt>
                <c:pt idx="4">
                  <c:v>GO:0022857</c:v>
                </c:pt>
                <c:pt idx="5">
                  <c:v>GO:0008233</c:v>
                </c:pt>
                <c:pt idx="6">
                  <c:v>GO:0003677</c:v>
                </c:pt>
                <c:pt idx="7">
                  <c:v>GO:0016853</c:v>
                </c:pt>
                <c:pt idx="8">
                  <c:v>GO:0016874</c:v>
                </c:pt>
                <c:pt idx="9">
                  <c:v>GO:0016829</c:v>
                </c:pt>
                <c:pt idx="10">
                  <c:v>GO:0016887</c:v>
                </c:pt>
                <c:pt idx="11">
                  <c:v>GO:0008168</c:v>
                </c:pt>
                <c:pt idx="12">
                  <c:v>GO:0003723</c:v>
                </c:pt>
                <c:pt idx="13">
                  <c:v>GO:0003735</c:v>
                </c:pt>
                <c:pt idx="14">
                  <c:v>GO:0016791</c:v>
                </c:pt>
                <c:pt idx="15">
                  <c:v>Others</c:v>
                </c:pt>
              </c:strCache>
            </c:strRef>
          </c:cat>
          <c:val>
            <c:numRef>
              <c:f>MF!$B$1:$B$16</c:f>
              <c:numCache>
                <c:formatCode>General</c:formatCode>
                <c:ptCount val="16"/>
                <c:pt idx="0">
                  <c:v>1644.74572649573</c:v>
                </c:pt>
                <c:pt idx="1">
                  <c:v>553.41847874347809</c:v>
                </c:pt>
                <c:pt idx="2">
                  <c:v>356.05476190476202</c:v>
                </c:pt>
                <c:pt idx="3">
                  <c:v>349.32489177489202</c:v>
                </c:pt>
                <c:pt idx="4">
                  <c:v>168.53333333333299</c:v>
                </c:pt>
                <c:pt idx="5">
                  <c:v>166.2</c:v>
                </c:pt>
                <c:pt idx="6">
                  <c:v>122.65555555555601</c:v>
                </c:pt>
                <c:pt idx="7">
                  <c:v>118.76666666666701</c:v>
                </c:pt>
                <c:pt idx="8">
                  <c:v>106.7</c:v>
                </c:pt>
                <c:pt idx="9">
                  <c:v>102.828571428571</c:v>
                </c:pt>
                <c:pt idx="10">
                  <c:v>98.368803418803381</c:v>
                </c:pt>
                <c:pt idx="11">
                  <c:v>92.816666666666706</c:v>
                </c:pt>
                <c:pt idx="12">
                  <c:v>91.65</c:v>
                </c:pt>
                <c:pt idx="13">
                  <c:v>85</c:v>
                </c:pt>
                <c:pt idx="14">
                  <c:v>65.833333333333286</c:v>
                </c:pt>
                <c:pt idx="15">
                  <c:v>570.10321067821064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FE6-42F5-AD58-AC46299D83F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44316342347598"/>
          <c:y val="7.3528283890143001E-2"/>
          <c:w val="0.55713429702495798"/>
          <c:h val="0.897228246959414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Sheet1!$S$21</c:f>
              <c:strCache>
                <c:ptCount val="1"/>
                <c:pt idx="0">
                  <c:v>Single copy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Sheet1!$R$22:$R$36</c:f>
              <c:strCache>
                <c:ptCount val="15"/>
                <c:pt idx="0">
                  <c:v>Chattonella antiqua</c:v>
                </c:pt>
                <c:pt idx="1">
                  <c:v>Chattonella subsalsa</c:v>
                </c:pt>
                <c:pt idx="2">
                  <c:v>Heterosigma akashiwo</c:v>
                </c:pt>
                <c:pt idx="3">
                  <c:v>Karenia mikimotoi</c:v>
                </c:pt>
                <c:pt idx="4">
                  <c:v>Heterocapsa circularisquama</c:v>
                </c:pt>
                <c:pt idx="5">
                  <c:v>Ectocarpus siliculosus</c:v>
                </c:pt>
                <c:pt idx="6">
                  <c:v>Phaeodactylum tricornutum</c:v>
                </c:pt>
                <c:pt idx="7">
                  <c:v>Thalassiosira pseudonana</c:v>
                </c:pt>
                <c:pt idx="8">
                  <c:v>Saprolegnia diclina</c:v>
                </c:pt>
                <c:pt idx="9">
                  <c:v>Phytophthora sojae</c:v>
                </c:pt>
                <c:pt idx="10">
                  <c:v>Emiliania huxleyi</c:v>
                </c:pt>
                <c:pt idx="11">
                  <c:v>Nannochloropsis gaditana</c:v>
                </c:pt>
                <c:pt idx="12">
                  <c:v>Cyanidioschyzon merolae</c:v>
                </c:pt>
                <c:pt idx="13">
                  <c:v>Chlamydomonas reinhardtii</c:v>
                </c:pt>
                <c:pt idx="14">
                  <c:v>Arabidopsis thaliana</c:v>
                </c:pt>
              </c:strCache>
            </c:strRef>
          </c:cat>
          <c:val>
            <c:numRef>
              <c:f>Sheet1!$S$22:$S$36</c:f>
              <c:numCache>
                <c:formatCode>General</c:formatCode>
                <c:ptCount val="15"/>
                <c:pt idx="0">
                  <c:v>84.5</c:v>
                </c:pt>
                <c:pt idx="1">
                  <c:v>71.3</c:v>
                </c:pt>
                <c:pt idx="2">
                  <c:v>51.5</c:v>
                </c:pt>
                <c:pt idx="3">
                  <c:v>56.8</c:v>
                </c:pt>
                <c:pt idx="4">
                  <c:v>54.1</c:v>
                </c:pt>
                <c:pt idx="5">
                  <c:v>87.8</c:v>
                </c:pt>
                <c:pt idx="6">
                  <c:v>80.900000000000006</c:v>
                </c:pt>
                <c:pt idx="7">
                  <c:v>77.599999999999994</c:v>
                </c:pt>
                <c:pt idx="8">
                  <c:v>92.1</c:v>
                </c:pt>
                <c:pt idx="9">
                  <c:v>86.5</c:v>
                </c:pt>
                <c:pt idx="10">
                  <c:v>44.2</c:v>
                </c:pt>
                <c:pt idx="11">
                  <c:v>21.5</c:v>
                </c:pt>
                <c:pt idx="12">
                  <c:v>92.1</c:v>
                </c:pt>
                <c:pt idx="13">
                  <c:v>87.5</c:v>
                </c:pt>
                <c:pt idx="14">
                  <c:v>76.900000000000006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F-4E3B-9830-0B3298169D05}"/>
            </c:ext>
          </c:extLst>
        </c:ser>
        <c:ser>
          <c:idx val="1"/>
          <c:order val="1"/>
          <c:tx>
            <c:strRef>
              <c:f>Sheet1!$T$21</c:f>
              <c:strCache>
                <c:ptCount val="1"/>
                <c:pt idx="0">
                  <c:v>Duplicated</c:v>
                </c:pt>
              </c:strCache>
            </c:strRef>
          </c:tx>
          <c:spPr>
            <a:solidFill>
              <a:srgbClr val="000090"/>
            </a:solidFill>
          </c:spPr>
          <c:invertIfNegative val="0"/>
          <c:cat>
            <c:strRef>
              <c:f>Sheet1!$R$22:$R$36</c:f>
              <c:strCache>
                <c:ptCount val="15"/>
                <c:pt idx="0">
                  <c:v>Chattonella antiqua</c:v>
                </c:pt>
                <c:pt idx="1">
                  <c:v>Chattonella subsalsa</c:v>
                </c:pt>
                <c:pt idx="2">
                  <c:v>Heterosigma akashiwo</c:v>
                </c:pt>
                <c:pt idx="3">
                  <c:v>Karenia mikimotoi</c:v>
                </c:pt>
                <c:pt idx="4">
                  <c:v>Heterocapsa circularisquama</c:v>
                </c:pt>
                <c:pt idx="5">
                  <c:v>Ectocarpus siliculosus</c:v>
                </c:pt>
                <c:pt idx="6">
                  <c:v>Phaeodactylum tricornutum</c:v>
                </c:pt>
                <c:pt idx="7">
                  <c:v>Thalassiosira pseudonana</c:v>
                </c:pt>
                <c:pt idx="8">
                  <c:v>Saprolegnia diclina</c:v>
                </c:pt>
                <c:pt idx="9">
                  <c:v>Phytophthora sojae</c:v>
                </c:pt>
                <c:pt idx="10">
                  <c:v>Emiliania huxleyi</c:v>
                </c:pt>
                <c:pt idx="11">
                  <c:v>Nannochloropsis gaditana</c:v>
                </c:pt>
                <c:pt idx="12">
                  <c:v>Cyanidioschyzon merolae</c:v>
                </c:pt>
                <c:pt idx="13">
                  <c:v>Chlamydomonas reinhardtii</c:v>
                </c:pt>
                <c:pt idx="14">
                  <c:v>Arabidopsis thaliana</c:v>
                </c:pt>
              </c:strCache>
            </c:strRef>
          </c:cat>
          <c:val>
            <c:numRef>
              <c:f>Sheet1!$T$22:$T$36</c:f>
              <c:numCache>
                <c:formatCode>General</c:formatCode>
                <c:ptCount val="15"/>
                <c:pt idx="0">
                  <c:v>8.9</c:v>
                </c:pt>
                <c:pt idx="1">
                  <c:v>3.3</c:v>
                </c:pt>
                <c:pt idx="2">
                  <c:v>1.3</c:v>
                </c:pt>
                <c:pt idx="3">
                  <c:v>10.9</c:v>
                </c:pt>
                <c:pt idx="4">
                  <c:v>4</c:v>
                </c:pt>
                <c:pt idx="5">
                  <c:v>2.6</c:v>
                </c:pt>
                <c:pt idx="6">
                  <c:v>4</c:v>
                </c:pt>
                <c:pt idx="7">
                  <c:v>3.3</c:v>
                </c:pt>
                <c:pt idx="8">
                  <c:v>2.6</c:v>
                </c:pt>
                <c:pt idx="9">
                  <c:v>3.6</c:v>
                </c:pt>
                <c:pt idx="10">
                  <c:v>30</c:v>
                </c:pt>
                <c:pt idx="11">
                  <c:v>4.3</c:v>
                </c:pt>
                <c:pt idx="12">
                  <c:v>1.3</c:v>
                </c:pt>
                <c:pt idx="13">
                  <c:v>1.3</c:v>
                </c:pt>
                <c:pt idx="14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AF-4E3B-9830-0B3298169D05}"/>
            </c:ext>
          </c:extLst>
        </c:ser>
        <c:ser>
          <c:idx val="2"/>
          <c:order val="2"/>
          <c:tx>
            <c:strRef>
              <c:f>Sheet1!$U$21</c:f>
              <c:strCache>
                <c:ptCount val="1"/>
                <c:pt idx="0">
                  <c:v>Fragmented</c:v>
                </c:pt>
              </c:strCache>
            </c:strRef>
          </c:tx>
          <c:spPr>
            <a:solidFill>
              <a:srgbClr val="01CA03"/>
            </a:solidFill>
          </c:spPr>
          <c:invertIfNegative val="0"/>
          <c:cat>
            <c:strRef>
              <c:f>Sheet1!$R$22:$R$36</c:f>
              <c:strCache>
                <c:ptCount val="15"/>
                <c:pt idx="0">
                  <c:v>Chattonella antiqua</c:v>
                </c:pt>
                <c:pt idx="1">
                  <c:v>Chattonella subsalsa</c:v>
                </c:pt>
                <c:pt idx="2">
                  <c:v>Heterosigma akashiwo</c:v>
                </c:pt>
                <c:pt idx="3">
                  <c:v>Karenia mikimotoi</c:v>
                </c:pt>
                <c:pt idx="4">
                  <c:v>Heterocapsa circularisquama</c:v>
                </c:pt>
                <c:pt idx="5">
                  <c:v>Ectocarpus siliculosus</c:v>
                </c:pt>
                <c:pt idx="6">
                  <c:v>Phaeodactylum tricornutum</c:v>
                </c:pt>
                <c:pt idx="7">
                  <c:v>Thalassiosira pseudonana</c:v>
                </c:pt>
                <c:pt idx="8">
                  <c:v>Saprolegnia diclina</c:v>
                </c:pt>
                <c:pt idx="9">
                  <c:v>Phytophthora sojae</c:v>
                </c:pt>
                <c:pt idx="10">
                  <c:v>Emiliania huxleyi</c:v>
                </c:pt>
                <c:pt idx="11">
                  <c:v>Nannochloropsis gaditana</c:v>
                </c:pt>
                <c:pt idx="12">
                  <c:v>Cyanidioschyzon merolae</c:v>
                </c:pt>
                <c:pt idx="13">
                  <c:v>Chlamydomonas reinhardtii</c:v>
                </c:pt>
                <c:pt idx="14">
                  <c:v>Arabidopsis thaliana</c:v>
                </c:pt>
              </c:strCache>
            </c:strRef>
          </c:cat>
          <c:val>
            <c:numRef>
              <c:f>Sheet1!$U$22:$U$36</c:f>
              <c:numCache>
                <c:formatCode>General</c:formatCode>
                <c:ptCount val="15"/>
                <c:pt idx="0">
                  <c:v>2.2999999999999998</c:v>
                </c:pt>
                <c:pt idx="1">
                  <c:v>16.8</c:v>
                </c:pt>
                <c:pt idx="2">
                  <c:v>26.4</c:v>
                </c:pt>
                <c:pt idx="3">
                  <c:v>13.2</c:v>
                </c:pt>
                <c:pt idx="4">
                  <c:v>16.2</c:v>
                </c:pt>
                <c:pt idx="5">
                  <c:v>5.6</c:v>
                </c:pt>
                <c:pt idx="6">
                  <c:v>5.9</c:v>
                </c:pt>
                <c:pt idx="7">
                  <c:v>7.9</c:v>
                </c:pt>
                <c:pt idx="8">
                  <c:v>1.7</c:v>
                </c:pt>
                <c:pt idx="9">
                  <c:v>2.2999999999999998</c:v>
                </c:pt>
                <c:pt idx="10">
                  <c:v>14.9</c:v>
                </c:pt>
                <c:pt idx="11">
                  <c:v>10.6</c:v>
                </c:pt>
                <c:pt idx="12">
                  <c:v>3.3</c:v>
                </c:pt>
                <c:pt idx="13">
                  <c:v>8.3000000000000007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AF-4E3B-9830-0B3298169D05}"/>
            </c:ext>
          </c:extLst>
        </c:ser>
        <c:ser>
          <c:idx val="3"/>
          <c:order val="3"/>
          <c:tx>
            <c:strRef>
              <c:f>Sheet1!$V$21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Sheet1!$R$22:$R$36</c:f>
              <c:strCache>
                <c:ptCount val="15"/>
                <c:pt idx="0">
                  <c:v>Chattonella antiqua</c:v>
                </c:pt>
                <c:pt idx="1">
                  <c:v>Chattonella subsalsa</c:v>
                </c:pt>
                <c:pt idx="2">
                  <c:v>Heterosigma akashiwo</c:v>
                </c:pt>
                <c:pt idx="3">
                  <c:v>Karenia mikimotoi</c:v>
                </c:pt>
                <c:pt idx="4">
                  <c:v>Heterocapsa circularisquama</c:v>
                </c:pt>
                <c:pt idx="5">
                  <c:v>Ectocarpus siliculosus</c:v>
                </c:pt>
                <c:pt idx="6">
                  <c:v>Phaeodactylum tricornutum</c:v>
                </c:pt>
                <c:pt idx="7">
                  <c:v>Thalassiosira pseudonana</c:v>
                </c:pt>
                <c:pt idx="8">
                  <c:v>Saprolegnia diclina</c:v>
                </c:pt>
                <c:pt idx="9">
                  <c:v>Phytophthora sojae</c:v>
                </c:pt>
                <c:pt idx="10">
                  <c:v>Emiliania huxleyi</c:v>
                </c:pt>
                <c:pt idx="11">
                  <c:v>Nannochloropsis gaditana</c:v>
                </c:pt>
                <c:pt idx="12">
                  <c:v>Cyanidioschyzon merolae</c:v>
                </c:pt>
                <c:pt idx="13">
                  <c:v>Chlamydomonas reinhardtii</c:v>
                </c:pt>
                <c:pt idx="14">
                  <c:v>Arabidopsis thaliana</c:v>
                </c:pt>
              </c:strCache>
            </c:strRef>
          </c:cat>
          <c:val>
            <c:numRef>
              <c:f>Sheet1!$V$22:$V$36</c:f>
              <c:numCache>
                <c:formatCode>General</c:formatCode>
                <c:ptCount val="15"/>
                <c:pt idx="0">
                  <c:v>4.3</c:v>
                </c:pt>
                <c:pt idx="1">
                  <c:v>8.6</c:v>
                </c:pt>
                <c:pt idx="2">
                  <c:v>20.8</c:v>
                </c:pt>
                <c:pt idx="3">
                  <c:v>19.100000000000001</c:v>
                </c:pt>
                <c:pt idx="4">
                  <c:v>25.7</c:v>
                </c:pt>
                <c:pt idx="5">
                  <c:v>4</c:v>
                </c:pt>
                <c:pt idx="6">
                  <c:v>9.1999999999999993</c:v>
                </c:pt>
                <c:pt idx="7">
                  <c:v>11.2</c:v>
                </c:pt>
                <c:pt idx="8">
                  <c:v>3.6</c:v>
                </c:pt>
                <c:pt idx="9">
                  <c:v>7.6</c:v>
                </c:pt>
                <c:pt idx="10">
                  <c:v>10.9</c:v>
                </c:pt>
                <c:pt idx="11">
                  <c:v>63.6</c:v>
                </c:pt>
                <c:pt idx="12">
                  <c:v>3.3</c:v>
                </c:pt>
                <c:pt idx="13">
                  <c:v>2.9</c:v>
                </c:pt>
                <c:pt idx="1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AF-4E3B-9830-0B3298169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9300392"/>
        <c:axId val="1829392744"/>
      </c:barChart>
      <c:catAx>
        <c:axId val="18293003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 i="1"/>
            </a:pPr>
            <a:endParaRPr lang="ja-JP"/>
          </a:p>
        </c:txPr>
        <c:crossAx val="1829392744"/>
        <c:crosses val="autoZero"/>
        <c:auto val="1"/>
        <c:lblAlgn val="ctr"/>
        <c:lblOffset val="100"/>
        <c:noMultiLvlLbl val="0"/>
      </c:catAx>
      <c:valAx>
        <c:axId val="1829392744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829300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51613562234397"/>
          <c:y val="0.387911164327573"/>
          <c:w val="0.12644714928315101"/>
          <c:h val="0.224177494219057"/>
        </c:manualLayout>
      </c:layout>
      <c:overlay val="0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ja-JP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362973192707299"/>
          <c:y val="7.2315343878475394E-2"/>
          <c:w val="0.615760282291273"/>
          <c:h val="0.8989235941746219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count_phylopat.out.txt!$B$1</c:f>
              <c:strCache>
                <c:ptCount val="1"/>
                <c:pt idx="0">
                  <c:v>OGs shared with C.antiqua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count_phylopat.out.txt!$A$2:$A$16</c:f>
              <c:strCache>
                <c:ptCount val="15"/>
                <c:pt idx="0">
                  <c:v>Chattonella antiqua*</c:v>
                </c:pt>
                <c:pt idx="1">
                  <c:v>Chattonella subsalsa*</c:v>
                </c:pt>
                <c:pt idx="2">
                  <c:v>Heterosigma akashiwo*</c:v>
                </c:pt>
                <c:pt idx="3">
                  <c:v>Ectocarpus siliculosus</c:v>
                </c:pt>
                <c:pt idx="4">
                  <c:v>Saprolegnia diclina</c:v>
                </c:pt>
                <c:pt idx="5">
                  <c:v>Karenia mikimotoi*</c:v>
                </c:pt>
                <c:pt idx="6">
                  <c:v>Phytophthora sojae</c:v>
                </c:pt>
                <c:pt idx="7">
                  <c:v>Emiliania huxleyi</c:v>
                </c:pt>
                <c:pt idx="8">
                  <c:v>Thalassiosira pseudonana</c:v>
                </c:pt>
                <c:pt idx="9">
                  <c:v>Phaeodactylum tricornutum</c:v>
                </c:pt>
                <c:pt idx="10">
                  <c:v>Heterocapsa circularisquama*</c:v>
                </c:pt>
                <c:pt idx="11">
                  <c:v>Arabidopsis thaliana</c:v>
                </c:pt>
                <c:pt idx="12">
                  <c:v>Chlamydomonas reinhardtii</c:v>
                </c:pt>
                <c:pt idx="13">
                  <c:v>Cyanidioschyzon merolae</c:v>
                </c:pt>
                <c:pt idx="14">
                  <c:v>Nannochloropsis gaditana</c:v>
                </c:pt>
              </c:strCache>
            </c:strRef>
          </c:cat>
          <c:val>
            <c:numRef>
              <c:f>count_phylopat.out.txt!$B$2:$B$16</c:f>
              <c:numCache>
                <c:formatCode>General</c:formatCode>
                <c:ptCount val="15"/>
                <c:pt idx="0">
                  <c:v>18039</c:v>
                </c:pt>
                <c:pt idx="1">
                  <c:v>11975</c:v>
                </c:pt>
                <c:pt idx="2">
                  <c:v>8404</c:v>
                </c:pt>
                <c:pt idx="3">
                  <c:v>7397</c:v>
                </c:pt>
                <c:pt idx="4">
                  <c:v>5511</c:v>
                </c:pt>
                <c:pt idx="5">
                  <c:v>5272</c:v>
                </c:pt>
                <c:pt idx="6">
                  <c:v>5162</c:v>
                </c:pt>
                <c:pt idx="7">
                  <c:v>4981</c:v>
                </c:pt>
                <c:pt idx="8">
                  <c:v>4907</c:v>
                </c:pt>
                <c:pt idx="9">
                  <c:v>4748</c:v>
                </c:pt>
                <c:pt idx="10">
                  <c:v>4351</c:v>
                </c:pt>
                <c:pt idx="11">
                  <c:v>4038</c:v>
                </c:pt>
                <c:pt idx="12">
                  <c:v>3989</c:v>
                </c:pt>
                <c:pt idx="13">
                  <c:v>2635</c:v>
                </c:pt>
                <c:pt idx="14">
                  <c:v>1754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2-4579-AC1A-7653732E138C}"/>
            </c:ext>
          </c:extLst>
        </c:ser>
        <c:ser>
          <c:idx val="1"/>
          <c:order val="1"/>
          <c:tx>
            <c:strRef>
              <c:f>count_phylopat.out.txt!$C$1</c:f>
              <c:strCache>
                <c:ptCount val="1"/>
                <c:pt idx="0">
                  <c:v>Other OGs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count_phylopat.out.txt!$A$2:$A$16</c:f>
              <c:strCache>
                <c:ptCount val="15"/>
                <c:pt idx="0">
                  <c:v>Chattonella antiqua*</c:v>
                </c:pt>
                <c:pt idx="1">
                  <c:v>Chattonella subsalsa*</c:v>
                </c:pt>
                <c:pt idx="2">
                  <c:v>Heterosigma akashiwo*</c:v>
                </c:pt>
                <c:pt idx="3">
                  <c:v>Ectocarpus siliculosus</c:v>
                </c:pt>
                <c:pt idx="4">
                  <c:v>Saprolegnia diclina</c:v>
                </c:pt>
                <c:pt idx="5">
                  <c:v>Karenia mikimotoi*</c:v>
                </c:pt>
                <c:pt idx="6">
                  <c:v>Phytophthora sojae</c:v>
                </c:pt>
                <c:pt idx="7">
                  <c:v>Emiliania huxleyi</c:v>
                </c:pt>
                <c:pt idx="8">
                  <c:v>Thalassiosira pseudonana</c:v>
                </c:pt>
                <c:pt idx="9">
                  <c:v>Phaeodactylum tricornutum</c:v>
                </c:pt>
                <c:pt idx="10">
                  <c:v>Heterocapsa circularisquama*</c:v>
                </c:pt>
                <c:pt idx="11">
                  <c:v>Arabidopsis thaliana</c:v>
                </c:pt>
                <c:pt idx="12">
                  <c:v>Chlamydomonas reinhardtii</c:v>
                </c:pt>
                <c:pt idx="13">
                  <c:v>Cyanidioschyzon merolae</c:v>
                </c:pt>
                <c:pt idx="14">
                  <c:v>Nannochloropsis gaditana</c:v>
                </c:pt>
              </c:strCache>
            </c:strRef>
          </c:cat>
          <c:val>
            <c:numRef>
              <c:f>count_phylopat.out.txt!$C$2:$C$16</c:f>
              <c:numCache>
                <c:formatCode>General</c:formatCode>
                <c:ptCount val="15"/>
                <c:pt idx="0">
                  <c:v>0</c:v>
                </c:pt>
                <c:pt idx="1">
                  <c:v>6186</c:v>
                </c:pt>
                <c:pt idx="2">
                  <c:v>6785</c:v>
                </c:pt>
                <c:pt idx="3">
                  <c:v>6205</c:v>
                </c:pt>
                <c:pt idx="4">
                  <c:v>6630</c:v>
                </c:pt>
                <c:pt idx="5">
                  <c:v>60806</c:v>
                </c:pt>
                <c:pt idx="6">
                  <c:v>7202</c:v>
                </c:pt>
                <c:pt idx="7">
                  <c:v>12902</c:v>
                </c:pt>
                <c:pt idx="8">
                  <c:v>5009</c:v>
                </c:pt>
                <c:pt idx="9">
                  <c:v>4220</c:v>
                </c:pt>
                <c:pt idx="10">
                  <c:v>31842</c:v>
                </c:pt>
                <c:pt idx="11">
                  <c:v>6878</c:v>
                </c:pt>
                <c:pt idx="12">
                  <c:v>7506</c:v>
                </c:pt>
                <c:pt idx="13">
                  <c:v>2313</c:v>
                </c:pt>
                <c:pt idx="14">
                  <c:v>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F2-4579-AC1A-7653732E1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16029944"/>
        <c:axId val="1916032952"/>
      </c:barChart>
      <c:catAx>
        <c:axId val="19160299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0" i="1"/>
            </a:pPr>
            <a:endParaRPr lang="ja-JP"/>
          </a:p>
        </c:txPr>
        <c:crossAx val="1916032952"/>
        <c:crosses val="autoZero"/>
        <c:auto val="1"/>
        <c:lblAlgn val="ctr"/>
        <c:lblOffset val="100"/>
        <c:noMultiLvlLbl val="0"/>
      </c:catAx>
      <c:valAx>
        <c:axId val="1916032952"/>
        <c:scaling>
          <c:orientation val="minMax"/>
          <c:max val="21000"/>
          <c:min val="0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1916029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83421131764499"/>
          <c:y val="0.83426067869834797"/>
          <c:w val="0.26044428838019201"/>
          <c:h val="0.110239704550206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ja-JP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31-4E80-B161-1DC4C55797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31-4E80-B161-1DC4C557975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31-4E80-B161-1DC4C5579759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31-4E80-B161-1DC4C5579759}"/>
              </c:ext>
            </c:extLst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31-4E80-B161-1DC4C5579759}"/>
              </c:ext>
            </c:extLst>
          </c:dPt>
          <c:dPt>
            <c:idx val="5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31-4E80-B161-1DC4C5579759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E31-4E80-B161-1DC4C5579759}"/>
              </c:ext>
            </c:extLst>
          </c:dPt>
          <c:dPt>
            <c:idx val="7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E31-4E80-B161-1DC4C5579759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E31-4E80-B161-1DC4C5579759}"/>
              </c:ext>
            </c:extLst>
          </c:dPt>
          <c:dPt>
            <c:idx val="9"/>
            <c:bubble3D val="0"/>
            <c:spPr>
              <a:solidFill>
                <a:srgbClr val="26437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E31-4E80-B161-1DC4C5579759}"/>
              </c:ext>
            </c:extLst>
          </c:dPt>
          <c:dPt>
            <c:idx val="10"/>
            <c:bubble3D val="0"/>
            <c:spPr>
              <a:solidFill>
                <a:srgbClr val="FFA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E31-4E80-B161-1DC4C5579759}"/>
              </c:ext>
            </c:extLst>
          </c:dPt>
          <c:dPt>
            <c:idx val="11"/>
            <c:bubble3D val="0"/>
            <c:spPr>
              <a:solidFill>
                <a:srgbClr val="D7D5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E31-4E80-B161-1DC4C5579759}"/>
              </c:ext>
            </c:extLst>
          </c:dPt>
          <c:dPt>
            <c:idx val="12"/>
            <c:bubble3D val="0"/>
            <c:spPr>
              <a:solidFill>
                <a:srgbClr val="9A7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E31-4E80-B161-1DC4C5579759}"/>
              </c:ext>
            </c:extLst>
          </c:dPt>
          <c:dPt>
            <c:idx val="13"/>
            <c:bubble3D val="0"/>
            <c:spPr>
              <a:solidFill>
                <a:srgbClr val="73F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E31-4E80-B161-1DC4C5579759}"/>
              </c:ext>
            </c:extLst>
          </c:dPt>
          <c:dPt>
            <c:idx val="1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E31-4E80-B161-1DC4C5579759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E31-4E80-B161-1DC4C55797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BP!$A$1:$A$16</c:f>
              <c:strCache>
                <c:ptCount val="16"/>
                <c:pt idx="0">
                  <c:v>GO:0008150</c:v>
                </c:pt>
                <c:pt idx="1">
                  <c:v>GO:0006810</c:v>
                </c:pt>
                <c:pt idx="2">
                  <c:v>GO:0006464</c:v>
                </c:pt>
                <c:pt idx="3">
                  <c:v>GO:0034641</c:v>
                </c:pt>
                <c:pt idx="4">
                  <c:v>GO:0009058</c:v>
                </c:pt>
                <c:pt idx="5">
                  <c:v>GO:0006412</c:v>
                </c:pt>
                <c:pt idx="6">
                  <c:v>GO:0044281</c:v>
                </c:pt>
                <c:pt idx="7">
                  <c:v>GO:0007165</c:v>
                </c:pt>
                <c:pt idx="8">
                  <c:v>GO:0006950</c:v>
                </c:pt>
                <c:pt idx="9">
                  <c:v>GO:0006259</c:v>
                </c:pt>
                <c:pt idx="10">
                  <c:v>GO:0006520</c:v>
                </c:pt>
                <c:pt idx="11">
                  <c:v>GO:0009056</c:v>
                </c:pt>
                <c:pt idx="12">
                  <c:v>GO:0048856</c:v>
                </c:pt>
                <c:pt idx="13">
                  <c:v>GO:0016192</c:v>
                </c:pt>
                <c:pt idx="14">
                  <c:v>GO:0042254</c:v>
                </c:pt>
                <c:pt idx="15">
                  <c:v>Others</c:v>
                </c:pt>
              </c:strCache>
            </c:strRef>
          </c:cat>
          <c:val>
            <c:numRef>
              <c:f>BP!$B$1:$B$16</c:f>
              <c:numCache>
                <c:formatCode>General</c:formatCode>
                <c:ptCount val="16"/>
                <c:pt idx="0">
                  <c:v>1016.18452380952</c:v>
                </c:pt>
                <c:pt idx="1">
                  <c:v>398.56615926344199</c:v>
                </c:pt>
                <c:pt idx="2">
                  <c:v>282.44798784208899</c:v>
                </c:pt>
                <c:pt idx="3">
                  <c:v>278.20791243780388</c:v>
                </c:pt>
                <c:pt idx="4">
                  <c:v>232.05629728309299</c:v>
                </c:pt>
                <c:pt idx="5">
                  <c:v>121.44507575757601</c:v>
                </c:pt>
                <c:pt idx="6">
                  <c:v>112.410443722944</c:v>
                </c:pt>
                <c:pt idx="7">
                  <c:v>99.527086113098676</c:v>
                </c:pt>
                <c:pt idx="8">
                  <c:v>95.9173144536921</c:v>
                </c:pt>
                <c:pt idx="9">
                  <c:v>80.57223044413449</c:v>
                </c:pt>
                <c:pt idx="10">
                  <c:v>76.349999999999994</c:v>
                </c:pt>
                <c:pt idx="11">
                  <c:v>73.489002560906698</c:v>
                </c:pt>
                <c:pt idx="12">
                  <c:v>63.496242582741488</c:v>
                </c:pt>
                <c:pt idx="13">
                  <c:v>61.239352663608997</c:v>
                </c:pt>
                <c:pt idx="14">
                  <c:v>55.571323529411799</c:v>
                </c:pt>
                <c:pt idx="15">
                  <c:v>848.51904753593612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E31-4E80-B161-1DC4C557975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33B0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0D-4302-981F-321759DCD6A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0D-4302-981F-321759DCD6A0}"/>
              </c:ext>
            </c:extLst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0D-4302-981F-321759DCD6A0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0D-4302-981F-321759DCD6A0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60D-4302-981F-321759DCD6A0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60D-4302-981F-321759DCD6A0}"/>
              </c:ext>
            </c:extLst>
          </c:dPt>
          <c:dPt>
            <c:idx val="6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60D-4302-981F-321759DCD6A0}"/>
              </c:ext>
            </c:extLst>
          </c:dPt>
          <c:dPt>
            <c:idx val="7"/>
            <c:bubble3D val="0"/>
            <c:spPr>
              <a:solidFill>
                <a:srgbClr val="D4FB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60D-4302-981F-321759DCD6A0}"/>
              </c:ext>
            </c:extLst>
          </c:dPt>
          <c:dPt>
            <c:idx val="8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60D-4302-981F-321759DCD6A0}"/>
              </c:ext>
            </c:extLst>
          </c:dPt>
          <c:dPt>
            <c:idx val="9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60D-4302-981F-321759DCD6A0}"/>
              </c:ext>
            </c:extLst>
          </c:dPt>
          <c:dPt>
            <c:idx val="1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60D-4302-981F-321759DCD6A0}"/>
              </c:ext>
            </c:extLst>
          </c:dPt>
          <c:dPt>
            <c:idx val="11"/>
            <c:bubble3D val="0"/>
            <c:spPr>
              <a:solidFill>
                <a:srgbClr val="ABAB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60D-4302-981F-321759DCD6A0}"/>
              </c:ext>
            </c:extLst>
          </c:dPt>
          <c:dPt>
            <c:idx val="12"/>
            <c:bubble3D val="0"/>
            <c:spPr>
              <a:solidFill>
                <a:srgbClr val="D7D5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60D-4302-981F-321759DCD6A0}"/>
              </c:ext>
            </c:extLst>
          </c:dPt>
          <c:dPt>
            <c:idx val="13"/>
            <c:bubble3D val="0"/>
            <c:spPr>
              <a:solidFill>
                <a:srgbClr val="FFA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60D-4302-981F-321759DCD6A0}"/>
              </c:ext>
            </c:extLst>
          </c:dPt>
          <c:dPt>
            <c:idx val="1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60D-4302-981F-321759DCD6A0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60D-4302-981F-321759DCD6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BP!$A$1:$A$16</c:f>
              <c:strCache>
                <c:ptCount val="16"/>
                <c:pt idx="0">
                  <c:v>GO:0006412</c:v>
                </c:pt>
                <c:pt idx="1">
                  <c:v>GO:0008150</c:v>
                </c:pt>
                <c:pt idx="2">
                  <c:v>GO:0009058</c:v>
                </c:pt>
                <c:pt idx="3">
                  <c:v>GO:0006810</c:v>
                </c:pt>
                <c:pt idx="4">
                  <c:v>GO:0044281</c:v>
                </c:pt>
                <c:pt idx="5">
                  <c:v>GO:0034641</c:v>
                </c:pt>
                <c:pt idx="6">
                  <c:v>GO:0006091</c:v>
                </c:pt>
                <c:pt idx="7">
                  <c:v>GO:0015979</c:v>
                </c:pt>
                <c:pt idx="8">
                  <c:v>GO:0006629</c:v>
                </c:pt>
                <c:pt idx="9">
                  <c:v>GO:0042254</c:v>
                </c:pt>
                <c:pt idx="10">
                  <c:v>GO:0006464</c:v>
                </c:pt>
                <c:pt idx="11">
                  <c:v>GO:0005975</c:v>
                </c:pt>
                <c:pt idx="12">
                  <c:v>GO:0009056</c:v>
                </c:pt>
                <c:pt idx="13">
                  <c:v>GO:0006520</c:v>
                </c:pt>
                <c:pt idx="14">
                  <c:v>GO:0051186</c:v>
                </c:pt>
                <c:pt idx="15">
                  <c:v>Others</c:v>
                </c:pt>
              </c:strCache>
            </c:strRef>
          </c:cat>
          <c:val>
            <c:numRef>
              <c:f>BP!$B$1:$B$16</c:f>
              <c:numCache>
                <c:formatCode>General</c:formatCode>
                <c:ptCount val="16"/>
                <c:pt idx="0">
                  <c:v>59.1891233766234</c:v>
                </c:pt>
                <c:pt idx="1">
                  <c:v>57.8333333333333</c:v>
                </c:pt>
                <c:pt idx="2">
                  <c:v>31.484118147933891</c:v>
                </c:pt>
                <c:pt idx="3">
                  <c:v>25.120833333333302</c:v>
                </c:pt>
                <c:pt idx="4">
                  <c:v>22.528373015873001</c:v>
                </c:pt>
                <c:pt idx="5">
                  <c:v>17.055296092796102</c:v>
                </c:pt>
                <c:pt idx="6">
                  <c:v>16.200647451963189</c:v>
                </c:pt>
                <c:pt idx="7">
                  <c:v>15.5194444444444</c:v>
                </c:pt>
                <c:pt idx="8">
                  <c:v>13.197023809523801</c:v>
                </c:pt>
                <c:pt idx="9">
                  <c:v>11.9815476190476</c:v>
                </c:pt>
                <c:pt idx="10">
                  <c:v>11.7299875563033</c:v>
                </c:pt>
                <c:pt idx="11">
                  <c:v>11.617314118629899</c:v>
                </c:pt>
                <c:pt idx="12">
                  <c:v>10.9609038622197</c:v>
                </c:pt>
                <c:pt idx="13">
                  <c:v>9.9833333333333307</c:v>
                </c:pt>
                <c:pt idx="14">
                  <c:v>8.4313492063491999</c:v>
                </c:pt>
                <c:pt idx="15">
                  <c:v>74.167371298292352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60D-4302-981F-321759DCD6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99-4E78-8856-7C6C1D2A85FA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99-4E78-8856-7C6C1D2A85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99-4E78-8856-7C6C1D2A85FA}"/>
              </c:ext>
            </c:extLst>
          </c:dPt>
          <c:dPt>
            <c:idx val="3"/>
            <c:bubble3D val="0"/>
            <c:spPr>
              <a:solidFill>
                <a:srgbClr val="FFA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99-4E78-8856-7C6C1D2A85FA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299-4E78-8856-7C6C1D2A85FA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299-4E78-8856-7C6C1D2A85FA}"/>
              </c:ext>
            </c:extLst>
          </c:dPt>
          <c:dPt>
            <c:idx val="6"/>
            <c:bubble3D val="0"/>
            <c:spPr>
              <a:solidFill>
                <a:srgbClr val="3DA8A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299-4E78-8856-7C6C1D2A85FA}"/>
              </c:ext>
            </c:extLst>
          </c:dPt>
          <c:dPt>
            <c:idx val="7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299-4E78-8856-7C6C1D2A85FA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299-4E78-8856-7C6C1D2A85FA}"/>
              </c:ext>
            </c:extLst>
          </c:dPt>
          <c:dPt>
            <c:idx val="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299-4E78-8856-7C6C1D2A85FA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299-4E78-8856-7C6C1D2A85FA}"/>
              </c:ext>
            </c:extLst>
          </c:dPt>
          <c:dPt>
            <c:idx val="11"/>
            <c:bubble3D val="0"/>
            <c:spPr>
              <a:solidFill>
                <a:srgbClr val="833B0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299-4E78-8856-7C6C1D2A85FA}"/>
              </c:ext>
            </c:extLst>
          </c:dPt>
          <c:dPt>
            <c:idx val="12"/>
            <c:bubble3D val="0"/>
            <c:spPr>
              <a:solidFill>
                <a:srgbClr val="FFAD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299-4E78-8856-7C6C1D2A85FA}"/>
              </c:ext>
            </c:extLst>
          </c:dPt>
          <c:dPt>
            <c:idx val="1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299-4E78-8856-7C6C1D2A85FA}"/>
              </c:ext>
            </c:extLst>
          </c:dPt>
          <c:dPt>
            <c:idx val="1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A299-4E78-8856-7C6C1D2A85FA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A299-4E78-8856-7C6C1D2A85FA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0000C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299-4E78-8856-7C6C1D2A85F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0000C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299-4E78-8856-7C6C1D2A85FA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0000C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A299-4E78-8856-7C6C1D2A85FA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0000C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A299-4E78-8856-7C6C1D2A85FA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0000C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A299-4E78-8856-7C6C1D2A8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BP!$A$1:$A$16</c:f>
              <c:strCache>
                <c:ptCount val="16"/>
                <c:pt idx="0">
                  <c:v>GO:0008150</c:v>
                </c:pt>
                <c:pt idx="1">
                  <c:v>GO:0009058</c:v>
                </c:pt>
                <c:pt idx="2">
                  <c:v>GO:0034641</c:v>
                </c:pt>
                <c:pt idx="3">
                  <c:v>GO:0006520</c:v>
                </c:pt>
                <c:pt idx="4">
                  <c:v>GO:0044281</c:v>
                </c:pt>
                <c:pt idx="5">
                  <c:v>GO:0006810</c:v>
                </c:pt>
                <c:pt idx="6">
                  <c:v>GO:0006790</c:v>
                </c:pt>
                <c:pt idx="7">
                  <c:v>GO:0007165</c:v>
                </c:pt>
                <c:pt idx="8">
                  <c:v>GO:0006464</c:v>
                </c:pt>
                <c:pt idx="9">
                  <c:v>GO:0006457</c:v>
                </c:pt>
                <c:pt idx="10">
                  <c:v>GO:0051186</c:v>
                </c:pt>
                <c:pt idx="11">
                  <c:v>GO:0006412</c:v>
                </c:pt>
                <c:pt idx="12">
                  <c:v>GO:0055085</c:v>
                </c:pt>
                <c:pt idx="13">
                  <c:v>GO:0051276</c:v>
                </c:pt>
                <c:pt idx="14">
                  <c:v>GO:0006950</c:v>
                </c:pt>
                <c:pt idx="15">
                  <c:v>Others</c:v>
                </c:pt>
              </c:strCache>
            </c:strRef>
          </c:cat>
          <c:val>
            <c:numRef>
              <c:f>BP!$B$1:$B$16</c:f>
              <c:numCache>
                <c:formatCode>General</c:formatCode>
                <c:ptCount val="16"/>
                <c:pt idx="0">
                  <c:v>19</c:v>
                </c:pt>
                <c:pt idx="1">
                  <c:v>12.6469696969697</c:v>
                </c:pt>
                <c:pt idx="2">
                  <c:v>10.408333333333299</c:v>
                </c:pt>
                <c:pt idx="3">
                  <c:v>9.9166666666666696</c:v>
                </c:pt>
                <c:pt idx="4">
                  <c:v>7.4310606060606101</c:v>
                </c:pt>
                <c:pt idx="5">
                  <c:v>4.5</c:v>
                </c:pt>
                <c:pt idx="6">
                  <c:v>4.2833333333333297</c:v>
                </c:pt>
                <c:pt idx="7">
                  <c:v>3.75</c:v>
                </c:pt>
                <c:pt idx="8">
                  <c:v>3.375</c:v>
                </c:pt>
                <c:pt idx="9">
                  <c:v>3</c:v>
                </c:pt>
                <c:pt idx="10">
                  <c:v>2.9083333333333301</c:v>
                </c:pt>
                <c:pt idx="11">
                  <c:v>2.833333333333329</c:v>
                </c:pt>
                <c:pt idx="12">
                  <c:v>2</c:v>
                </c:pt>
                <c:pt idx="13">
                  <c:v>1.9583333333333299</c:v>
                </c:pt>
                <c:pt idx="14">
                  <c:v>1.875</c:v>
                </c:pt>
                <c:pt idx="15">
                  <c:v>13.11363636363636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299-4E78-8856-7C6C1D2A85F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25-415A-9F11-B491B598C9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25-415A-9F11-B491B598C97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25-415A-9F11-B491B598C97B}"/>
              </c:ext>
            </c:extLst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25-415A-9F11-B491B598C97B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25-415A-9F11-B491B598C97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B25-415A-9F11-B491B598C97B}"/>
              </c:ext>
            </c:extLst>
          </c:dPt>
          <c:dPt>
            <c:idx val="6"/>
            <c:bubble3D val="0"/>
            <c:spPr>
              <a:solidFill>
                <a:srgbClr val="ABAB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B25-415A-9F11-B491B598C97B}"/>
              </c:ext>
            </c:extLst>
          </c:dPt>
          <c:dPt>
            <c:idx val="7"/>
            <c:bubble3D val="0"/>
            <c:spPr>
              <a:solidFill>
                <a:srgbClr val="D4FB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B25-415A-9F11-B491B598C97B}"/>
              </c:ext>
            </c:extLst>
          </c:dPt>
          <c:dPt>
            <c:idx val="8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B25-415A-9F11-B491B598C97B}"/>
              </c:ext>
            </c:extLst>
          </c:dPt>
          <c:dPt>
            <c:idx val="9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B25-415A-9F11-B491B598C97B}"/>
              </c:ext>
            </c:extLst>
          </c:dPt>
          <c:dPt>
            <c:idx val="10"/>
            <c:bubble3D val="0"/>
            <c:spPr>
              <a:solidFill>
                <a:srgbClr val="D8D5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B25-415A-9F11-B491B598C97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B25-415A-9F11-B491B598C97B}"/>
              </c:ext>
            </c:extLst>
          </c:dPt>
          <c:dPt>
            <c:idx val="12"/>
            <c:bubble3D val="0"/>
            <c:spPr>
              <a:solidFill>
                <a:srgbClr val="FFA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B25-415A-9F11-B491B598C97B}"/>
              </c:ext>
            </c:extLst>
          </c:dPt>
          <c:dPt>
            <c:idx val="1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B25-415A-9F11-B491B598C97B}"/>
              </c:ext>
            </c:extLst>
          </c:dPt>
          <c:dPt>
            <c:idx val="14"/>
            <c:bubble3D val="0"/>
            <c:spPr>
              <a:solidFill>
                <a:srgbClr val="FFAD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B25-415A-9F11-B491B598C97B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B25-415A-9F11-B491B598C97B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B25-415A-9F11-B491B598C97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B25-415A-9F11-B491B598C97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B25-415A-9F11-B491B598C97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B25-415A-9F11-B491B598C97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B25-415A-9F11-B491B598C97B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6B25-415A-9F11-B491B598C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BP!$A$1:$A$16</c:f>
              <c:strCache>
                <c:ptCount val="16"/>
                <c:pt idx="0">
                  <c:v>GO:0008150</c:v>
                </c:pt>
                <c:pt idx="1">
                  <c:v>GO:0006810</c:v>
                </c:pt>
                <c:pt idx="2">
                  <c:v>GO:0006464</c:v>
                </c:pt>
                <c:pt idx="3">
                  <c:v>GO:0009058</c:v>
                </c:pt>
                <c:pt idx="4">
                  <c:v>GO:0034641</c:v>
                </c:pt>
                <c:pt idx="5">
                  <c:v>GO:0044281</c:v>
                </c:pt>
                <c:pt idx="6">
                  <c:v>GO:0005975</c:v>
                </c:pt>
                <c:pt idx="7">
                  <c:v>GO:0015979</c:v>
                </c:pt>
                <c:pt idx="8">
                  <c:v>GO:0006091</c:v>
                </c:pt>
                <c:pt idx="9">
                  <c:v>GO:0006629</c:v>
                </c:pt>
                <c:pt idx="10">
                  <c:v>GO:0009056</c:v>
                </c:pt>
                <c:pt idx="11">
                  <c:v>GO:0007165</c:v>
                </c:pt>
                <c:pt idx="12">
                  <c:v>GO:0006520</c:v>
                </c:pt>
                <c:pt idx="13">
                  <c:v>GO:0006950</c:v>
                </c:pt>
                <c:pt idx="14">
                  <c:v>GO:0055085</c:v>
                </c:pt>
                <c:pt idx="15">
                  <c:v>Others</c:v>
                </c:pt>
              </c:strCache>
            </c:strRef>
          </c:cat>
          <c:val>
            <c:numRef>
              <c:f>BP!$B$1:$B$16</c:f>
              <c:numCache>
                <c:formatCode>General</c:formatCode>
                <c:ptCount val="16"/>
                <c:pt idx="0">
                  <c:v>71.833333333333286</c:v>
                </c:pt>
                <c:pt idx="1">
                  <c:v>29.75</c:v>
                </c:pt>
                <c:pt idx="2">
                  <c:v>21.26144688644689</c:v>
                </c:pt>
                <c:pt idx="3">
                  <c:v>17.940873015872999</c:v>
                </c:pt>
                <c:pt idx="4">
                  <c:v>17.341605616605609</c:v>
                </c:pt>
                <c:pt idx="5">
                  <c:v>11.8249389499389</c:v>
                </c:pt>
                <c:pt idx="6">
                  <c:v>11.5742063492063</c:v>
                </c:pt>
                <c:pt idx="7">
                  <c:v>8.5194444444444404</c:v>
                </c:pt>
                <c:pt idx="8">
                  <c:v>6.7813492063491996</c:v>
                </c:pt>
                <c:pt idx="9">
                  <c:v>6.2</c:v>
                </c:pt>
                <c:pt idx="10">
                  <c:v>6.064682539682539</c:v>
                </c:pt>
                <c:pt idx="11">
                  <c:v>5.9770265965918199</c:v>
                </c:pt>
                <c:pt idx="12">
                  <c:v>5.6666666666666696</c:v>
                </c:pt>
                <c:pt idx="13">
                  <c:v>5.5547008547008492</c:v>
                </c:pt>
                <c:pt idx="14">
                  <c:v>4.5</c:v>
                </c:pt>
                <c:pt idx="15">
                  <c:v>37.209725540160321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6B25-415A-9F11-B491B598C97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88-4CEE-9524-0FEF7B75C80E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88-4CEE-9524-0FEF7B75C8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88-4CEE-9524-0FEF7B75C80E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88-4CEE-9524-0FEF7B75C80E}"/>
              </c:ext>
            </c:extLst>
          </c:dPt>
          <c:dPt>
            <c:idx val="4"/>
            <c:bubble3D val="0"/>
            <c:spPr>
              <a:solidFill>
                <a:srgbClr val="FF7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88-4CEE-9524-0FEF7B75C80E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88-4CEE-9524-0FEF7B75C80E}"/>
              </c:ext>
            </c:extLst>
          </c:dPt>
          <c:dPt>
            <c:idx val="6"/>
            <c:bubble3D val="0"/>
            <c:spPr>
              <a:solidFill>
                <a:srgbClr val="73F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688-4CEE-9524-0FEF7B75C80E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688-4CEE-9524-0FEF7B75C80E}"/>
              </c:ext>
            </c:extLst>
          </c:dPt>
          <c:dPt>
            <c:idx val="8"/>
            <c:bubble3D val="0"/>
            <c:spPr>
              <a:solidFill>
                <a:srgbClr val="C0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688-4CEE-9524-0FEF7B75C80E}"/>
              </c:ext>
            </c:extLst>
          </c:dPt>
          <c:dPt>
            <c:idx val="9"/>
            <c:bubble3D val="0"/>
            <c:spPr>
              <a:solidFill>
                <a:srgbClr val="26437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688-4CEE-9524-0FEF7B75C80E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688-4CEE-9524-0FEF7B75C80E}"/>
              </c:ext>
            </c:extLst>
          </c:dPt>
          <c:dPt>
            <c:idx val="11"/>
            <c:bubble3D val="0"/>
            <c:spPr>
              <a:solidFill>
                <a:srgbClr val="D4FB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688-4CEE-9524-0FEF7B75C80E}"/>
              </c:ext>
            </c:extLst>
          </c:dPt>
          <c:dPt>
            <c:idx val="1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688-4CEE-9524-0FEF7B75C80E}"/>
              </c:ext>
            </c:extLst>
          </c:dPt>
          <c:dPt>
            <c:idx val="1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688-4CEE-9524-0FEF7B75C80E}"/>
              </c:ext>
            </c:extLst>
          </c:dPt>
          <c:dPt>
            <c:idx val="1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688-4CEE-9524-0FEF7B75C80E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688-4CEE-9524-0FEF7B75C80E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0000C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688-4CEE-9524-0FEF7B75C80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0000C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688-4CEE-9524-0FEF7B75C80E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0000C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C688-4CEE-9524-0FEF7B75C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CC!$A$1:$A$16</c:f>
              <c:strCache>
                <c:ptCount val="16"/>
                <c:pt idx="0">
                  <c:v>GO:0005737</c:v>
                </c:pt>
                <c:pt idx="1">
                  <c:v>GO:0009536</c:v>
                </c:pt>
                <c:pt idx="2">
                  <c:v>GO:0005575</c:v>
                </c:pt>
                <c:pt idx="3">
                  <c:v>GO:0005622</c:v>
                </c:pt>
                <c:pt idx="4">
                  <c:v>GO:0005829</c:v>
                </c:pt>
                <c:pt idx="5">
                  <c:v>GO:0005634</c:v>
                </c:pt>
                <c:pt idx="6">
                  <c:v>GO:0043234</c:v>
                </c:pt>
                <c:pt idx="7">
                  <c:v>GO:0005886</c:v>
                </c:pt>
                <c:pt idx="8">
                  <c:v>GO:0005739</c:v>
                </c:pt>
                <c:pt idx="9">
                  <c:v>GO:0005694</c:v>
                </c:pt>
                <c:pt idx="10">
                  <c:v>GO:0043226</c:v>
                </c:pt>
                <c:pt idx="11">
                  <c:v>GO:0005840</c:v>
                </c:pt>
                <c:pt idx="12">
                  <c:v>GO:0005623</c:v>
                </c:pt>
                <c:pt idx="13">
                  <c:v>GO:0005730</c:v>
                </c:pt>
                <c:pt idx="14">
                  <c:v>GO:0005856</c:v>
                </c:pt>
                <c:pt idx="15">
                  <c:v>Others</c:v>
                </c:pt>
              </c:strCache>
            </c:strRef>
          </c:cat>
          <c:val>
            <c:numRef>
              <c:f>CC!$B$1:$B$16</c:f>
              <c:numCache>
                <c:formatCode>General</c:formatCode>
                <c:ptCount val="16"/>
                <c:pt idx="0">
                  <c:v>14.5</c:v>
                </c:pt>
                <c:pt idx="1">
                  <c:v>9.25</c:v>
                </c:pt>
                <c:pt idx="2">
                  <c:v>8</c:v>
                </c:pt>
                <c:pt idx="3">
                  <c:v>7.8333333333333304</c:v>
                </c:pt>
                <c:pt idx="4">
                  <c:v>7.6666666666666696</c:v>
                </c:pt>
                <c:pt idx="5">
                  <c:v>7.5</c:v>
                </c:pt>
                <c:pt idx="6">
                  <c:v>5</c:v>
                </c:pt>
                <c:pt idx="7">
                  <c:v>3.333333333333329</c:v>
                </c:pt>
                <c:pt idx="8">
                  <c:v>2.333333333333329</c:v>
                </c:pt>
                <c:pt idx="9">
                  <c:v>2.333333333333329</c:v>
                </c:pt>
                <c:pt idx="10">
                  <c:v>2.1666666666666701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2.083333333333333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688-4CEE-9524-0FEF7B75C80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91-42E5-B90B-5F41E476104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91-42E5-B90B-5F41E476104F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91-42E5-B90B-5F41E476104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91-42E5-B90B-5F41E476104F}"/>
              </c:ext>
            </c:extLst>
          </c:dPt>
          <c:dPt>
            <c:idx val="4"/>
            <c:bubble3D val="0"/>
            <c:spPr>
              <a:solidFill>
                <a:srgbClr val="73F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91-42E5-B90B-5F41E476104F}"/>
              </c:ext>
            </c:extLst>
          </c:dPt>
          <c:dPt>
            <c:idx val="5"/>
            <c:bubble3D val="0"/>
            <c:spPr>
              <a:solidFill>
                <a:srgbClr val="FF7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91-42E5-B90B-5F41E476104F}"/>
              </c:ext>
            </c:extLst>
          </c:dPt>
          <c:dPt>
            <c:idx val="6"/>
            <c:bubble3D val="0"/>
            <c:spPr>
              <a:solidFill>
                <a:srgbClr val="FFA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E91-42E5-B90B-5F41E476104F}"/>
              </c:ext>
            </c:extLst>
          </c:dPt>
          <c:dPt>
            <c:idx val="7"/>
            <c:bubble3D val="0"/>
            <c:spPr>
              <a:solidFill>
                <a:srgbClr val="C09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E91-42E5-B90B-5F41E476104F}"/>
              </c:ext>
            </c:extLst>
          </c:dPt>
          <c:dPt>
            <c:idx val="8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E91-42E5-B90B-5F41E476104F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E91-42E5-B90B-5F41E476104F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E91-42E5-B90B-5F41E476104F}"/>
              </c:ext>
            </c:extLst>
          </c:dPt>
          <c:dPt>
            <c:idx val="1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E91-42E5-B90B-5F41E476104F}"/>
              </c:ext>
            </c:extLst>
          </c:dPt>
          <c:dPt>
            <c:idx val="12"/>
            <c:bubble3D val="0"/>
            <c:spPr>
              <a:solidFill>
                <a:srgbClr val="833B0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E91-42E5-B90B-5F41E476104F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E91-42E5-B90B-5F41E476104F}"/>
              </c:ext>
            </c:extLst>
          </c:dPt>
          <c:dPt>
            <c:idx val="14"/>
            <c:bubble3D val="0"/>
            <c:spPr>
              <a:solidFill>
                <a:srgbClr val="D7D5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E91-42E5-B90B-5F41E476104F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E91-42E5-B90B-5F41E476104F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E91-42E5-B90B-5F41E476104F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1E91-42E5-B90B-5F41E476104F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1E91-42E5-B90B-5F41E4761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CC!$A$1:$A$16</c:f>
              <c:strCache>
                <c:ptCount val="16"/>
                <c:pt idx="0">
                  <c:v>GO:0005575</c:v>
                </c:pt>
                <c:pt idx="1">
                  <c:v>GO:0009536</c:v>
                </c:pt>
                <c:pt idx="2">
                  <c:v>GO:0005622</c:v>
                </c:pt>
                <c:pt idx="3">
                  <c:v>GO:0005737</c:v>
                </c:pt>
                <c:pt idx="4">
                  <c:v>GO:0043234</c:v>
                </c:pt>
                <c:pt idx="5">
                  <c:v>GO:0005829</c:v>
                </c:pt>
                <c:pt idx="6">
                  <c:v>GO:0009579</c:v>
                </c:pt>
                <c:pt idx="7">
                  <c:v>GO:0005739</c:v>
                </c:pt>
                <c:pt idx="8">
                  <c:v>GO:0005623</c:v>
                </c:pt>
                <c:pt idx="9">
                  <c:v>GO:0005634</c:v>
                </c:pt>
                <c:pt idx="10">
                  <c:v>GO:0043226</c:v>
                </c:pt>
                <c:pt idx="11">
                  <c:v>GO:0005856</c:v>
                </c:pt>
                <c:pt idx="12">
                  <c:v>GO:0005783</c:v>
                </c:pt>
                <c:pt idx="13">
                  <c:v>GO:0005886</c:v>
                </c:pt>
                <c:pt idx="14">
                  <c:v>GO:0005929</c:v>
                </c:pt>
                <c:pt idx="15">
                  <c:v>Others</c:v>
                </c:pt>
              </c:strCache>
            </c:strRef>
          </c:cat>
          <c:val>
            <c:numRef>
              <c:f>CC!$B$1:$B$16</c:f>
              <c:numCache>
                <c:formatCode>General</c:formatCode>
                <c:ptCount val="16"/>
                <c:pt idx="0">
                  <c:v>68.5</c:v>
                </c:pt>
                <c:pt idx="1">
                  <c:v>30.226190476190499</c:v>
                </c:pt>
                <c:pt idx="2">
                  <c:v>20.5</c:v>
                </c:pt>
                <c:pt idx="3">
                  <c:v>20.4166666666667</c:v>
                </c:pt>
                <c:pt idx="4">
                  <c:v>11.0833333333333</c:v>
                </c:pt>
                <c:pt idx="5">
                  <c:v>9.7595238095238095</c:v>
                </c:pt>
                <c:pt idx="6">
                  <c:v>9.2261904761904674</c:v>
                </c:pt>
                <c:pt idx="7">
                  <c:v>8.5095238095238095</c:v>
                </c:pt>
                <c:pt idx="8">
                  <c:v>8.5</c:v>
                </c:pt>
                <c:pt idx="9">
                  <c:v>8.4761904761904781</c:v>
                </c:pt>
                <c:pt idx="10">
                  <c:v>8</c:v>
                </c:pt>
                <c:pt idx="11">
                  <c:v>4.6666666666666696</c:v>
                </c:pt>
                <c:pt idx="12">
                  <c:v>2.833333333333329</c:v>
                </c:pt>
                <c:pt idx="13">
                  <c:v>2.75</c:v>
                </c:pt>
                <c:pt idx="14">
                  <c:v>1.86666666666667</c:v>
                </c:pt>
                <c:pt idx="15">
                  <c:v>7.6857142857142788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E91-42E5-B90B-5F41E476104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0.88017</cdr:x>
      <cdr:y>0.66165</cdr:y>
    </cdr:from>
    <cdr:to>
      <cdr:x>0.88928</cdr:x>
      <cdr:y>0.73924</cdr:y>
    </cdr:to>
    <cdr:sp macro="" textlink="">
      <cdr:nvSpPr>
        <cdr:cNvPr id="3" name="正方形/長方形 2"/>
        <cdr:cNvSpPr/>
      </cdr:nvSpPr>
      <cdr:spPr>
        <a:xfrm xmlns:a="http://schemas.openxmlformats.org/drawingml/2006/main" rot="18454853">
          <a:off x="7721182" y="3979963"/>
          <a:ext cx="445362" cy="817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0.87877</cdr:x>
      <cdr:y>0.36848</cdr:y>
    </cdr:from>
    <cdr:to>
      <cdr:x>0.88788</cdr:x>
      <cdr:y>0.44607</cdr:y>
    </cdr:to>
    <cdr:sp macro="" textlink="">
      <cdr:nvSpPr>
        <cdr:cNvPr id="4" name="正方形/長方形 3"/>
        <cdr:cNvSpPr/>
      </cdr:nvSpPr>
      <cdr:spPr>
        <a:xfrm xmlns:a="http://schemas.openxmlformats.org/drawingml/2006/main" rot="18454853">
          <a:off x="7708583" y="2297049"/>
          <a:ext cx="445362" cy="817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6A0EA-A088-4647-AFB2-87E4280D249E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00CF1-3ED7-4B6E-815D-0F536E5B5A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51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1C-222A-4F26-970A-DE5676DD78E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67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824-2C09-4A9C-BCAB-8DFDC493BAD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C3A-2F14-45ED-8F90-E3D4ABB6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3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824-2C09-4A9C-BCAB-8DFDC493BAD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C3A-2F14-45ED-8F90-E3D4ABB6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39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824-2C09-4A9C-BCAB-8DFDC493BAD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C3A-2F14-45ED-8F90-E3D4ABB6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12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39FF-4D8C-6546-AE0F-A9DC9E56DB07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A5E-3B10-8242-B73F-79E5A3C53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62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39FF-4D8C-6546-AE0F-A9DC9E56DB07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A5E-3B10-8242-B73F-79E5A3C53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347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39FF-4D8C-6546-AE0F-A9DC9E56DB07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A5E-3B10-8242-B73F-79E5A3C53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786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39FF-4D8C-6546-AE0F-A9DC9E56DB07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A5E-3B10-8242-B73F-79E5A3C53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197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39FF-4D8C-6546-AE0F-A9DC9E56DB07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A5E-3B10-8242-B73F-79E5A3C53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431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39FF-4D8C-6546-AE0F-A9DC9E56DB07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A5E-3B10-8242-B73F-79E5A3C53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921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39FF-4D8C-6546-AE0F-A9DC9E56DB07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A5E-3B10-8242-B73F-79E5A3C53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878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39FF-4D8C-6546-AE0F-A9DC9E56DB07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A5E-3B10-8242-B73F-79E5A3C53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17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824-2C09-4A9C-BCAB-8DFDC493BAD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C3A-2F14-45ED-8F90-E3D4ABB6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27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39FF-4D8C-6546-AE0F-A9DC9E56DB07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A5E-3B10-8242-B73F-79E5A3C53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122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39FF-4D8C-6546-AE0F-A9DC9E56DB07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A5E-3B10-8242-B73F-79E5A3C53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10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39FF-4D8C-6546-AE0F-A9DC9E56DB07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0A5E-3B10-8242-B73F-79E5A3C53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72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824-2C09-4A9C-BCAB-8DFDC493BAD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C3A-2F14-45ED-8F90-E3D4ABB6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45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824-2C09-4A9C-BCAB-8DFDC493BAD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C3A-2F14-45ED-8F90-E3D4ABB6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11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824-2C09-4A9C-BCAB-8DFDC493BAD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C3A-2F14-45ED-8F90-E3D4ABB6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34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824-2C09-4A9C-BCAB-8DFDC493BAD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C3A-2F14-45ED-8F90-E3D4ABB6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13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824-2C09-4A9C-BCAB-8DFDC493BAD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C3A-2F14-45ED-8F90-E3D4ABB6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57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824-2C09-4A9C-BCAB-8DFDC493BAD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C3A-2F14-45ED-8F90-E3D4ABB6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4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8824-2C09-4A9C-BCAB-8DFDC493BAD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4C3A-2F14-45ED-8F90-E3D4ABB6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59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8824-2C09-4A9C-BCAB-8DFDC493BAD2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4C3A-2F14-45ED-8F90-E3D4ABB6F9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7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39FF-4D8C-6546-AE0F-A9DC9E56DB07}" type="datetimeFigureOut">
              <a:rPr kumimoji="1" lang="ja-JP" altLang="en-US" smtClean="0"/>
              <a:t>2019/7/23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E0A5E-3B10-8242-B73F-79E5A3C53F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1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8C1514-6E4D-4D9C-A2AA-8007DBD9E6ED}"/>
              </a:ext>
            </a:extLst>
          </p:cNvPr>
          <p:cNvSpPr/>
          <p:nvPr/>
        </p:nvSpPr>
        <p:spPr>
          <a:xfrm>
            <a:off x="139639" y="36379"/>
            <a:ext cx="85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Fig. S1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Taxonomic distribution of BLASTX top hit against NCBI NR in </a:t>
            </a:r>
            <a:r>
              <a:rPr lang="en-US" altLang="ja-JP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Chattonella</a:t>
            </a:r>
            <a:r>
              <a:rPr lang="en-US" altLang="ja-JP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antiqua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ja-JP" b="1" dirty="0"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3488A5CB-545E-4C16-BE51-F55237EA44F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98583" y="1830896"/>
          <a:ext cx="4546833" cy="319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0234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43608" y="17514"/>
            <a:ext cx="8952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Fig. S10 A biosynthesis pathway of carotenoid in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Chattonella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antiqua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(Ca),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Chattonella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subsalsa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(Cs),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Heterosigma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akashiwo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(Ha),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Karenia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mikimotoi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(Km), and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Heterocapsa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circularisquama</a:t>
            </a:r>
            <a:r>
              <a:rPr lang="en-US" altLang="ja-JP" sz="12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2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</a:t>
            </a:r>
            <a:r>
              <a:rPr lang="en-US" altLang="ja-JP" sz="1200" b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Hc</a:t>
            </a:r>
            <a:r>
              <a:rPr lang="en-US" altLang="ja-JP" sz="12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). Red and gray boxes mean that the orthologous gene of the protein were found and were not in each RNA-</a:t>
            </a:r>
            <a:r>
              <a:rPr lang="en-US" altLang="ja-JP" sz="1200" b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seq</a:t>
            </a:r>
            <a:r>
              <a:rPr lang="en-US" altLang="ja-JP" sz="12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data, respectively.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59824" y="1980734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Geranyl-geranyl-PP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74936" y="2858113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Phytoene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74936" y="3808540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Phytofluene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99814" y="4758967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-carotene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74936" y="5612153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Neurosporene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63024" y="6562580"/>
            <a:ext cx="785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Lycopene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3552559" y="2269734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3551048" y="3198859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3555690" y="4160380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3543936" y="5035966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3532747" y="5984896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グループ化 58"/>
          <p:cNvGrpSpPr/>
          <p:nvPr/>
        </p:nvGrpSpPr>
        <p:grpSpPr>
          <a:xfrm>
            <a:off x="6900436" y="1200405"/>
            <a:ext cx="1144865" cy="4517682"/>
            <a:chOff x="2393553" y="1478245"/>
            <a:chExt cx="1144865" cy="4517682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2467303" y="2056330"/>
              <a:ext cx="8386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l-GR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-carotene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454513" y="2979582"/>
              <a:ext cx="880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Zeaxanthin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393553" y="3864056"/>
              <a:ext cx="1144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Antheraxanthin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394151" y="4775852"/>
              <a:ext cx="9817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Violaxanthin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430129" y="5718928"/>
              <a:ext cx="9044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Neoxanthin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>
              <a:off x="2878536" y="1478245"/>
              <a:ext cx="1511" cy="576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2890485" y="2362559"/>
              <a:ext cx="1511" cy="576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>
              <a:off x="2797591" y="3324080"/>
              <a:ext cx="1511" cy="576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>
              <a:off x="2811237" y="4199666"/>
              <a:ext cx="1511" cy="576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2898092" y="5135896"/>
              <a:ext cx="1511" cy="576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グループ化 65"/>
          <p:cNvGrpSpPr/>
          <p:nvPr/>
        </p:nvGrpSpPr>
        <p:grpSpPr>
          <a:xfrm>
            <a:off x="3615296" y="2209977"/>
            <a:ext cx="1373809" cy="583817"/>
            <a:chOff x="716520" y="1373677"/>
            <a:chExt cx="1373809" cy="583817"/>
          </a:xfrm>
        </p:grpSpPr>
        <p:sp>
          <p:nvSpPr>
            <p:cNvPr id="60" name="正方形/長方形 59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1658329" y="1629530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781047" y="1788801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1222374" y="1788801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716520" y="1373677"/>
              <a:ext cx="10903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2.5.1.32 </a:t>
              </a:r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PSase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4279578" y="3541553"/>
            <a:ext cx="1373809" cy="589040"/>
            <a:chOff x="716520" y="1373677"/>
            <a:chExt cx="1373809" cy="589040"/>
          </a:xfrm>
        </p:grpSpPr>
        <p:sp>
          <p:nvSpPr>
            <p:cNvPr id="68" name="正方形/長方形 67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1658329" y="1620108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781047" y="1794024"/>
              <a:ext cx="432000" cy="168693"/>
            </a:xfrm>
            <a:prstGeom prst="rect">
              <a:avLst/>
            </a:prstGeom>
            <a:solidFill>
              <a:srgbClr val="00B05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1222374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716520" y="1373677"/>
              <a:ext cx="9268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1.3.5.5 PDS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4279578" y="5324059"/>
            <a:ext cx="1373809" cy="589040"/>
            <a:chOff x="716520" y="1373677"/>
            <a:chExt cx="1373809" cy="589040"/>
          </a:xfrm>
        </p:grpSpPr>
        <p:sp>
          <p:nvSpPr>
            <p:cNvPr id="82" name="正方形/長方形 81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781047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1222374" y="1794024"/>
              <a:ext cx="432000" cy="168693"/>
            </a:xfrm>
            <a:prstGeom prst="rect">
              <a:avLst/>
            </a:prstGeom>
            <a:solidFill>
              <a:srgbClr val="00B05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716520" y="1373677"/>
              <a:ext cx="9749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1.3.5.6 ZDS 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7592949" y="849011"/>
            <a:ext cx="1373809" cy="799350"/>
            <a:chOff x="716520" y="1172892"/>
            <a:chExt cx="1373809" cy="799350"/>
          </a:xfrm>
        </p:grpSpPr>
        <p:sp>
          <p:nvSpPr>
            <p:cNvPr id="96" name="正方形/長方形 95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781047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1222374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716520" y="1172892"/>
              <a:ext cx="13624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5.5.1.19 Lycopene </a:t>
              </a:r>
            </a:p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beta-cyclase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5935576" y="2214113"/>
            <a:ext cx="1309282" cy="340561"/>
            <a:chOff x="7638402" y="2229547"/>
            <a:chExt cx="1309282" cy="340561"/>
          </a:xfrm>
        </p:grpSpPr>
        <p:sp>
          <p:nvSpPr>
            <p:cNvPr id="103" name="正方形/長方形 102"/>
            <p:cNvSpPr/>
            <p:nvPr/>
          </p:nvSpPr>
          <p:spPr>
            <a:xfrm>
              <a:off x="7638402" y="2231194"/>
              <a:ext cx="432000" cy="1686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8079728" y="2231194"/>
              <a:ext cx="432000" cy="1686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8515684" y="2229547"/>
              <a:ext cx="432000" cy="1686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7638402" y="2401415"/>
              <a:ext cx="432000" cy="1686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8079729" y="2401415"/>
              <a:ext cx="432000" cy="1686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8" name="正方形/長方形 107"/>
          <p:cNvSpPr/>
          <p:nvPr/>
        </p:nvSpPr>
        <p:spPr>
          <a:xfrm>
            <a:off x="5815040" y="1950065"/>
            <a:ext cx="12698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1.14.13.129 BCH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9" name="グループ化 108"/>
          <p:cNvGrpSpPr/>
          <p:nvPr/>
        </p:nvGrpSpPr>
        <p:grpSpPr>
          <a:xfrm>
            <a:off x="5770010" y="3173626"/>
            <a:ext cx="886280" cy="929955"/>
            <a:chOff x="763518" y="1201455"/>
            <a:chExt cx="886280" cy="929955"/>
          </a:xfrm>
        </p:grpSpPr>
        <p:sp>
          <p:nvSpPr>
            <p:cNvPr id="110" name="正方形/長方形 109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781047" y="179249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781989" y="1962717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1215289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1217798" y="1794815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763518" y="1201455"/>
              <a:ext cx="8386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1.14.13.90</a:t>
              </a:r>
            </a:p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ZEP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" name="グループ化 122"/>
          <p:cNvGrpSpPr/>
          <p:nvPr/>
        </p:nvGrpSpPr>
        <p:grpSpPr>
          <a:xfrm>
            <a:off x="5825909" y="4562460"/>
            <a:ext cx="1364384" cy="764891"/>
            <a:chOff x="725945" y="1197826"/>
            <a:chExt cx="1364384" cy="764891"/>
          </a:xfrm>
        </p:grpSpPr>
        <p:sp>
          <p:nvSpPr>
            <p:cNvPr id="124" name="正方形/長方形 123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00B05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781047" y="1794024"/>
              <a:ext cx="432000" cy="1686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1222374" y="1794024"/>
              <a:ext cx="432000" cy="16869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725945" y="1197826"/>
              <a:ext cx="684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5.3.99.9</a:t>
              </a:r>
            </a:p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NSY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2" name="直線矢印コネクタ 151"/>
          <p:cNvCxnSpPr/>
          <p:nvPr/>
        </p:nvCxnSpPr>
        <p:spPr>
          <a:xfrm flipH="1" flipV="1">
            <a:off x="7511186" y="3050657"/>
            <a:ext cx="0" cy="57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直線矢印コネクタ 153"/>
          <p:cNvCxnSpPr/>
          <p:nvPr/>
        </p:nvCxnSpPr>
        <p:spPr>
          <a:xfrm flipH="1" flipV="1">
            <a:off x="7511186" y="3922013"/>
            <a:ext cx="0" cy="57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右大かっこ 3"/>
          <p:cNvSpPr/>
          <p:nvPr/>
        </p:nvSpPr>
        <p:spPr>
          <a:xfrm>
            <a:off x="4062357" y="3326575"/>
            <a:ext cx="158496" cy="125143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右大かっこ 204"/>
          <p:cNvSpPr/>
          <p:nvPr/>
        </p:nvSpPr>
        <p:spPr>
          <a:xfrm>
            <a:off x="4068734" y="5098755"/>
            <a:ext cx="158496" cy="125143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右大かっこ 205"/>
          <p:cNvSpPr/>
          <p:nvPr/>
        </p:nvSpPr>
        <p:spPr>
          <a:xfrm>
            <a:off x="7952996" y="3125789"/>
            <a:ext cx="158496" cy="1251431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右大かっこ 206"/>
          <p:cNvSpPr/>
          <p:nvPr/>
        </p:nvSpPr>
        <p:spPr>
          <a:xfrm rot="10800000">
            <a:off x="6737673" y="3132123"/>
            <a:ext cx="180000" cy="12600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2" name="グループ化 131"/>
          <p:cNvGrpSpPr/>
          <p:nvPr/>
        </p:nvGrpSpPr>
        <p:grpSpPr>
          <a:xfrm>
            <a:off x="8158198" y="3205718"/>
            <a:ext cx="933278" cy="949100"/>
            <a:chOff x="716520" y="1174936"/>
            <a:chExt cx="933278" cy="949100"/>
          </a:xfrm>
        </p:grpSpPr>
        <p:sp>
          <p:nvSpPr>
            <p:cNvPr id="133" name="正方形/長方形 132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781047" y="179249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正方形/長方形 134"/>
            <p:cNvSpPr/>
            <p:nvPr/>
          </p:nvSpPr>
          <p:spPr>
            <a:xfrm>
              <a:off x="784037" y="195534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正方形/長方形 135"/>
            <p:cNvSpPr/>
            <p:nvPr/>
          </p:nvSpPr>
          <p:spPr>
            <a:xfrm>
              <a:off x="1215289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正方形/長方形 136"/>
            <p:cNvSpPr/>
            <p:nvPr/>
          </p:nvSpPr>
          <p:spPr>
            <a:xfrm>
              <a:off x="1217798" y="1794815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正方形/長方形 137"/>
            <p:cNvSpPr/>
            <p:nvPr/>
          </p:nvSpPr>
          <p:spPr>
            <a:xfrm>
              <a:off x="716520" y="1174936"/>
              <a:ext cx="684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1.23.5.1</a:t>
              </a:r>
            </a:p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VDE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9" name="テキスト ボックス 138"/>
          <p:cNvSpPr txBox="1"/>
          <p:nvPr/>
        </p:nvSpPr>
        <p:spPr>
          <a:xfrm>
            <a:off x="153917" y="633785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Pyruvic acid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1336257" y="655955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G3P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798707" y="153418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DOXP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845560" y="2373233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MEP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717211" y="3183076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CDP-ME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662902" y="4018532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CDP-MEP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778765" y="4831972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MEccP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745760" y="5718087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HNB-PP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85120" y="6587737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DMAPP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379841" y="6592947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IPP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9" name="直線矢印コネクタ 148"/>
          <p:cNvCxnSpPr>
            <a:stCxn id="139" idx="2"/>
          </p:cNvCxnSpPr>
          <p:nvPr/>
        </p:nvCxnSpPr>
        <p:spPr>
          <a:xfrm>
            <a:off x="634177" y="910784"/>
            <a:ext cx="353374" cy="594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0" name="グループ化 149"/>
          <p:cNvGrpSpPr/>
          <p:nvPr/>
        </p:nvGrpSpPr>
        <p:grpSpPr>
          <a:xfrm>
            <a:off x="1539398" y="857290"/>
            <a:ext cx="1373809" cy="598565"/>
            <a:chOff x="716520" y="1373677"/>
            <a:chExt cx="1373809" cy="598565"/>
          </a:xfrm>
        </p:grpSpPr>
        <p:sp>
          <p:nvSpPr>
            <p:cNvPr id="151" name="正方形/長方形 150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正方形/長方形 152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正方形/長方形 154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正方形/長方形 157"/>
            <p:cNvSpPr/>
            <p:nvPr/>
          </p:nvSpPr>
          <p:spPr>
            <a:xfrm>
              <a:off x="781047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1222374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正方形/長方形 159"/>
            <p:cNvSpPr/>
            <p:nvPr/>
          </p:nvSpPr>
          <p:spPr>
            <a:xfrm>
              <a:off x="716520" y="1373677"/>
              <a:ext cx="9909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2.2.1.7 DXS</a:t>
              </a:r>
              <a:r>
                <a:rPr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cxnSp>
        <p:nvCxnSpPr>
          <p:cNvPr id="161" name="直線矢印コネクタ 160"/>
          <p:cNvCxnSpPr>
            <a:stCxn id="140" idx="2"/>
          </p:cNvCxnSpPr>
          <p:nvPr/>
        </p:nvCxnSpPr>
        <p:spPr>
          <a:xfrm flipH="1">
            <a:off x="1173551" y="932954"/>
            <a:ext cx="391294" cy="5983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61"/>
          <p:cNvCxnSpPr/>
          <p:nvPr/>
        </p:nvCxnSpPr>
        <p:spPr>
          <a:xfrm>
            <a:off x="1090549" y="1786359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" name="グループ化 162"/>
          <p:cNvGrpSpPr/>
          <p:nvPr/>
        </p:nvGrpSpPr>
        <p:grpSpPr>
          <a:xfrm>
            <a:off x="1284900" y="1669808"/>
            <a:ext cx="1373809" cy="598565"/>
            <a:chOff x="716520" y="1373677"/>
            <a:chExt cx="1373809" cy="598565"/>
          </a:xfrm>
        </p:grpSpPr>
        <p:sp>
          <p:nvSpPr>
            <p:cNvPr id="164" name="正方形/長方形 163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正方形/長方形 164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正方形/長方形 165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正方形/長方形 166"/>
            <p:cNvSpPr/>
            <p:nvPr/>
          </p:nvSpPr>
          <p:spPr>
            <a:xfrm>
              <a:off x="781047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222374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716520" y="1373677"/>
              <a:ext cx="11240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1.1.1.267 DXR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0" name="直線矢印コネクタ 169"/>
          <p:cNvCxnSpPr/>
          <p:nvPr/>
        </p:nvCxnSpPr>
        <p:spPr>
          <a:xfrm>
            <a:off x="1096412" y="2620431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グループ化 170"/>
          <p:cNvGrpSpPr/>
          <p:nvPr/>
        </p:nvGrpSpPr>
        <p:grpSpPr>
          <a:xfrm>
            <a:off x="1284900" y="2472316"/>
            <a:ext cx="1373809" cy="598565"/>
            <a:chOff x="716520" y="1373677"/>
            <a:chExt cx="1373809" cy="598565"/>
          </a:xfrm>
        </p:grpSpPr>
        <p:sp>
          <p:nvSpPr>
            <p:cNvPr id="172" name="正方形/長方形 171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正方形/長方形 173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正方形/長方形 174"/>
            <p:cNvSpPr/>
            <p:nvPr/>
          </p:nvSpPr>
          <p:spPr>
            <a:xfrm>
              <a:off x="781047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正方形/長方形 175"/>
            <p:cNvSpPr/>
            <p:nvPr/>
          </p:nvSpPr>
          <p:spPr>
            <a:xfrm>
              <a:off x="1222374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正方形/長方形 176"/>
            <p:cNvSpPr/>
            <p:nvPr/>
          </p:nvSpPr>
          <p:spPr>
            <a:xfrm>
              <a:off x="716520" y="1373677"/>
              <a:ext cx="10470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2.7.7.60 CMS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8" name="直線矢印コネクタ 177"/>
          <p:cNvCxnSpPr/>
          <p:nvPr/>
        </p:nvCxnSpPr>
        <p:spPr>
          <a:xfrm>
            <a:off x="1087718" y="3460075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9" name="グループ化 178"/>
          <p:cNvGrpSpPr/>
          <p:nvPr/>
        </p:nvGrpSpPr>
        <p:grpSpPr>
          <a:xfrm>
            <a:off x="1283999" y="3362100"/>
            <a:ext cx="1373809" cy="598565"/>
            <a:chOff x="716520" y="1373677"/>
            <a:chExt cx="1373809" cy="598565"/>
          </a:xfrm>
        </p:grpSpPr>
        <p:sp>
          <p:nvSpPr>
            <p:cNvPr id="180" name="正方形/長方形 179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正方形/長方形 180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正方形/長方形 181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正方形/長方形 182"/>
            <p:cNvSpPr/>
            <p:nvPr/>
          </p:nvSpPr>
          <p:spPr>
            <a:xfrm>
              <a:off x="781047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正方形/長方形 183"/>
            <p:cNvSpPr/>
            <p:nvPr/>
          </p:nvSpPr>
          <p:spPr>
            <a:xfrm>
              <a:off x="1222374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正方形/長方形 184"/>
            <p:cNvSpPr/>
            <p:nvPr/>
          </p:nvSpPr>
          <p:spPr>
            <a:xfrm>
              <a:off x="716520" y="1373677"/>
              <a:ext cx="11496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2.7.1.148 CMK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1" name="直線矢印コネクタ 190"/>
          <p:cNvCxnSpPr/>
          <p:nvPr/>
        </p:nvCxnSpPr>
        <p:spPr>
          <a:xfrm>
            <a:off x="1098493" y="4273083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2" name="グループ化 191"/>
          <p:cNvGrpSpPr/>
          <p:nvPr/>
        </p:nvGrpSpPr>
        <p:grpSpPr>
          <a:xfrm>
            <a:off x="1298628" y="4188540"/>
            <a:ext cx="1373809" cy="598565"/>
            <a:chOff x="716520" y="1373677"/>
            <a:chExt cx="1373809" cy="598565"/>
          </a:xfrm>
        </p:grpSpPr>
        <p:sp>
          <p:nvSpPr>
            <p:cNvPr id="193" name="正方形/長方形 192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正方形/長方形 193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正方形/長方形 194"/>
            <p:cNvSpPr/>
            <p:nvPr/>
          </p:nvSpPr>
          <p:spPr>
            <a:xfrm>
              <a:off x="1658329" y="1627482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正方形/長方形 195"/>
            <p:cNvSpPr/>
            <p:nvPr/>
          </p:nvSpPr>
          <p:spPr>
            <a:xfrm>
              <a:off x="781047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正方形/長方形 196"/>
            <p:cNvSpPr/>
            <p:nvPr/>
          </p:nvSpPr>
          <p:spPr>
            <a:xfrm>
              <a:off x="1222374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正方形/長方形 197"/>
            <p:cNvSpPr/>
            <p:nvPr/>
          </p:nvSpPr>
          <p:spPr>
            <a:xfrm>
              <a:off x="716520" y="1373677"/>
              <a:ext cx="10550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4.6.1.12 MOS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9" name="直線矢印コネクタ 198"/>
          <p:cNvCxnSpPr/>
          <p:nvPr/>
        </p:nvCxnSpPr>
        <p:spPr>
          <a:xfrm>
            <a:off x="1110604" y="5137699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0" name="グループ化 199"/>
          <p:cNvGrpSpPr/>
          <p:nvPr/>
        </p:nvGrpSpPr>
        <p:grpSpPr>
          <a:xfrm>
            <a:off x="1298628" y="5014980"/>
            <a:ext cx="1373809" cy="598565"/>
            <a:chOff x="716520" y="1373677"/>
            <a:chExt cx="1373809" cy="598565"/>
          </a:xfrm>
        </p:grpSpPr>
        <p:sp>
          <p:nvSpPr>
            <p:cNvPr id="201" name="正方形/長方形 200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正方形/長方形 201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正方形/長方形 202"/>
            <p:cNvSpPr/>
            <p:nvPr/>
          </p:nvSpPr>
          <p:spPr>
            <a:xfrm>
              <a:off x="1658329" y="1627482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正方形/長方形 203"/>
            <p:cNvSpPr/>
            <p:nvPr/>
          </p:nvSpPr>
          <p:spPr>
            <a:xfrm>
              <a:off x="781047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正方形/長方形 211"/>
            <p:cNvSpPr/>
            <p:nvPr/>
          </p:nvSpPr>
          <p:spPr>
            <a:xfrm>
              <a:off x="1222374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正方形/長方形 212"/>
            <p:cNvSpPr/>
            <p:nvPr/>
          </p:nvSpPr>
          <p:spPr>
            <a:xfrm>
              <a:off x="716520" y="1373677"/>
              <a:ext cx="9525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1.1.7.1 HDS</a:t>
              </a:r>
            </a:p>
          </p:txBody>
        </p:sp>
      </p:grpSp>
      <p:cxnSp>
        <p:nvCxnSpPr>
          <p:cNvPr id="214" name="直線矢印コネクタ 213"/>
          <p:cNvCxnSpPr>
            <a:endCxn id="147" idx="0"/>
          </p:cNvCxnSpPr>
          <p:nvPr/>
        </p:nvCxnSpPr>
        <p:spPr>
          <a:xfrm flipH="1">
            <a:off x="641147" y="6011550"/>
            <a:ext cx="456776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" name="グループ化 214"/>
          <p:cNvGrpSpPr/>
          <p:nvPr/>
        </p:nvGrpSpPr>
        <p:grpSpPr>
          <a:xfrm>
            <a:off x="1603925" y="5853950"/>
            <a:ext cx="1373809" cy="598565"/>
            <a:chOff x="716520" y="1373677"/>
            <a:chExt cx="1373809" cy="598565"/>
          </a:xfrm>
        </p:grpSpPr>
        <p:sp>
          <p:nvSpPr>
            <p:cNvPr id="216" name="正方形/長方形 215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正方形/長方形 216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正方形/長方形 217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正方形/長方形 218"/>
            <p:cNvSpPr/>
            <p:nvPr/>
          </p:nvSpPr>
          <p:spPr>
            <a:xfrm>
              <a:off x="781047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正方形/長方形 219"/>
            <p:cNvSpPr/>
            <p:nvPr/>
          </p:nvSpPr>
          <p:spPr>
            <a:xfrm>
              <a:off x="1222374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正方形/長方形 220"/>
            <p:cNvSpPr/>
            <p:nvPr/>
          </p:nvSpPr>
          <p:spPr>
            <a:xfrm>
              <a:off x="716520" y="1373677"/>
              <a:ext cx="10470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1.17.1.4 HDR</a:t>
              </a:r>
            </a:p>
          </p:txBody>
        </p:sp>
      </p:grpSp>
      <p:cxnSp>
        <p:nvCxnSpPr>
          <p:cNvPr id="223" name="直線矢印コネクタ 222"/>
          <p:cNvCxnSpPr/>
          <p:nvPr/>
        </p:nvCxnSpPr>
        <p:spPr>
          <a:xfrm>
            <a:off x="3543973" y="1044615"/>
            <a:ext cx="0" cy="98390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直線矢印コネクタ 223"/>
          <p:cNvCxnSpPr>
            <a:endCxn id="148" idx="0"/>
          </p:cNvCxnSpPr>
          <p:nvPr/>
        </p:nvCxnSpPr>
        <p:spPr>
          <a:xfrm>
            <a:off x="1092608" y="6004789"/>
            <a:ext cx="490173" cy="5881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5" name="グループ化 224"/>
          <p:cNvGrpSpPr/>
          <p:nvPr/>
        </p:nvGrpSpPr>
        <p:grpSpPr>
          <a:xfrm>
            <a:off x="3600777" y="1095380"/>
            <a:ext cx="2473754" cy="598565"/>
            <a:chOff x="716520" y="1373677"/>
            <a:chExt cx="2473754" cy="598565"/>
          </a:xfrm>
        </p:grpSpPr>
        <p:sp>
          <p:nvSpPr>
            <p:cNvPr id="226" name="正方形/長方形 225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正方形/長方形 226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正方形/長方形 227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正方形/長方形 228"/>
            <p:cNvSpPr/>
            <p:nvPr/>
          </p:nvSpPr>
          <p:spPr>
            <a:xfrm>
              <a:off x="781047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正方形/長方形 229"/>
            <p:cNvSpPr/>
            <p:nvPr/>
          </p:nvSpPr>
          <p:spPr>
            <a:xfrm>
              <a:off x="1222374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正方形/長方形 230"/>
            <p:cNvSpPr/>
            <p:nvPr/>
          </p:nvSpPr>
          <p:spPr>
            <a:xfrm>
              <a:off x="716520" y="1373677"/>
              <a:ext cx="24737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2.5.1.1 Dimethylallyltranstransferase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83393C25-E913-4CDB-A233-E86E5A529AD3}"/>
              </a:ext>
            </a:extLst>
          </p:cNvPr>
          <p:cNvSpPr/>
          <p:nvPr/>
        </p:nvSpPr>
        <p:spPr>
          <a:xfrm>
            <a:off x="7560278" y="1951652"/>
            <a:ext cx="636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CYP97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0" name="グループ化 209">
            <a:extLst>
              <a:ext uri="{FF2B5EF4-FFF2-40B4-BE49-F238E27FC236}">
                <a16:creationId xmlns:a16="http://schemas.microsoft.com/office/drawing/2014/main" id="{D05EBA46-78DB-4A2D-8F43-878338DF0743}"/>
              </a:ext>
            </a:extLst>
          </p:cNvPr>
          <p:cNvGrpSpPr/>
          <p:nvPr/>
        </p:nvGrpSpPr>
        <p:grpSpPr>
          <a:xfrm>
            <a:off x="7660161" y="2220835"/>
            <a:ext cx="1309282" cy="350086"/>
            <a:chOff x="781047" y="1622156"/>
            <a:chExt cx="1309282" cy="350086"/>
          </a:xfrm>
        </p:grpSpPr>
        <p:sp>
          <p:nvSpPr>
            <p:cNvPr id="211" name="正方形/長方形 210">
              <a:extLst>
                <a:ext uri="{FF2B5EF4-FFF2-40B4-BE49-F238E27FC236}">
                  <a16:creationId xmlns:a16="http://schemas.microsoft.com/office/drawing/2014/main" id="{0A867426-55DE-4629-BF81-7C88A4A681E5}"/>
                </a:ext>
              </a:extLst>
            </p:cNvPr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正方形/長方形 221">
              <a:extLst>
                <a:ext uri="{FF2B5EF4-FFF2-40B4-BE49-F238E27FC236}">
                  <a16:creationId xmlns:a16="http://schemas.microsoft.com/office/drawing/2014/main" id="{BE4CBD1A-5E34-48AE-808F-AA2EE9BE08B6}"/>
                </a:ext>
              </a:extLst>
            </p:cNvPr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正方形/長方形 231">
              <a:extLst>
                <a:ext uri="{FF2B5EF4-FFF2-40B4-BE49-F238E27FC236}">
                  <a16:creationId xmlns:a16="http://schemas.microsoft.com/office/drawing/2014/main" id="{3FBA03DF-338A-4C03-9728-336CA17DEAF5}"/>
                </a:ext>
              </a:extLst>
            </p:cNvPr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正方形/長方形 232">
              <a:extLst>
                <a:ext uri="{FF2B5EF4-FFF2-40B4-BE49-F238E27FC236}">
                  <a16:creationId xmlns:a16="http://schemas.microsoft.com/office/drawing/2014/main" id="{ECAB12B3-A59D-4E31-805D-0FC22858CD27}"/>
                </a:ext>
              </a:extLst>
            </p:cNvPr>
            <p:cNvSpPr/>
            <p:nvPr/>
          </p:nvSpPr>
          <p:spPr>
            <a:xfrm>
              <a:off x="781047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正方形/長方形 233">
              <a:extLst>
                <a:ext uri="{FF2B5EF4-FFF2-40B4-BE49-F238E27FC236}">
                  <a16:creationId xmlns:a16="http://schemas.microsoft.com/office/drawing/2014/main" id="{C63FF393-321A-4ED1-8D88-E748F94BCFCC}"/>
                </a:ext>
              </a:extLst>
            </p:cNvPr>
            <p:cNvSpPr/>
            <p:nvPr/>
          </p:nvSpPr>
          <p:spPr>
            <a:xfrm>
              <a:off x="1222374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87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19CC369D-2E49-430E-8718-298E0567B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680" y="905052"/>
            <a:ext cx="3497580" cy="505316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6031D4-D956-456A-957F-0D5B3ECAF335}"/>
              </a:ext>
            </a:extLst>
          </p:cNvPr>
          <p:cNvSpPr txBox="1"/>
          <p:nvPr/>
        </p:nvSpPr>
        <p:spPr>
          <a:xfrm>
            <a:off x="5215298" y="71415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(b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B2A6B4F-83AF-441C-B96D-689CA34FC11C}"/>
              </a:ext>
            </a:extLst>
          </p:cNvPr>
          <p:cNvSpPr/>
          <p:nvPr/>
        </p:nvSpPr>
        <p:spPr>
          <a:xfrm>
            <a:off x="12718" y="-13289"/>
            <a:ext cx="9072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Fig. S11 The most parsimony phylogenetic tree (a) and Neighbor-Joining (b) of the cytochrome P450 monooxygenase (CYP97 type).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BBE7F5-03F7-44CB-AA9B-031D37B44071}"/>
              </a:ext>
            </a:extLst>
          </p:cNvPr>
          <p:cNvSpPr txBox="1"/>
          <p:nvPr/>
        </p:nvSpPr>
        <p:spPr>
          <a:xfrm>
            <a:off x="205740" y="71222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(a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E356B75D-CF5D-432C-B9F1-916AD59C0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56" y="1084453"/>
            <a:ext cx="3806247" cy="487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9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4817EC9-8A29-4DD4-9BCE-C052E6EEA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80" y="915419"/>
            <a:ext cx="4164555" cy="526083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DDB9180-2F0C-48CA-AF0F-1E9FCAD6F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1304"/>
            <a:ext cx="3774819" cy="520495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E4FD60-B013-4930-8426-5C124265EA5C}"/>
              </a:ext>
            </a:extLst>
          </p:cNvPr>
          <p:cNvSpPr txBox="1"/>
          <p:nvPr/>
        </p:nvSpPr>
        <p:spPr>
          <a:xfrm>
            <a:off x="79178" y="101912"/>
            <a:ext cx="8936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Fig. S12 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The most parsimony phylogenetic tree (a) and Neighbor-Joining (b) of </a:t>
            </a:r>
            <a:r>
              <a:rPr lang="en-US" altLang="ja-JP" sz="1400" b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aureochrome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. 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995B878-81E8-46B2-A5BC-03440F1B05D8}"/>
              </a:ext>
            </a:extLst>
          </p:cNvPr>
          <p:cNvSpPr/>
          <p:nvPr/>
        </p:nvSpPr>
        <p:spPr>
          <a:xfrm>
            <a:off x="338865" y="91219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(a)</a:t>
            </a: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02659D8-D45F-4E3D-A0D7-4EDADD52E0C6}"/>
              </a:ext>
            </a:extLst>
          </p:cNvPr>
          <p:cNvSpPr/>
          <p:nvPr/>
        </p:nvSpPr>
        <p:spPr>
          <a:xfrm>
            <a:off x="4314908" y="912195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(b)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223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0FDAEB9-5851-4BD4-9C0A-A94EBC477010}"/>
              </a:ext>
            </a:extLst>
          </p:cNvPr>
          <p:cNvSpPr/>
          <p:nvPr/>
        </p:nvSpPr>
        <p:spPr>
          <a:xfrm>
            <a:off x="81400" y="16656"/>
            <a:ext cx="9062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Fig. S13-1 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The maximum-likelihood phylogenetic tree of photolyase/cryptochrome family including red-tide flagellates other than 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Chattonella</a:t>
            </a:r>
            <a:r>
              <a:rPr lang="en-US" altLang="ja-JP" sz="14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antiqua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. </a:t>
            </a:r>
            <a:endParaRPr lang="en-US" altLang="ja-JP" sz="1400" dirty="0"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2D2C3B7-7EF6-4446-BADF-BC0541396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676" y="464917"/>
            <a:ext cx="4103003" cy="6038271"/>
          </a:xfrm>
          <a:prstGeom prst="rect">
            <a:avLst/>
          </a:prstGeom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4913866-EAF3-45C6-930C-47EAA90737FA}"/>
              </a:ext>
            </a:extLst>
          </p:cNvPr>
          <p:cNvCxnSpPr>
            <a:cxnSpLocks/>
          </p:cNvCxnSpPr>
          <p:nvPr/>
        </p:nvCxnSpPr>
        <p:spPr>
          <a:xfrm>
            <a:off x="5535237" y="3403585"/>
            <a:ext cx="0" cy="61617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EF9BCFD-3405-468D-B4D8-E0ECF94C7D99}"/>
              </a:ext>
            </a:extLst>
          </p:cNvPr>
          <p:cNvCxnSpPr>
            <a:cxnSpLocks/>
          </p:cNvCxnSpPr>
          <p:nvPr/>
        </p:nvCxnSpPr>
        <p:spPr>
          <a:xfrm flipH="1">
            <a:off x="5533582" y="4045543"/>
            <a:ext cx="1" cy="936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7E9A989-A5F7-4D24-BBC8-FF331AF440EA}"/>
              </a:ext>
            </a:extLst>
          </p:cNvPr>
          <p:cNvCxnSpPr>
            <a:cxnSpLocks/>
          </p:cNvCxnSpPr>
          <p:nvPr/>
        </p:nvCxnSpPr>
        <p:spPr>
          <a:xfrm>
            <a:off x="5535237" y="2222278"/>
            <a:ext cx="0" cy="11520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67A427E-31A6-4182-8D47-FB7D7E34C822}"/>
              </a:ext>
            </a:extLst>
          </p:cNvPr>
          <p:cNvCxnSpPr>
            <a:cxnSpLocks/>
          </p:cNvCxnSpPr>
          <p:nvPr/>
        </p:nvCxnSpPr>
        <p:spPr>
          <a:xfrm flipH="1">
            <a:off x="5535237" y="464917"/>
            <a:ext cx="11497" cy="173467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EFCEDE8-D783-4F24-90E0-194A2AEA74A3}"/>
              </a:ext>
            </a:extLst>
          </p:cNvPr>
          <p:cNvCxnSpPr>
            <a:cxnSpLocks/>
          </p:cNvCxnSpPr>
          <p:nvPr/>
        </p:nvCxnSpPr>
        <p:spPr>
          <a:xfrm>
            <a:off x="5539473" y="5000627"/>
            <a:ext cx="0" cy="126206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922956-457F-4848-B51E-F1C2379BC0D6}"/>
              </a:ext>
            </a:extLst>
          </p:cNvPr>
          <p:cNvSpPr/>
          <p:nvPr/>
        </p:nvSpPr>
        <p:spPr>
          <a:xfrm>
            <a:off x="5594412" y="5446991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CPD class2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094AFD4-1258-4C29-A661-731ED6D70FCA}"/>
              </a:ext>
            </a:extLst>
          </p:cNvPr>
          <p:cNvSpPr/>
          <p:nvPr/>
        </p:nvSpPr>
        <p:spPr>
          <a:xfrm>
            <a:off x="5535237" y="1147590"/>
            <a:ext cx="100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C000"/>
                </a:solidFill>
              </a:rPr>
              <a:t>Cry-dash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49DD4E0-3A1C-4B6E-AAE2-D4933B4B5452}"/>
              </a:ext>
            </a:extLst>
          </p:cNvPr>
          <p:cNvSpPr/>
          <p:nvPr/>
        </p:nvSpPr>
        <p:spPr>
          <a:xfrm>
            <a:off x="5535237" y="2509789"/>
            <a:ext cx="120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Animal Cry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47185DA-7D5A-4D36-B9D5-096FF1D50D5F}"/>
              </a:ext>
            </a:extLst>
          </p:cNvPr>
          <p:cNvSpPr/>
          <p:nvPr/>
        </p:nvSpPr>
        <p:spPr>
          <a:xfrm>
            <a:off x="5523248" y="4188983"/>
            <a:ext cx="1195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</a:rPr>
              <a:t>Plant Cry</a:t>
            </a:r>
          </a:p>
          <a:p>
            <a:r>
              <a:rPr lang="en-US" altLang="ja-JP" dirty="0">
                <a:solidFill>
                  <a:srgbClr val="00B0F0"/>
                </a:solidFill>
              </a:rPr>
              <a:t>CPD class3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EBA65AE-4D70-400C-A874-5A7D5E05F083}"/>
              </a:ext>
            </a:extLst>
          </p:cNvPr>
          <p:cNvSpPr/>
          <p:nvPr/>
        </p:nvSpPr>
        <p:spPr>
          <a:xfrm>
            <a:off x="5530877" y="351771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7030A0"/>
                </a:solidFill>
              </a:rPr>
              <a:t>CPD class1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378119A-351C-4DDC-B43A-6298EBE00052}"/>
              </a:ext>
            </a:extLst>
          </p:cNvPr>
          <p:cNvSpPr/>
          <p:nvPr/>
        </p:nvSpPr>
        <p:spPr>
          <a:xfrm>
            <a:off x="5548891" y="2777937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6-4 </a:t>
            </a:r>
            <a:r>
              <a:rPr lang="en-US" altLang="ja-JP" dirty="0" err="1">
                <a:solidFill>
                  <a:srgbClr val="00B050"/>
                </a:solidFill>
              </a:rPr>
              <a:t>Phr</a:t>
            </a:r>
            <a:endParaRPr lang="en-US" altLang="ja-JP" dirty="0">
              <a:solidFill>
                <a:srgbClr val="00B050"/>
              </a:solidFill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4D69B562-769C-4244-B4FA-5B32687CDE17}"/>
              </a:ext>
            </a:extLst>
          </p:cNvPr>
          <p:cNvSpPr/>
          <p:nvPr/>
        </p:nvSpPr>
        <p:spPr>
          <a:xfrm>
            <a:off x="3932925" y="4697379"/>
            <a:ext cx="36000" cy="360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3771A61E-51E8-4146-84B7-1FDB50CDE708}"/>
              </a:ext>
            </a:extLst>
          </p:cNvPr>
          <p:cNvSpPr/>
          <p:nvPr/>
        </p:nvSpPr>
        <p:spPr>
          <a:xfrm>
            <a:off x="5193149" y="4998612"/>
            <a:ext cx="36000" cy="360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97FE0195-72CB-4846-9932-28BF70093789}"/>
              </a:ext>
            </a:extLst>
          </p:cNvPr>
          <p:cNvSpPr/>
          <p:nvPr/>
        </p:nvSpPr>
        <p:spPr>
          <a:xfrm>
            <a:off x="5038149" y="5950085"/>
            <a:ext cx="36000" cy="36000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24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FEDCC61-A8C3-4015-B7D3-C6ED0CA9C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38" y="609716"/>
            <a:ext cx="3269146" cy="564670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EAD76-D57F-40F5-BFBF-0D79A4856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386"/>
          <a:stretch/>
        </p:blipFill>
        <p:spPr>
          <a:xfrm>
            <a:off x="4826579" y="479044"/>
            <a:ext cx="4245102" cy="57773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E4FD60-B013-4930-8426-5C124265EA5C}"/>
              </a:ext>
            </a:extLst>
          </p:cNvPr>
          <p:cNvSpPr txBox="1"/>
          <p:nvPr/>
        </p:nvSpPr>
        <p:spPr>
          <a:xfrm>
            <a:off x="100017" y="36549"/>
            <a:ext cx="897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Fig. S13-2 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The most parsimony phylogenetic tree (a) and Neighbor-Joining (b) of photolyase/cryptochrome family. 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995B878-81E8-46B2-A5BC-03440F1B05D8}"/>
              </a:ext>
            </a:extLst>
          </p:cNvPr>
          <p:cNvSpPr/>
          <p:nvPr/>
        </p:nvSpPr>
        <p:spPr>
          <a:xfrm>
            <a:off x="338865" y="47904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(a)</a:t>
            </a: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02659D8-D45F-4E3D-A0D7-4EDADD52E0C6}"/>
              </a:ext>
            </a:extLst>
          </p:cNvPr>
          <p:cNvSpPr/>
          <p:nvPr/>
        </p:nvSpPr>
        <p:spPr>
          <a:xfrm>
            <a:off x="4615649" y="47904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(b)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52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5BD15AF-EED9-4F3F-A575-CEAE0ABD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66" y="1096861"/>
            <a:ext cx="3518804" cy="476291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E4FD60-B013-4930-8426-5C124265EA5C}"/>
              </a:ext>
            </a:extLst>
          </p:cNvPr>
          <p:cNvSpPr txBox="1"/>
          <p:nvPr/>
        </p:nvSpPr>
        <p:spPr>
          <a:xfrm>
            <a:off x="160462" y="202120"/>
            <a:ext cx="898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Fig. S14 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The most parsimony phylogenetic tree (a) and Neighbor-Joining (b) of phytochrome. 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995B878-81E8-46B2-A5BC-03440F1B05D8}"/>
              </a:ext>
            </a:extLst>
          </p:cNvPr>
          <p:cNvSpPr/>
          <p:nvPr/>
        </p:nvSpPr>
        <p:spPr>
          <a:xfrm>
            <a:off x="338865" y="91219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a)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02AB76-F5EF-4BEC-B9C3-A571DF1F4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829" y="1281526"/>
            <a:ext cx="3568306" cy="374607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02659D8-D45F-4E3D-A0D7-4EDADD52E0C6}"/>
              </a:ext>
            </a:extLst>
          </p:cNvPr>
          <p:cNvSpPr/>
          <p:nvPr/>
        </p:nvSpPr>
        <p:spPr>
          <a:xfrm>
            <a:off x="4859803" y="91219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明朝" panose="02020609040205080304" pitchFamily="17" charset="-128"/>
              </a:rPr>
              <a:t>b)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145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BF95912-E2A8-44B5-840F-FA2CB0BADAFE}"/>
              </a:ext>
            </a:extLst>
          </p:cNvPr>
          <p:cNvSpPr/>
          <p:nvPr/>
        </p:nvSpPr>
        <p:spPr>
          <a:xfrm>
            <a:off x="186432" y="145164"/>
            <a:ext cx="8637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Fig. S15 Multi-sequence alignment of </a:t>
            </a: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alkaline phosphatase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gene.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B4D5417-2DB2-421C-9CB7-0EF121B76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93" y="1091253"/>
            <a:ext cx="8637260" cy="10587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8BC5C2D-FC5D-43EB-9C1E-73D098F2C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93" y="2399188"/>
            <a:ext cx="8610199" cy="109057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36C3439-6CD0-4575-B73C-8021C5A7E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93" y="3691931"/>
            <a:ext cx="8637260" cy="107584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5F9F593-231E-40CC-BB15-1E9B6D1390BA}"/>
              </a:ext>
            </a:extLst>
          </p:cNvPr>
          <p:cNvSpPr/>
          <p:nvPr/>
        </p:nvSpPr>
        <p:spPr>
          <a:xfrm>
            <a:off x="4775684" y="1121868"/>
            <a:ext cx="999000" cy="1003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878E9A0-5C15-493B-B943-1FC6BB1B65BB}"/>
              </a:ext>
            </a:extLst>
          </p:cNvPr>
          <p:cNvSpPr txBox="1"/>
          <p:nvPr/>
        </p:nvSpPr>
        <p:spPr>
          <a:xfrm>
            <a:off x="4952018" y="88908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Motif 1</a:t>
            </a:r>
            <a:endParaRPr kumimoji="1" lang="ja-JP" altLang="en-US" sz="1200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158A5A0-C8ED-4905-95C9-D71D4E98A4A3}"/>
              </a:ext>
            </a:extLst>
          </p:cNvPr>
          <p:cNvSpPr/>
          <p:nvPr/>
        </p:nvSpPr>
        <p:spPr>
          <a:xfrm>
            <a:off x="4067791" y="2452590"/>
            <a:ext cx="541800" cy="1003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AD79E0B-4BDC-4855-B449-400A4ADE3A5C}"/>
              </a:ext>
            </a:extLst>
          </p:cNvPr>
          <p:cNvSpPr txBox="1"/>
          <p:nvPr/>
        </p:nvSpPr>
        <p:spPr>
          <a:xfrm>
            <a:off x="3721577" y="2228999"/>
            <a:ext cx="1267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Motif 2</a:t>
            </a:r>
            <a:endParaRPr kumimoji="1" lang="ja-JP" altLang="en-US" sz="1200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A46C0AE-B0D6-49B4-B444-2D68383FF045}"/>
              </a:ext>
            </a:extLst>
          </p:cNvPr>
          <p:cNvSpPr/>
          <p:nvPr/>
        </p:nvSpPr>
        <p:spPr>
          <a:xfrm>
            <a:off x="4890859" y="2456691"/>
            <a:ext cx="577850" cy="1003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BF083F-500A-4B91-ABC1-3CA94D644D1B}"/>
              </a:ext>
            </a:extLst>
          </p:cNvPr>
          <p:cNvSpPr txBox="1"/>
          <p:nvPr/>
        </p:nvSpPr>
        <p:spPr>
          <a:xfrm>
            <a:off x="4545337" y="2236059"/>
            <a:ext cx="1267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Motif 3</a:t>
            </a:r>
            <a:endParaRPr kumimoji="1" lang="ja-JP" altLang="en-US" sz="1200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1C6EDC7-689D-4CBF-9890-E3851B980C9B}"/>
              </a:ext>
            </a:extLst>
          </p:cNvPr>
          <p:cNvSpPr/>
          <p:nvPr/>
        </p:nvSpPr>
        <p:spPr>
          <a:xfrm>
            <a:off x="2239694" y="3745249"/>
            <a:ext cx="481441" cy="1003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32CF81F-568D-407B-A2D2-69F2D8C32B51}"/>
              </a:ext>
            </a:extLst>
          </p:cNvPr>
          <p:cNvSpPr txBox="1"/>
          <p:nvPr/>
        </p:nvSpPr>
        <p:spPr>
          <a:xfrm>
            <a:off x="1846530" y="3491037"/>
            <a:ext cx="1267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Motif 4</a:t>
            </a:r>
            <a:endParaRPr kumimoji="1" lang="ja-JP" altLang="en-US" sz="1200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5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B4212C-8EFB-437A-914E-B2D265A86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45" y="1517928"/>
            <a:ext cx="4128660" cy="403265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1BFCAAC-DF20-4E58-B4AD-FEC69472C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97" y="1605678"/>
            <a:ext cx="4128660" cy="372269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97913B5-B495-4626-BEE5-B24FC30AAE84}"/>
              </a:ext>
            </a:extLst>
          </p:cNvPr>
          <p:cNvSpPr/>
          <p:nvPr/>
        </p:nvSpPr>
        <p:spPr>
          <a:xfrm>
            <a:off x="81401" y="16656"/>
            <a:ext cx="8903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Fig. S16 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The most parsimony phylogenetic tree (a) and Neighbor-Joining (b) of alkaline phosphatase gene.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BBE7F5-03F7-44CB-AA9B-031D37B44071}"/>
              </a:ext>
            </a:extLst>
          </p:cNvPr>
          <p:cNvSpPr txBox="1"/>
          <p:nvPr/>
        </p:nvSpPr>
        <p:spPr>
          <a:xfrm>
            <a:off x="500109" y="160146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6031D4-D956-456A-957F-0D5B3ECAF335}"/>
              </a:ext>
            </a:extLst>
          </p:cNvPr>
          <p:cNvSpPr txBox="1"/>
          <p:nvPr/>
        </p:nvSpPr>
        <p:spPr>
          <a:xfrm>
            <a:off x="4777345" y="160146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73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76FC57CB-546A-45F6-9F8F-FF812483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4247176"/>
            <a:ext cx="8629844" cy="12679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E8D84BD-0A09-4E6B-9585-EDE4B9929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69" y="210150"/>
            <a:ext cx="8692306" cy="130065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5E45FD2-E782-4F7B-892A-B803EB97073E}"/>
              </a:ext>
            </a:extLst>
          </p:cNvPr>
          <p:cNvSpPr/>
          <p:nvPr/>
        </p:nvSpPr>
        <p:spPr>
          <a:xfrm>
            <a:off x="-1" y="-30836"/>
            <a:ext cx="9144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b="1" dirty="0">
                <a:latin typeface="Times New Roman" panose="02020603050405020304" pitchFamily="18" charset="0"/>
                <a:ea typeface="ＭＳ 明朝" panose="02020609040205080304" pitchFamily="17" charset="-128"/>
              </a:rPr>
              <a:t>Fig. S17 Multi-sequence alignment of NOX gene. (A) EF-hand, (B)FAD-</a:t>
            </a:r>
            <a:r>
              <a:rPr lang="en-US" altLang="ja-JP" sz="1000" b="1" dirty="0" err="1">
                <a:latin typeface="Times New Roman" panose="02020603050405020304" pitchFamily="18" charset="0"/>
                <a:ea typeface="ＭＳ 明朝" panose="02020609040205080304" pitchFamily="17" charset="-128"/>
              </a:rPr>
              <a:t>isoalloxazine</a:t>
            </a:r>
            <a:r>
              <a:rPr lang="en-US" altLang="ja-JP" sz="1000" b="1" dirty="0">
                <a:latin typeface="Times New Roman" panose="02020603050405020304" pitchFamily="18" charset="0"/>
                <a:ea typeface="ＭＳ 明朝" panose="02020609040205080304" pitchFamily="17" charset="-128"/>
              </a:rPr>
              <a:t> binding site, (C) motif 2, (D) NADPH-ribulose binding site, and (E) NADPH binding site 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380849" y="311892"/>
            <a:ext cx="522566" cy="10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D2FA559-90A9-4EC1-A292-1D70D201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53" y="1576964"/>
            <a:ext cx="8699822" cy="123840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BA5075A-C557-4033-B60F-B8EB575A0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53" y="2927789"/>
            <a:ext cx="8699822" cy="1260618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904A97D-E223-4A1F-B4E9-4AF942D083F8}"/>
              </a:ext>
            </a:extLst>
          </p:cNvPr>
          <p:cNvCxnSpPr/>
          <p:nvPr/>
        </p:nvCxnSpPr>
        <p:spPr>
          <a:xfrm>
            <a:off x="5469712" y="1568605"/>
            <a:ext cx="0" cy="1497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0C38F5D-1043-4FF4-9972-603E3420A34A}"/>
              </a:ext>
            </a:extLst>
          </p:cNvPr>
          <p:cNvCxnSpPr/>
          <p:nvPr/>
        </p:nvCxnSpPr>
        <p:spPr>
          <a:xfrm>
            <a:off x="4720766" y="1568605"/>
            <a:ext cx="0" cy="1497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1CB43B5-8328-4720-BFB4-FCE477FF6657}"/>
              </a:ext>
            </a:extLst>
          </p:cNvPr>
          <p:cNvCxnSpPr/>
          <p:nvPr/>
        </p:nvCxnSpPr>
        <p:spPr>
          <a:xfrm>
            <a:off x="2267725" y="2896088"/>
            <a:ext cx="0" cy="1497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505AF38-AF29-48C2-92CA-36E2414B0F74}"/>
              </a:ext>
            </a:extLst>
          </p:cNvPr>
          <p:cNvCxnSpPr/>
          <p:nvPr/>
        </p:nvCxnSpPr>
        <p:spPr>
          <a:xfrm>
            <a:off x="2958287" y="2896088"/>
            <a:ext cx="0" cy="149737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7A50755-44D0-495A-94C8-07AA5097230A}"/>
              </a:ext>
            </a:extLst>
          </p:cNvPr>
          <p:cNvSpPr/>
          <p:nvPr/>
        </p:nvSpPr>
        <p:spPr>
          <a:xfrm>
            <a:off x="8143097" y="3001854"/>
            <a:ext cx="419344" cy="111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09EFFC-CC93-480E-80B3-D61CC0B5D092}"/>
              </a:ext>
            </a:extLst>
          </p:cNvPr>
          <p:cNvSpPr txBox="1"/>
          <p:nvPr/>
        </p:nvSpPr>
        <p:spPr>
          <a:xfrm flipH="1">
            <a:off x="4756667" y="4126723"/>
            <a:ext cx="419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kumimoji="1" lang="en-US" altLang="ja-JP" sz="105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(D)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32F8D44-A695-4A71-A5C3-638792F0E77F}"/>
              </a:ext>
            </a:extLst>
          </p:cNvPr>
          <p:cNvSpPr/>
          <p:nvPr/>
        </p:nvSpPr>
        <p:spPr>
          <a:xfrm>
            <a:off x="3644516" y="4358188"/>
            <a:ext cx="334682" cy="8563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E421002-DE18-4B3F-A8B2-04CB3988D9B0}"/>
              </a:ext>
            </a:extLst>
          </p:cNvPr>
          <p:cNvSpPr/>
          <p:nvPr/>
        </p:nvSpPr>
        <p:spPr>
          <a:xfrm>
            <a:off x="3498441" y="5222227"/>
            <a:ext cx="324000" cy="1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679ABE3-34C5-4929-B867-CA935C0672D0}"/>
              </a:ext>
            </a:extLst>
          </p:cNvPr>
          <p:cNvSpPr/>
          <p:nvPr/>
        </p:nvSpPr>
        <p:spPr>
          <a:xfrm>
            <a:off x="4489871" y="4358189"/>
            <a:ext cx="952939" cy="1039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81AF79A-09A3-4FF3-81BD-34E4E838B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94" y="5554118"/>
            <a:ext cx="8629844" cy="1263655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79AF029-B821-4BD8-930A-7C3AD920CDCF}"/>
              </a:ext>
            </a:extLst>
          </p:cNvPr>
          <p:cNvSpPr/>
          <p:nvPr/>
        </p:nvSpPr>
        <p:spPr>
          <a:xfrm>
            <a:off x="6914623" y="5639260"/>
            <a:ext cx="444467" cy="108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1C4FF87-ED33-4B7E-B8CE-06D190830C58}"/>
              </a:ext>
            </a:extLst>
          </p:cNvPr>
          <p:cNvSpPr txBox="1"/>
          <p:nvPr/>
        </p:nvSpPr>
        <p:spPr>
          <a:xfrm flipH="1">
            <a:off x="2206996" y="1373504"/>
            <a:ext cx="870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kumimoji="1" lang="en-US" altLang="ja-JP" sz="105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164F9C4-DA6A-4376-A66E-4E7E72746DD6}"/>
              </a:ext>
            </a:extLst>
          </p:cNvPr>
          <p:cNvSpPr txBox="1"/>
          <p:nvPr/>
        </p:nvSpPr>
        <p:spPr>
          <a:xfrm flipH="1">
            <a:off x="2359396" y="227273"/>
            <a:ext cx="870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kumimoji="1" lang="en-US" altLang="ja-JP" sz="105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88E5262-3B23-4F10-90AB-3FCAEDCA23E8}"/>
              </a:ext>
            </a:extLst>
          </p:cNvPr>
          <p:cNvSpPr txBox="1"/>
          <p:nvPr/>
        </p:nvSpPr>
        <p:spPr>
          <a:xfrm flipH="1">
            <a:off x="7917633" y="2784215"/>
            <a:ext cx="870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kumimoji="1" lang="en-US" altLang="ja-JP" sz="105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</a:t>
            </a:r>
            <a:r>
              <a:rPr kumimoji="1" lang="ja-JP" altLang="en-US" sz="105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Ｂ</a:t>
            </a:r>
            <a:r>
              <a:rPr kumimoji="1" lang="en-US" altLang="ja-JP" sz="105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D9E9962-3676-4787-B4F4-4F28BB2788AD}"/>
              </a:ext>
            </a:extLst>
          </p:cNvPr>
          <p:cNvSpPr txBox="1"/>
          <p:nvPr/>
        </p:nvSpPr>
        <p:spPr>
          <a:xfrm flipH="1">
            <a:off x="3565911" y="4131310"/>
            <a:ext cx="483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kumimoji="1" lang="en-US" altLang="ja-JP" sz="105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(C)</a:t>
            </a: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EC86C3A-225C-45B0-8E6C-CBDC894EFC5B}"/>
              </a:ext>
            </a:extLst>
          </p:cNvPr>
          <p:cNvCxnSpPr/>
          <p:nvPr/>
        </p:nvCxnSpPr>
        <p:spPr>
          <a:xfrm>
            <a:off x="3616768" y="2896088"/>
            <a:ext cx="0" cy="149737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65B9543-79F8-4033-85ED-989281B698A9}"/>
              </a:ext>
            </a:extLst>
          </p:cNvPr>
          <p:cNvSpPr txBox="1"/>
          <p:nvPr/>
        </p:nvSpPr>
        <p:spPr>
          <a:xfrm flipH="1">
            <a:off x="6914623" y="5409942"/>
            <a:ext cx="419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kumimoji="1" lang="en-US" altLang="ja-JP" sz="105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3507752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F682C68-17C8-4B7A-9956-E80CD9EA9F9B}"/>
              </a:ext>
            </a:extLst>
          </p:cNvPr>
          <p:cNvSpPr/>
          <p:nvPr/>
        </p:nvSpPr>
        <p:spPr>
          <a:xfrm>
            <a:off x="251669" y="177969"/>
            <a:ext cx="8529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Fig. S18 Locations of </a:t>
            </a:r>
            <a:r>
              <a:rPr lang="en-US" altLang="ja-JP" sz="1400" b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transmembranes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in 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Chattonella</a:t>
            </a:r>
            <a:r>
              <a:rPr lang="en-US" altLang="ja-JP" sz="14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antiqua</a:t>
            </a:r>
            <a:r>
              <a:rPr lang="en-US" altLang="ja-JP" sz="14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NOX, predicted by TMHMM Server v. 2.0.</a:t>
            </a:r>
            <a:r>
              <a:rPr lang="ja-JP" altLang="en-US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2" descr="http://www.cbs.dtu.dk/services/TMHMM-2.0/tmp/TMHMM_2421/WEBSEQUENCE.gif">
            <a:extLst>
              <a:ext uri="{FF2B5EF4-FFF2-40B4-BE49-F238E27FC236}">
                <a16:creationId xmlns:a16="http://schemas.microsoft.com/office/drawing/2014/main" id="{42C45C4E-8FDE-4FF8-8A80-F6220FE2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40" y="1445341"/>
            <a:ext cx="1839321" cy="906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9A4211-B014-4E7A-A516-EC59C5E07D14}"/>
              </a:ext>
            </a:extLst>
          </p:cNvPr>
          <p:cNvSpPr txBox="1"/>
          <p:nvPr/>
        </p:nvSpPr>
        <p:spPr>
          <a:xfrm>
            <a:off x="4332091" y="1225357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Chaan</a:t>
            </a:r>
            <a:r>
              <a:rPr kumimoji="1" lang="en-US" altLang="ja-JP" sz="140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9627</a:t>
            </a:r>
            <a:endParaRPr kumimoji="1" lang="ja-JP" altLang="en-US" sz="14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6" name="Picture 4" descr="http://www.cbs.dtu.dk/services/TMHMM-2.0/tmp/TMHMM_2128/WEBSEQUENCE.gif">
            <a:extLst>
              <a:ext uri="{FF2B5EF4-FFF2-40B4-BE49-F238E27FC236}">
                <a16:creationId xmlns:a16="http://schemas.microsoft.com/office/drawing/2014/main" id="{D4D40FDE-661B-4EE9-B6AA-613844CC9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26" y="3890935"/>
            <a:ext cx="1856673" cy="915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29BA1DA-9AD5-4166-B8E8-FA4A9E12CD35}"/>
              </a:ext>
            </a:extLst>
          </p:cNvPr>
          <p:cNvSpPr txBox="1"/>
          <p:nvPr/>
        </p:nvSpPr>
        <p:spPr>
          <a:xfrm>
            <a:off x="4335440" y="3660107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Chaan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29325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6" descr="http://www.cbs.dtu.dk/services/TMHMM-2.0/tmp/TMHMM_18322/WEBSEQUENCE.gif">
            <a:extLst>
              <a:ext uri="{FF2B5EF4-FFF2-40B4-BE49-F238E27FC236}">
                <a16:creationId xmlns:a16="http://schemas.microsoft.com/office/drawing/2014/main" id="{E1319CA7-8328-4EA5-89AB-DE226BB0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28" y="2690554"/>
            <a:ext cx="1823243" cy="898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cbs.dtu.dk/services/TMHMM-2.0/tmp/TMHMM_5732/WEBSEQUENCE.gif">
            <a:extLst>
              <a:ext uri="{FF2B5EF4-FFF2-40B4-BE49-F238E27FC236}">
                <a16:creationId xmlns:a16="http://schemas.microsoft.com/office/drawing/2014/main" id="{88750BE6-8CAA-4E6C-8DCE-8F53F5644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28" y="1445341"/>
            <a:ext cx="1839321" cy="906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5466E4C-4FA7-44E1-8D48-BEEDCCD0FAB9}"/>
              </a:ext>
            </a:extLst>
          </p:cNvPr>
          <p:cNvSpPr/>
          <p:nvPr/>
        </p:nvSpPr>
        <p:spPr>
          <a:xfrm>
            <a:off x="2441035" y="1230080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Chaan9302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http://www.cbs.dtu.dk/services/TMHMM-2.0/tmp/TMHMM_18389/WEBSEQUENCE.gif">
            <a:extLst>
              <a:ext uri="{FF2B5EF4-FFF2-40B4-BE49-F238E27FC236}">
                <a16:creationId xmlns:a16="http://schemas.microsoft.com/office/drawing/2014/main" id="{965C96C2-F996-48C0-8137-C47609D13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35" y="3874480"/>
            <a:ext cx="1907918" cy="940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89AA9B1-C0B5-4C1B-8070-92F9628E3725}"/>
              </a:ext>
            </a:extLst>
          </p:cNvPr>
          <p:cNvSpPr/>
          <p:nvPr/>
        </p:nvSpPr>
        <p:spPr>
          <a:xfrm>
            <a:off x="2441035" y="3656448"/>
            <a:ext cx="1208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Chaan26008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2" descr="http://www.cbs.dtu.dk/services/TMHMM-2.0/tmp/TMHMM_6007/WEBSEQUENCE.gif">
            <a:extLst>
              <a:ext uri="{FF2B5EF4-FFF2-40B4-BE49-F238E27FC236}">
                <a16:creationId xmlns:a16="http://schemas.microsoft.com/office/drawing/2014/main" id="{63F1D941-160A-48CD-ABD3-BEE71BD5F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33" y="2691422"/>
            <a:ext cx="1821483" cy="897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F7212D7-04E0-4CB4-A2FB-CCEE84C79522}"/>
              </a:ext>
            </a:extLst>
          </p:cNvPr>
          <p:cNvSpPr/>
          <p:nvPr/>
        </p:nvSpPr>
        <p:spPr>
          <a:xfrm>
            <a:off x="4336540" y="2444817"/>
            <a:ext cx="1208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Chaan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16934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37A9A91-4EC2-4AA4-BF3C-D2DC8413DEC2}"/>
              </a:ext>
            </a:extLst>
          </p:cNvPr>
          <p:cNvSpPr txBox="1"/>
          <p:nvPr/>
        </p:nvSpPr>
        <p:spPr>
          <a:xfrm>
            <a:off x="2441034" y="2444327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Chaan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13055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1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9019" y="205127"/>
            <a:ext cx="864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Fig. </a:t>
            </a:r>
            <a:r>
              <a:rPr kumimoji="1" lang="en-US" altLang="ja-JP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 A result of the Benchmarking Universal Single-Copy Orthologs (BUSCO) analysis.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079746"/>
              </p:ext>
            </p:extLst>
          </p:nvPr>
        </p:nvGraphicFramePr>
        <p:xfrm>
          <a:off x="0" y="968187"/>
          <a:ext cx="9290593" cy="5645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765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venn.algae.1.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38" y="1732154"/>
            <a:ext cx="4120006" cy="412000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A9DF3D-740D-42FB-BFBE-C1DD7AF0B45B}"/>
              </a:ext>
            </a:extLst>
          </p:cNvPr>
          <p:cNvSpPr txBox="1"/>
          <p:nvPr/>
        </p:nvSpPr>
        <p:spPr>
          <a:xfrm>
            <a:off x="212439" y="238044"/>
            <a:ext cx="823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Fig. </a:t>
            </a:r>
            <a:r>
              <a:rPr kumimoji="1" lang="en-US" altLang="ja-JP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S3 Presence</a:t>
            </a:r>
            <a:r>
              <a:rPr kumimoji="1" lang="ja-JP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1" lang="ja-JP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patterns of orthologs among various algae.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 descr="venn.chatto.0.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717040"/>
            <a:ext cx="4135120" cy="41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8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/>
          <p:cNvGraphicFramePr>
            <a:graphicFrameLocks/>
          </p:cNvGraphicFramePr>
          <p:nvPr>
            <p:extLst/>
          </p:nvPr>
        </p:nvGraphicFramePr>
        <p:xfrm>
          <a:off x="165100" y="937738"/>
          <a:ext cx="8839664" cy="557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070139" y="3246652"/>
            <a:ext cx="629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60806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70139" y="4955768"/>
            <a:ext cx="629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31842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6DE96B-62EC-4666-AD7C-A08DD7F094E3}"/>
              </a:ext>
            </a:extLst>
          </p:cNvPr>
          <p:cNvSpPr txBox="1"/>
          <p:nvPr/>
        </p:nvSpPr>
        <p:spPr>
          <a:xfrm>
            <a:off x="229703" y="76249"/>
            <a:ext cx="8714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Fig. </a:t>
            </a:r>
            <a:r>
              <a:rPr kumimoji="1" lang="en-US" altLang="ja-JP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S4 A result of comparative analysis among </a:t>
            </a:r>
            <a:r>
              <a:rPr kumimoji="1" lang="en-US" altLang="ja-JP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Chattonella</a:t>
            </a:r>
            <a:r>
              <a:rPr kumimoji="1" lang="en-US" altLang="ja-JP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antiqua</a:t>
            </a:r>
            <a:r>
              <a:rPr kumimoji="1" lang="en-US" altLang="ja-JP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other organisms using RECOG. Data with asterisks indicate assembled RNA sequence data were used for the analysis. 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6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concat_seq_para2_full.p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2" y="667890"/>
            <a:ext cx="6978947" cy="612172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489041" y="3266669"/>
            <a:ext cx="1570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Raphidophyceae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72046" y="2405395"/>
            <a:ext cx="1404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Phaeophyceae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62829" y="4283317"/>
            <a:ext cx="1423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Bacillariophyta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64107" y="4903217"/>
            <a:ext cx="1820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Eustigmatophyceae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72635" y="5331642"/>
            <a:ext cx="120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Rhodophyta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5637" y="5910734"/>
            <a:ext cx="1244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Viridiplantae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38571" y="1202593"/>
            <a:ext cx="1271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Dinophyceae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77807" y="529320"/>
            <a:ext cx="1393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Haptophyceae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11708" y="1964287"/>
            <a:ext cx="1125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Oomycetes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7308304" y="1098975"/>
            <a:ext cx="0" cy="456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308304" y="1767791"/>
            <a:ext cx="0" cy="549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308304" y="2865059"/>
            <a:ext cx="0" cy="1035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7308304" y="4118412"/>
            <a:ext cx="0" cy="629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308304" y="639607"/>
            <a:ext cx="0" cy="345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7308304" y="5331642"/>
            <a:ext cx="0" cy="345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308304" y="5765066"/>
            <a:ext cx="0" cy="629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7308304" y="4896382"/>
            <a:ext cx="0" cy="345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7308304" y="2469676"/>
            <a:ext cx="0" cy="281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50398" y="46640"/>
            <a:ext cx="875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Fig. </a:t>
            </a:r>
            <a:r>
              <a:rPr kumimoji="1" lang="en-US" altLang="ja-JP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S5 A phylogenetic tree drawn using a concatenated alignment of universally conserved and nearly one-to-one orthologous groups.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9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グラフ 23"/>
          <p:cNvGraphicFramePr>
            <a:graphicFrameLocks/>
          </p:cNvGraphicFramePr>
          <p:nvPr>
            <p:extLst/>
          </p:nvPr>
        </p:nvGraphicFramePr>
        <p:xfrm>
          <a:off x="353211" y="1097158"/>
          <a:ext cx="3163966" cy="267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グラフ 22"/>
          <p:cNvGraphicFramePr>
            <a:graphicFrameLocks/>
          </p:cNvGraphicFramePr>
          <p:nvPr>
            <p:extLst/>
          </p:nvPr>
        </p:nvGraphicFramePr>
        <p:xfrm>
          <a:off x="3241116" y="1024004"/>
          <a:ext cx="2798712" cy="275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45180" y="1325289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a)</a:t>
            </a:r>
            <a:endParaRPr lang="ja-JP" altLang="en-US" sz="12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68598" y="1515213"/>
            <a:ext cx="2790315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kumimoji="0" lang="en-US" altLang="ja-JP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GO:0005975	carbohydrate metabolic process</a:t>
            </a:r>
          </a:p>
          <a:p>
            <a:pPr defTabSz="685800"/>
            <a:r>
              <a:rPr kumimoji="0" lang="en-US" altLang="ja-JP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GO:0006091	generation of precursor metabolites and energy</a:t>
            </a:r>
          </a:p>
          <a:p>
            <a:pPr defTabSz="685800"/>
            <a:r>
              <a:rPr kumimoji="0" lang="en-US" altLang="ja-JP" sz="9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GO:0006259	DNA metabolic process</a:t>
            </a:r>
          </a:p>
          <a:p>
            <a:pPr defTabSz="685800"/>
            <a:r>
              <a:rPr kumimoji="0" lang="en-US" altLang="ja-JP" sz="9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GO:0006412	translation</a:t>
            </a:r>
          </a:p>
          <a:p>
            <a:pPr defTabSz="685800"/>
            <a:r>
              <a:rPr kumimoji="0" lang="en-US" altLang="ja-JP" sz="9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GO:0006457	protein folding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GO:0006461	protein complex assembly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GO:0006464	cellular protein modification process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GO:0006457	protein folding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GO:0006520	cellular amino acid metabolic process</a:t>
            </a:r>
          </a:p>
          <a:p>
            <a:pPr defTabSz="685800"/>
            <a:r>
              <a:rPr kumimoji="0" lang="en-US" altLang="ja-JP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GO:0006629	lipid metabolic process</a:t>
            </a:r>
          </a:p>
          <a:p>
            <a:pPr defTabSz="685800"/>
            <a:r>
              <a:rPr kumimoji="0" lang="en-US" altLang="ja-JP" sz="9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GO:0006790	sulfur compound metabolic process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GO:0006810	transport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GO:0006950	response to stress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GO:0007049	cell cycle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GO:0007165	signal transduction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GO:0008150	</a:t>
            </a:r>
            <a:r>
              <a:rPr kumimoji="0" lang="en-US" altLang="ja-JP" sz="9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biological_process</a:t>
            </a:r>
            <a:endParaRPr kumimoji="0" lang="en-US" altLang="ja-JP" sz="9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GO:0008219	cell death</a:t>
            </a:r>
          </a:p>
          <a:p>
            <a:pPr defTabSz="685800"/>
            <a:r>
              <a:rPr kumimoji="0" lang="en-US" altLang="ja-JP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GO:0009056	catabolic process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GO:0009058	biosynthetic process</a:t>
            </a:r>
          </a:p>
          <a:p>
            <a:pPr defTabSz="685800"/>
            <a:r>
              <a:rPr kumimoji="0" lang="en-US" altLang="ja-JP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GO:0015979	photosynthesis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GO:0016192	vesicle-mediated transport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GO:0019538	protein metabolic process	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GO:0034641	cellular nitrogen compound metabolic process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GO:0042254	ribosome biogenesis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GO:0044281	small molecule metabolic process</a:t>
            </a:r>
          </a:p>
          <a:p>
            <a:pPr defTabSz="685800"/>
            <a:r>
              <a:rPr kumimoji="0" lang="en-US" altLang="ja-JP" sz="9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GO:0051186	cofactor metabolic process</a:t>
            </a:r>
          </a:p>
          <a:p>
            <a:pPr defTabSz="685800"/>
            <a:r>
              <a:rPr kumimoji="0" lang="en-US" altLang="ja-JP" sz="9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GO:0051276	chromosome organization</a:t>
            </a:r>
          </a:p>
          <a:p>
            <a:pPr defTabSz="685800"/>
            <a:r>
              <a:rPr kumimoji="0" lang="en-US" altLang="ja-JP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GO:0055085	transmembrane transport</a:t>
            </a:r>
          </a:p>
        </p:txBody>
      </p:sp>
      <p:graphicFrame>
        <p:nvGraphicFramePr>
          <p:cNvPr id="21" name="グラフ 20"/>
          <p:cNvGraphicFramePr>
            <a:graphicFrameLocks/>
          </p:cNvGraphicFramePr>
          <p:nvPr>
            <p:extLst/>
          </p:nvPr>
        </p:nvGraphicFramePr>
        <p:xfrm>
          <a:off x="3250542" y="3478492"/>
          <a:ext cx="2823335" cy="275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グラフ 21"/>
          <p:cNvGraphicFramePr>
            <a:graphicFrameLocks/>
          </p:cNvGraphicFramePr>
          <p:nvPr>
            <p:extLst/>
          </p:nvPr>
        </p:nvGraphicFramePr>
        <p:xfrm>
          <a:off x="353211" y="3478492"/>
          <a:ext cx="3234914" cy="275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C965D6-7622-439C-ABF7-34F14E25C3FF}"/>
              </a:ext>
            </a:extLst>
          </p:cNvPr>
          <p:cNvSpPr txBox="1"/>
          <p:nvPr/>
        </p:nvSpPr>
        <p:spPr>
          <a:xfrm>
            <a:off x="3232727" y="1325289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b)</a:t>
            </a:r>
            <a:endParaRPr lang="ja-JP" altLang="en-US" sz="12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E249996-E625-4D8D-8317-676B5E7906FF}"/>
              </a:ext>
            </a:extLst>
          </p:cNvPr>
          <p:cNvSpPr txBox="1"/>
          <p:nvPr/>
        </p:nvSpPr>
        <p:spPr>
          <a:xfrm>
            <a:off x="582735" y="35705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c)</a:t>
            </a:r>
            <a:endParaRPr lang="ja-JP" altLang="en-US" sz="12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A9F723-665E-4183-B816-71B587504685}"/>
              </a:ext>
            </a:extLst>
          </p:cNvPr>
          <p:cNvSpPr txBox="1"/>
          <p:nvPr/>
        </p:nvSpPr>
        <p:spPr>
          <a:xfrm>
            <a:off x="3260084" y="3572006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d)</a:t>
            </a:r>
            <a:endParaRPr lang="ja-JP" altLang="en-US" sz="12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B40744F-A50E-4859-AC5A-B8391F01BE2B}"/>
              </a:ext>
            </a:extLst>
          </p:cNvPr>
          <p:cNvSpPr txBox="1"/>
          <p:nvPr/>
        </p:nvSpPr>
        <p:spPr>
          <a:xfrm>
            <a:off x="160462" y="202120"/>
            <a:ext cx="8786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Fig. S6: Functional categories based on GO annotations (biological process) for all transcripts (a), highly expressed transcripts (b), expressed more highly during the daytime (c) or during the nighttime (d). 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7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グラフ 23"/>
          <p:cNvGraphicFramePr>
            <a:graphicFrameLocks/>
          </p:cNvGraphicFramePr>
          <p:nvPr>
            <p:extLst/>
          </p:nvPr>
        </p:nvGraphicFramePr>
        <p:xfrm>
          <a:off x="2839513" y="3847354"/>
          <a:ext cx="3654223" cy="2838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グラフ 22"/>
          <p:cNvGraphicFramePr>
            <a:graphicFrameLocks/>
          </p:cNvGraphicFramePr>
          <p:nvPr>
            <p:extLst/>
          </p:nvPr>
        </p:nvGraphicFramePr>
        <p:xfrm>
          <a:off x="384178" y="3830046"/>
          <a:ext cx="3112382" cy="2815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グラフ 17"/>
          <p:cNvGraphicFramePr>
            <a:graphicFrameLocks/>
          </p:cNvGraphicFramePr>
          <p:nvPr>
            <p:extLst/>
          </p:nvPr>
        </p:nvGraphicFramePr>
        <p:xfrm>
          <a:off x="2932752" y="909324"/>
          <a:ext cx="3467746" cy="284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グラフ 15"/>
          <p:cNvGraphicFramePr>
            <a:graphicFrameLocks/>
          </p:cNvGraphicFramePr>
          <p:nvPr>
            <p:extLst/>
          </p:nvPr>
        </p:nvGraphicFramePr>
        <p:xfrm>
          <a:off x="484357" y="945802"/>
          <a:ext cx="2912024" cy="280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6348192" y="1697452"/>
            <a:ext cx="2042967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GO:0005575	</a:t>
            </a:r>
            <a:r>
              <a:rPr kumimoji="0" lang="en-US" altLang="ja-JP" sz="9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cellular_component</a:t>
            </a:r>
            <a:endParaRPr kumimoji="0" lang="en-US" altLang="ja-JP" sz="9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GO:0005576	cytoskeleton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GO:0005622	intracellular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GO:0005623	cell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GO:0005634	nucleus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GO:0005654	nucleoplasm</a:t>
            </a:r>
          </a:p>
          <a:p>
            <a:pPr defTabSz="685800"/>
            <a:r>
              <a:rPr kumimoji="0" lang="en-US" altLang="ja-JP" sz="9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GO:0005694	chromosome</a:t>
            </a:r>
          </a:p>
          <a:p>
            <a:pPr defTabSz="685800"/>
            <a:r>
              <a:rPr kumimoji="0" lang="en-US" altLang="ja-JP" sz="9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GO:0005730	nucleolus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GO:0005737	cytoplasm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GO:0005739	mitochondrion</a:t>
            </a:r>
          </a:p>
          <a:p>
            <a:pPr defTabSz="685800"/>
            <a:r>
              <a:rPr kumimoji="0" lang="en-US" altLang="ja-JP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GO:0005783	endoplasmic reticulum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GO:0005829	cytosol</a:t>
            </a:r>
          </a:p>
          <a:p>
            <a:pPr defTabSz="685800"/>
            <a:r>
              <a:rPr kumimoji="0" lang="en-US" altLang="ja-JP" sz="900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GO:0005840	ribosome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GO:0005856	cytoskeleton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GO:0005886	plasma membrane</a:t>
            </a:r>
          </a:p>
          <a:p>
            <a:pPr defTabSz="685800"/>
            <a:r>
              <a:rPr kumimoji="0" lang="en-US" altLang="ja-JP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GO:0005929	cilium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GO:0009536	plastid</a:t>
            </a:r>
          </a:p>
          <a:p>
            <a:pPr defTabSz="685800"/>
            <a:r>
              <a:rPr kumimoji="0" lang="en-US" altLang="ja-JP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GO:0009579	thylakoid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GO:0043226	organelle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GO:0043234	protein complex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378565B-4594-4879-BECB-997270F52EF8}"/>
              </a:ext>
            </a:extLst>
          </p:cNvPr>
          <p:cNvSpPr txBox="1"/>
          <p:nvPr/>
        </p:nvSpPr>
        <p:spPr>
          <a:xfrm>
            <a:off x="547880" y="65056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(a)</a:t>
            </a:r>
            <a:endParaRPr lang="ja-JP" altLang="en-US" sz="12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0CDCC66-2A8A-47FE-9691-D7018C82DAD9}"/>
              </a:ext>
            </a:extLst>
          </p:cNvPr>
          <p:cNvSpPr txBox="1"/>
          <p:nvPr/>
        </p:nvSpPr>
        <p:spPr>
          <a:xfrm>
            <a:off x="3216684" y="650564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(b)</a:t>
            </a:r>
            <a:endParaRPr lang="ja-JP" altLang="en-US" sz="12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610916F-2084-4BD9-8D1C-5F173F76C04E}"/>
              </a:ext>
            </a:extLst>
          </p:cNvPr>
          <p:cNvSpPr txBox="1"/>
          <p:nvPr/>
        </p:nvSpPr>
        <p:spPr>
          <a:xfrm>
            <a:off x="547880" y="357958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(c)</a:t>
            </a:r>
            <a:endParaRPr lang="ja-JP" altLang="en-US" sz="12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09255B1-FD38-4BDE-A8B9-81C2B42B6DE3}"/>
              </a:ext>
            </a:extLst>
          </p:cNvPr>
          <p:cNvSpPr txBox="1"/>
          <p:nvPr/>
        </p:nvSpPr>
        <p:spPr>
          <a:xfrm>
            <a:off x="3234483" y="3579584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(d)</a:t>
            </a:r>
            <a:endParaRPr lang="ja-JP" altLang="en-US" sz="12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26E8BEB-AEE2-4998-95D7-F99D471E00EF}"/>
              </a:ext>
            </a:extLst>
          </p:cNvPr>
          <p:cNvSpPr txBox="1"/>
          <p:nvPr/>
        </p:nvSpPr>
        <p:spPr>
          <a:xfrm>
            <a:off x="93350" y="41280"/>
            <a:ext cx="8786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Fig. S7 Functional categories based on GO annotations (cellular component) for all transcripts (a), highly expressed transcripts (b), expressed more highly during the daytime (c) or during the nighttime (d). 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グラフ 21"/>
          <p:cNvGraphicFramePr>
            <a:graphicFrameLocks/>
          </p:cNvGraphicFramePr>
          <p:nvPr>
            <p:extLst/>
          </p:nvPr>
        </p:nvGraphicFramePr>
        <p:xfrm>
          <a:off x="-165391" y="3816219"/>
          <a:ext cx="3925758" cy="290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グラフ 19"/>
          <p:cNvGraphicFramePr>
            <a:graphicFrameLocks/>
          </p:cNvGraphicFramePr>
          <p:nvPr>
            <p:extLst/>
          </p:nvPr>
        </p:nvGraphicFramePr>
        <p:xfrm>
          <a:off x="2814215" y="3862654"/>
          <a:ext cx="3793116" cy="2857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グラフ 18"/>
          <p:cNvGraphicFramePr>
            <a:graphicFrameLocks/>
          </p:cNvGraphicFramePr>
          <p:nvPr>
            <p:extLst/>
          </p:nvPr>
        </p:nvGraphicFramePr>
        <p:xfrm>
          <a:off x="2756277" y="685763"/>
          <a:ext cx="3811603" cy="28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グラフ 17"/>
          <p:cNvGraphicFramePr>
            <a:graphicFrameLocks/>
          </p:cNvGraphicFramePr>
          <p:nvPr>
            <p:extLst/>
          </p:nvPr>
        </p:nvGraphicFramePr>
        <p:xfrm>
          <a:off x="364282" y="738545"/>
          <a:ext cx="3158602" cy="275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6091938" y="1887119"/>
            <a:ext cx="271701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GO:0003674	</a:t>
            </a:r>
            <a:r>
              <a:rPr kumimoji="0" lang="en-US" altLang="ja-JP" sz="900" kern="0" dirty="0" err="1">
                <a:solidFill>
                  <a:sysClr val="windowText" lastClr="000000"/>
                </a:solidFill>
                <a:latin typeface="Arial Narrow"/>
                <a:cs typeface="Arial Narrow"/>
              </a:rPr>
              <a:t>molecular_function</a:t>
            </a:r>
            <a:endParaRPr kumimoji="0" lang="en-US" altLang="ja-JP" sz="900" kern="0" dirty="0">
              <a:solidFill>
                <a:sysClr val="windowText" lastClr="000000"/>
              </a:solidFill>
              <a:latin typeface="Arial Narrow"/>
              <a:cs typeface="Arial Narrow"/>
            </a:endParaRP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GO:0003677	DNA binding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GO:0003723	RNA binding</a:t>
            </a:r>
          </a:p>
          <a:p>
            <a:pPr defTabSz="685800"/>
            <a:r>
              <a:rPr kumimoji="0" lang="en-US" altLang="ja-JP" sz="900" kern="0" dirty="0">
                <a:solidFill>
                  <a:srgbClr val="0000CC"/>
                </a:solidFill>
                <a:latin typeface="Arial Narrow"/>
                <a:cs typeface="Arial Narrow"/>
              </a:rPr>
              <a:t>GO:0003735	structural constituent of ribosome</a:t>
            </a:r>
          </a:p>
          <a:p>
            <a:pPr defTabSz="685800"/>
            <a:r>
              <a:rPr kumimoji="0" lang="en-US" altLang="ja-JP" sz="900" kern="0" dirty="0">
                <a:solidFill>
                  <a:srgbClr val="FF0000"/>
                </a:solidFill>
                <a:latin typeface="Arial Narrow"/>
                <a:cs typeface="Arial Narrow"/>
              </a:rPr>
              <a:t>GO:0003924	</a:t>
            </a:r>
            <a:r>
              <a:rPr kumimoji="0" lang="en-US" altLang="ja-JP" sz="900" kern="0" dirty="0" err="1">
                <a:solidFill>
                  <a:srgbClr val="FF0000"/>
                </a:solidFill>
                <a:latin typeface="Arial Narrow"/>
                <a:cs typeface="Arial Narrow"/>
              </a:rPr>
              <a:t>GTPase</a:t>
            </a:r>
            <a:r>
              <a:rPr kumimoji="0" lang="en-US" altLang="ja-JP" sz="900" kern="0" dirty="0">
                <a:solidFill>
                  <a:srgbClr val="FF0000"/>
                </a:solidFill>
                <a:latin typeface="Arial Narrow"/>
                <a:cs typeface="Arial Narrow"/>
              </a:rPr>
              <a:t> activity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GO:0004518	nuclease activity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GO:0008135	translation factor activity, RNA binding</a:t>
            </a:r>
          </a:p>
          <a:p>
            <a:pPr defTabSz="685800"/>
            <a:r>
              <a:rPr kumimoji="0" lang="en-US" altLang="ja-JP" sz="900" kern="0" dirty="0">
                <a:solidFill>
                  <a:srgbClr val="0000CC"/>
                </a:solidFill>
                <a:latin typeface="Arial Narrow"/>
                <a:cs typeface="Arial Narrow"/>
              </a:rPr>
              <a:t>GO:0008168	</a:t>
            </a:r>
            <a:r>
              <a:rPr kumimoji="0" lang="en-US" altLang="ja-JP" sz="900" kern="0" dirty="0" err="1">
                <a:solidFill>
                  <a:srgbClr val="0000CC"/>
                </a:solidFill>
                <a:latin typeface="Arial Narrow"/>
                <a:cs typeface="Arial Narrow"/>
              </a:rPr>
              <a:t>methyltransferase</a:t>
            </a:r>
            <a:r>
              <a:rPr kumimoji="0" lang="en-US" altLang="ja-JP" sz="900" kern="0" dirty="0">
                <a:solidFill>
                  <a:srgbClr val="0000CC"/>
                </a:solidFill>
                <a:latin typeface="Arial Narrow"/>
                <a:cs typeface="Arial Narrow"/>
              </a:rPr>
              <a:t> activity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GO:0008233	peptidase activity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GO:0016301	kinase activity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GO:0016491	</a:t>
            </a:r>
            <a:r>
              <a:rPr kumimoji="0" lang="en-US" altLang="ja-JP" sz="900" kern="0" dirty="0" err="1">
                <a:solidFill>
                  <a:sysClr val="windowText" lastClr="000000"/>
                </a:solidFill>
                <a:latin typeface="Arial Narrow"/>
                <a:cs typeface="Arial Narrow"/>
              </a:rPr>
              <a:t>oxidoreductase</a:t>
            </a:r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 activity</a:t>
            </a:r>
          </a:p>
          <a:p>
            <a:pPr defTabSz="685800"/>
            <a:r>
              <a:rPr kumimoji="0" lang="en-US" altLang="ja-JP" sz="900" kern="0" dirty="0">
                <a:solidFill>
                  <a:srgbClr val="FF0000"/>
                </a:solidFill>
                <a:latin typeface="Arial Narrow"/>
                <a:cs typeface="Arial Narrow"/>
              </a:rPr>
              <a:t>GO:0016746	</a:t>
            </a:r>
            <a:r>
              <a:rPr kumimoji="0" lang="en-US" altLang="ja-JP" sz="900" kern="0" dirty="0" err="1">
                <a:solidFill>
                  <a:srgbClr val="FF0000"/>
                </a:solidFill>
                <a:latin typeface="Arial Narrow"/>
                <a:cs typeface="Arial Narrow"/>
              </a:rPr>
              <a:t>transferase</a:t>
            </a:r>
            <a:r>
              <a:rPr kumimoji="0" lang="en-US" altLang="ja-JP" sz="900" kern="0" dirty="0">
                <a:solidFill>
                  <a:srgbClr val="FF0000"/>
                </a:solidFill>
                <a:latin typeface="Arial Narrow"/>
                <a:cs typeface="Arial Narrow"/>
              </a:rPr>
              <a:t> activity, transferring acyl groups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GO:0016765	</a:t>
            </a:r>
            <a:r>
              <a:rPr kumimoji="0" lang="en-US" altLang="ja-JP" sz="900" kern="0" dirty="0" err="1">
                <a:solidFill>
                  <a:sysClr val="windowText" lastClr="000000"/>
                </a:solidFill>
                <a:latin typeface="Arial Narrow"/>
                <a:cs typeface="Arial Narrow"/>
              </a:rPr>
              <a:t>transferase</a:t>
            </a:r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 activity, transferring alkyl or aryl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	 (other than methyl) groups</a:t>
            </a:r>
          </a:p>
          <a:p>
            <a:pPr defTabSz="685800"/>
            <a:r>
              <a:rPr kumimoji="0" lang="en-US" altLang="ja-JP" sz="900" kern="0" dirty="0">
                <a:solidFill>
                  <a:srgbClr val="FF0000"/>
                </a:solidFill>
                <a:latin typeface="Arial Narrow"/>
                <a:cs typeface="Arial Narrow"/>
              </a:rPr>
              <a:t>GO:0016791	phosphatase activity</a:t>
            </a:r>
          </a:p>
          <a:p>
            <a:pPr defTabSz="685800"/>
            <a:r>
              <a:rPr kumimoji="0" lang="en-US" altLang="ja-JP" sz="900" kern="0" dirty="0">
                <a:solidFill>
                  <a:srgbClr val="0000CC"/>
                </a:solidFill>
                <a:latin typeface="Arial Narrow"/>
                <a:cs typeface="Arial Narrow"/>
              </a:rPr>
              <a:t>GO:0016779	</a:t>
            </a:r>
            <a:r>
              <a:rPr kumimoji="0" lang="en-US" altLang="ja-JP" sz="900" kern="0" dirty="0" err="1">
                <a:solidFill>
                  <a:srgbClr val="0000CC"/>
                </a:solidFill>
                <a:latin typeface="Arial Narrow"/>
                <a:cs typeface="Arial Narrow"/>
              </a:rPr>
              <a:t>nucleotidyltransferase</a:t>
            </a:r>
            <a:r>
              <a:rPr kumimoji="0" lang="en-US" altLang="ja-JP" sz="900" kern="0" dirty="0">
                <a:solidFill>
                  <a:srgbClr val="0000CC"/>
                </a:solidFill>
                <a:latin typeface="Arial Narrow"/>
                <a:cs typeface="Arial Narrow"/>
              </a:rPr>
              <a:t> activity</a:t>
            </a:r>
          </a:p>
          <a:p>
            <a:pPr defTabSz="685800"/>
            <a:r>
              <a:rPr kumimoji="0" lang="en-US" altLang="ja-JP" sz="900" kern="0" dirty="0">
                <a:solidFill>
                  <a:srgbClr val="0000CC"/>
                </a:solidFill>
                <a:latin typeface="Arial Narrow"/>
                <a:cs typeface="Arial Narrow"/>
              </a:rPr>
              <a:t>GO:0016798	hydrolase activity, acting on </a:t>
            </a:r>
            <a:r>
              <a:rPr kumimoji="0" lang="en-US" altLang="ja-JP" sz="900" kern="0" dirty="0" err="1">
                <a:solidFill>
                  <a:srgbClr val="0000CC"/>
                </a:solidFill>
                <a:latin typeface="Arial Narrow"/>
                <a:cs typeface="Arial Narrow"/>
              </a:rPr>
              <a:t>glycosyl</a:t>
            </a:r>
            <a:r>
              <a:rPr kumimoji="0" lang="en-US" altLang="ja-JP" sz="900" kern="0" dirty="0">
                <a:solidFill>
                  <a:srgbClr val="0000CC"/>
                </a:solidFill>
                <a:latin typeface="Arial Narrow"/>
                <a:cs typeface="Arial Narrow"/>
              </a:rPr>
              <a:t> bonds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GO:0016829	</a:t>
            </a:r>
            <a:r>
              <a:rPr kumimoji="0" lang="en-US" altLang="ja-JP" sz="900" kern="0" dirty="0" err="1">
                <a:solidFill>
                  <a:sysClr val="windowText" lastClr="000000"/>
                </a:solidFill>
                <a:latin typeface="Arial Narrow"/>
                <a:cs typeface="Arial Narrow"/>
              </a:rPr>
              <a:t>lyase</a:t>
            </a:r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 activity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GO:0016853	isomerase activity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GO:0016874	ligase activity</a:t>
            </a:r>
          </a:p>
          <a:p>
            <a:pPr defTabSz="685800"/>
            <a:r>
              <a:rPr kumimoji="0" lang="en-US" altLang="ja-JP" sz="900" kern="0" dirty="0">
                <a:solidFill>
                  <a:srgbClr val="FF0000"/>
                </a:solidFill>
                <a:latin typeface="Arial Narrow"/>
                <a:cs typeface="Arial Narrow"/>
              </a:rPr>
              <a:t>GO:0016887	ATPase activity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GO:0019843	</a:t>
            </a:r>
            <a:r>
              <a:rPr kumimoji="0" lang="en-US" altLang="ja-JP" sz="900" kern="0" dirty="0" err="1">
                <a:solidFill>
                  <a:sysClr val="windowText" lastClr="000000"/>
                </a:solidFill>
                <a:latin typeface="Arial Narrow"/>
                <a:cs typeface="Arial Narrow"/>
              </a:rPr>
              <a:t>rRNA</a:t>
            </a:r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 binding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GO:0022857	transmembrane</a:t>
            </a:r>
          </a:p>
          <a:p>
            <a:pPr defTabSz="685800"/>
            <a:r>
              <a:rPr kumimoji="0" lang="en-US" altLang="ja-JP" sz="900" kern="0" dirty="0">
                <a:solidFill>
                  <a:sysClr val="windowText" lastClr="000000"/>
                </a:solidFill>
                <a:latin typeface="Arial Narrow"/>
                <a:cs typeface="Arial Narrow"/>
              </a:rPr>
              <a:t>GO:0043167	ion binding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E19FFFC-B5FC-4260-9CBE-473C3CD2049F}"/>
              </a:ext>
            </a:extLst>
          </p:cNvPr>
          <p:cNvSpPr txBox="1"/>
          <p:nvPr/>
        </p:nvSpPr>
        <p:spPr>
          <a:xfrm>
            <a:off x="547880" y="65056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(a)</a:t>
            </a:r>
            <a:endParaRPr lang="ja-JP" altLang="en-US" sz="12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8021B4C-0F34-42EA-A8E1-721E33C3AEC8}"/>
              </a:ext>
            </a:extLst>
          </p:cNvPr>
          <p:cNvSpPr txBox="1"/>
          <p:nvPr/>
        </p:nvSpPr>
        <p:spPr>
          <a:xfrm>
            <a:off x="3216684" y="650564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(b)</a:t>
            </a:r>
            <a:endParaRPr lang="ja-JP" altLang="en-US" sz="12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37585E0-4E72-4361-9957-D3096D81FBC9}"/>
              </a:ext>
            </a:extLst>
          </p:cNvPr>
          <p:cNvSpPr txBox="1"/>
          <p:nvPr/>
        </p:nvSpPr>
        <p:spPr>
          <a:xfrm>
            <a:off x="547880" y="357958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(c)</a:t>
            </a:r>
            <a:endParaRPr lang="ja-JP" altLang="en-US" sz="12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FD9F698-B3CA-4919-B8E4-CEC7C0176B2F}"/>
              </a:ext>
            </a:extLst>
          </p:cNvPr>
          <p:cNvSpPr txBox="1"/>
          <p:nvPr/>
        </p:nvSpPr>
        <p:spPr>
          <a:xfrm>
            <a:off x="3234483" y="3579584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ln w="317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 Narrow" charset="0"/>
                <a:ea typeface="Arial Narrow" charset="0"/>
                <a:cs typeface="Arial Narrow" charset="0"/>
              </a:rPr>
              <a:t>(d)</a:t>
            </a:r>
            <a:endParaRPr lang="ja-JP" altLang="en-US" sz="1200" b="1" dirty="0">
              <a:ln w="317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800899-E08C-4FF7-9490-F4AFFA3AFC69}"/>
              </a:ext>
            </a:extLst>
          </p:cNvPr>
          <p:cNvSpPr txBox="1"/>
          <p:nvPr/>
        </p:nvSpPr>
        <p:spPr>
          <a:xfrm>
            <a:off x="178507" y="77970"/>
            <a:ext cx="8786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Fig. S8 Functional categories based on GO annotations (molecular function) for all transcripts (a), highly expressed transcripts (b), expressed more highly during the daytime (c) or during the nighttime (d). 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8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57944" y="170140"/>
            <a:ext cx="8900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Fig. S9 A biosynthesis pathway of chlorophyll in 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Chattonella</a:t>
            </a:r>
            <a:r>
              <a:rPr lang="en-US" altLang="ja-JP" sz="14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antiqua</a:t>
            </a:r>
            <a:r>
              <a:rPr lang="en-US" altLang="ja-JP" sz="14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(Ca), 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Chattonella</a:t>
            </a:r>
            <a:r>
              <a:rPr lang="en-US" altLang="ja-JP" sz="14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subsalsa</a:t>
            </a:r>
            <a:r>
              <a:rPr lang="en-US" altLang="ja-JP" sz="14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(Cs), 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Heterosigma</a:t>
            </a:r>
            <a:r>
              <a:rPr lang="en-US" altLang="ja-JP" sz="14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akashiwo</a:t>
            </a:r>
            <a:r>
              <a:rPr lang="en-US" altLang="ja-JP" sz="14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(Ha), 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Karenia</a:t>
            </a:r>
            <a:r>
              <a:rPr lang="en-US" altLang="ja-JP" sz="14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mikimotoi</a:t>
            </a:r>
            <a:r>
              <a:rPr lang="en-US" altLang="ja-JP" sz="14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(Km), and 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Heterocapsa</a:t>
            </a:r>
            <a:r>
              <a:rPr lang="en-US" altLang="ja-JP" sz="14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400" b="1" i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circularisquama</a:t>
            </a:r>
            <a:r>
              <a:rPr lang="en-US" altLang="ja-JP" sz="1400" b="1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(</a:t>
            </a:r>
            <a:r>
              <a:rPr lang="en-US" altLang="ja-JP" sz="1400" b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Hc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). Red and gray boxes mean that the orthologous gene of the protein were found and were not in each RNA-</a:t>
            </a:r>
            <a:r>
              <a:rPr lang="en-US" altLang="ja-JP" sz="1400" b="1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seq</a:t>
            </a:r>
            <a:r>
              <a:rPr lang="en-US" altLang="ja-JP" sz="140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data, respectively.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3948" y="1144434"/>
            <a:ext cx="829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Glutamate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5860" y="2021813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Glutamyl-tRNA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5860" y="2972240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Glutamate-1-semialdehyde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0738" y="3922667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5-amino-levulinate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860" y="4775853"/>
            <a:ext cx="121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Porphobilinogen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3948" y="5726280"/>
            <a:ext cx="153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Hydroxymethylbilane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653783" y="1433434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652272" y="2362559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656914" y="3324080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670560" y="4199666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672071" y="5148596"/>
            <a:ext cx="1511" cy="57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グループ化 58"/>
          <p:cNvGrpSpPr/>
          <p:nvPr/>
        </p:nvGrpSpPr>
        <p:grpSpPr>
          <a:xfrm>
            <a:off x="2785706" y="1478245"/>
            <a:ext cx="1625766" cy="4517682"/>
            <a:chOff x="2393553" y="1478245"/>
            <a:chExt cx="1625766" cy="4517682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2394151" y="2056330"/>
              <a:ext cx="15231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Uroporphyrinogen III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393553" y="2979582"/>
              <a:ext cx="15921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Coproporphyrinoge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III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393553" y="3864056"/>
              <a:ext cx="16257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Protoporphyrinogen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IX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394151" y="4775852"/>
              <a:ext cx="13260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Protoporphyrin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IX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393553" y="5718928"/>
              <a:ext cx="1582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Mg-</a:t>
              </a:r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protoporphyrin</a:t>
              </a:r>
              <a:r>
                <a:rPr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IX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>
              <a:off x="2793192" y="1478245"/>
              <a:ext cx="1511" cy="576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2792949" y="2362559"/>
              <a:ext cx="1511" cy="576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>
              <a:off x="2797591" y="3324080"/>
              <a:ext cx="1511" cy="576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>
              <a:off x="2811237" y="4199666"/>
              <a:ext cx="1511" cy="576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2812748" y="5135896"/>
              <a:ext cx="1511" cy="576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/>
          <p:cNvGrpSpPr/>
          <p:nvPr/>
        </p:nvGrpSpPr>
        <p:grpSpPr>
          <a:xfrm>
            <a:off x="5243864" y="1469720"/>
            <a:ext cx="3382909" cy="4524930"/>
            <a:chOff x="4354864" y="1469720"/>
            <a:chExt cx="3382909" cy="4524930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4803961" y="2061708"/>
              <a:ext cx="27318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Mg-</a:t>
              </a:r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protoporphyrin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IX monomethyl ester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044615" y="2957532"/>
              <a:ext cx="20697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Dyvinyl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protochlorophyllide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1" lang="ja-JP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>
              <a:off x="6050249" y="1469720"/>
              <a:ext cx="1511" cy="576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6079514" y="2381345"/>
              <a:ext cx="1511" cy="576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flipH="1">
              <a:off x="5562451" y="3301613"/>
              <a:ext cx="50400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5535809" y="4295928"/>
              <a:ext cx="50400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4354864" y="3904629"/>
              <a:ext cx="17443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Dyvinyl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chlorophyllide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1" lang="ja-JP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254675" y="3907957"/>
              <a:ext cx="14830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Potochlorophyllide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ja-JP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線矢印コネクタ 42"/>
            <p:cNvCxnSpPr/>
            <p:nvPr/>
          </p:nvCxnSpPr>
          <p:spPr>
            <a:xfrm>
              <a:off x="6066451" y="3301613"/>
              <a:ext cx="50400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flipH="1">
              <a:off x="6057310" y="4292091"/>
              <a:ext cx="50400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5462196" y="4775851"/>
              <a:ext cx="12346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Chlorophyllide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1" lang="ja-JP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547782" y="5717651"/>
              <a:ext cx="1045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Chlorophyll </a:t>
              </a:r>
              <a:r>
                <a:rPr lang="en-US" altLang="ja-JP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1" lang="ja-JP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直線矢印コネクタ 56"/>
            <p:cNvCxnSpPr/>
            <p:nvPr/>
          </p:nvCxnSpPr>
          <p:spPr>
            <a:xfrm>
              <a:off x="6038298" y="5134892"/>
              <a:ext cx="1511" cy="5761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グループ化 65"/>
          <p:cNvGrpSpPr/>
          <p:nvPr/>
        </p:nvGrpSpPr>
        <p:grpSpPr>
          <a:xfrm>
            <a:off x="716520" y="1373677"/>
            <a:ext cx="1373809" cy="598565"/>
            <a:chOff x="716520" y="1373677"/>
            <a:chExt cx="1373809" cy="598565"/>
          </a:xfrm>
        </p:grpSpPr>
        <p:sp>
          <p:nvSpPr>
            <p:cNvPr id="60" name="正方形/長方形 59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781047" y="1803549"/>
              <a:ext cx="432000" cy="1686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1222374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716520" y="1373677"/>
              <a:ext cx="10134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6.1.1.17</a:t>
              </a:r>
              <a:r>
                <a:rPr lang="ja-JP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GTS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739924" y="2290631"/>
            <a:ext cx="1373809" cy="589040"/>
            <a:chOff x="716520" y="1373677"/>
            <a:chExt cx="1373809" cy="589040"/>
          </a:xfrm>
        </p:grpSpPr>
        <p:sp>
          <p:nvSpPr>
            <p:cNvPr id="68" name="正方形/長方形 67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781047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1222374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716520" y="1373677"/>
              <a:ext cx="10310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1.2.1.70 GTR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739924" y="3237883"/>
            <a:ext cx="1373809" cy="589040"/>
            <a:chOff x="716520" y="1373677"/>
            <a:chExt cx="1373809" cy="589040"/>
          </a:xfrm>
        </p:grpSpPr>
        <p:sp>
          <p:nvSpPr>
            <p:cNvPr id="75" name="正方形/長方形 74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781047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1222374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716520" y="1373677"/>
              <a:ext cx="9525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5.4.3.8 GSA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739924" y="4144260"/>
            <a:ext cx="1373809" cy="589040"/>
            <a:chOff x="716520" y="1373677"/>
            <a:chExt cx="1373809" cy="589040"/>
          </a:xfrm>
        </p:grpSpPr>
        <p:sp>
          <p:nvSpPr>
            <p:cNvPr id="82" name="正方形/長方形 81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781047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1222374" y="1794024"/>
              <a:ext cx="432000" cy="1686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716520" y="1373677"/>
              <a:ext cx="11412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4.2.1.24 ALAD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781047" y="5062192"/>
            <a:ext cx="1373809" cy="589040"/>
            <a:chOff x="716520" y="1373677"/>
            <a:chExt cx="1373809" cy="589040"/>
          </a:xfrm>
        </p:grpSpPr>
        <p:sp>
          <p:nvSpPr>
            <p:cNvPr id="89" name="正方形/長方形 88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781047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1222374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716520" y="1373677"/>
              <a:ext cx="11320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2.5.1.61 PBGD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246571" y="1327636"/>
            <a:ext cx="1373809" cy="598565"/>
            <a:chOff x="716520" y="1373677"/>
            <a:chExt cx="1373809" cy="598565"/>
          </a:xfrm>
        </p:grpSpPr>
        <p:sp>
          <p:nvSpPr>
            <p:cNvPr id="96" name="正方形/長方形 95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781047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1222374" y="1803549"/>
              <a:ext cx="432000" cy="1686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716520" y="1373677"/>
              <a:ext cx="11320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4.2.1.75 UROS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グループ化 101"/>
          <p:cNvGrpSpPr/>
          <p:nvPr/>
        </p:nvGrpSpPr>
        <p:grpSpPr>
          <a:xfrm>
            <a:off x="3269975" y="2297623"/>
            <a:ext cx="1373809" cy="589040"/>
            <a:chOff x="716520" y="1373677"/>
            <a:chExt cx="1373809" cy="589040"/>
          </a:xfrm>
        </p:grpSpPr>
        <p:sp>
          <p:nvSpPr>
            <p:cNvPr id="103" name="正方形/長方形 102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1658329" y="16348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781047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1222374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716520" y="1373677"/>
              <a:ext cx="1157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4.1.1.37 UROD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3269975" y="3242642"/>
            <a:ext cx="1373809" cy="589040"/>
            <a:chOff x="716520" y="1373677"/>
            <a:chExt cx="1373809" cy="589040"/>
          </a:xfrm>
        </p:grpSpPr>
        <p:sp>
          <p:nvSpPr>
            <p:cNvPr id="110" name="正方形/長方形 109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781047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1222374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716520" y="1373677"/>
              <a:ext cx="10214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1.3.3.3 CPX1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グループ化 115"/>
          <p:cNvGrpSpPr/>
          <p:nvPr/>
        </p:nvGrpSpPr>
        <p:grpSpPr>
          <a:xfrm>
            <a:off x="3269975" y="4098219"/>
            <a:ext cx="1373809" cy="589040"/>
            <a:chOff x="716520" y="1373677"/>
            <a:chExt cx="1373809" cy="589040"/>
          </a:xfrm>
        </p:grpSpPr>
        <p:sp>
          <p:nvSpPr>
            <p:cNvPr id="117" name="正方形/長方形 116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781047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1222374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716520" y="1373677"/>
              <a:ext cx="9268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1.3.3.4 PPX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" name="グループ化 122"/>
          <p:cNvGrpSpPr/>
          <p:nvPr/>
        </p:nvGrpSpPr>
        <p:grpSpPr>
          <a:xfrm>
            <a:off x="3269975" y="5005808"/>
            <a:ext cx="1372268" cy="589040"/>
            <a:chOff x="716520" y="1373677"/>
            <a:chExt cx="1372268" cy="589040"/>
          </a:xfrm>
        </p:grpSpPr>
        <p:sp>
          <p:nvSpPr>
            <p:cNvPr id="124" name="正方形/長方形 123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1656788" y="1630648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781047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1222374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716520" y="1373677"/>
              <a:ext cx="9797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6.6.1.1 </a:t>
              </a:r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ChlD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0" name="グループ化 129"/>
          <p:cNvGrpSpPr/>
          <p:nvPr/>
        </p:nvGrpSpPr>
        <p:grpSpPr>
          <a:xfrm>
            <a:off x="7040087" y="1369198"/>
            <a:ext cx="1373809" cy="598565"/>
            <a:chOff x="716520" y="1373677"/>
            <a:chExt cx="1373809" cy="598565"/>
          </a:xfrm>
        </p:grpSpPr>
        <p:sp>
          <p:nvSpPr>
            <p:cNvPr id="131" name="正方形/長方形 130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正方形/長方形 131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781047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正方形/長方形 134"/>
            <p:cNvSpPr/>
            <p:nvPr/>
          </p:nvSpPr>
          <p:spPr>
            <a:xfrm>
              <a:off x="1222374" y="1803549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正方形/長方形 135"/>
            <p:cNvSpPr/>
            <p:nvPr/>
          </p:nvSpPr>
          <p:spPr>
            <a:xfrm>
              <a:off x="716520" y="1373677"/>
              <a:ext cx="11183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2.1.1.11 PPMT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" name="正方形/長方形 142"/>
          <p:cNvSpPr/>
          <p:nvPr/>
        </p:nvSpPr>
        <p:spPr>
          <a:xfrm>
            <a:off x="7063491" y="2286152"/>
            <a:ext cx="130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1.14.13.81</a:t>
            </a:r>
          </a:p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(chloroplast code)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7305411" y="3356736"/>
            <a:ext cx="1047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1.3.1.75 DVR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8" name="グループ化 157"/>
          <p:cNvGrpSpPr/>
          <p:nvPr/>
        </p:nvGrpSpPr>
        <p:grpSpPr>
          <a:xfrm>
            <a:off x="7104614" y="5057713"/>
            <a:ext cx="1373809" cy="589040"/>
            <a:chOff x="716520" y="1373677"/>
            <a:chExt cx="1373809" cy="589040"/>
          </a:xfrm>
        </p:grpSpPr>
        <p:sp>
          <p:nvSpPr>
            <p:cNvPr id="159" name="正方形/長方形 158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正方形/長方形 159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正方形/長方形 160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正方形/長方形 161"/>
            <p:cNvSpPr/>
            <p:nvPr/>
          </p:nvSpPr>
          <p:spPr>
            <a:xfrm>
              <a:off x="781047" y="1794024"/>
              <a:ext cx="432000" cy="1686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正方形/長方形 162"/>
            <p:cNvSpPr/>
            <p:nvPr/>
          </p:nvSpPr>
          <p:spPr>
            <a:xfrm>
              <a:off x="1222374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正方形/長方形 163"/>
            <p:cNvSpPr/>
            <p:nvPr/>
          </p:nvSpPr>
          <p:spPr>
            <a:xfrm>
              <a:off x="716520" y="1373677"/>
              <a:ext cx="10214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2.5.1.62 CHS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5" name="グループ化 164"/>
          <p:cNvGrpSpPr/>
          <p:nvPr/>
        </p:nvGrpSpPr>
        <p:grpSpPr>
          <a:xfrm>
            <a:off x="5220642" y="3181130"/>
            <a:ext cx="1312849" cy="589040"/>
            <a:chOff x="777480" y="1373677"/>
            <a:chExt cx="1312849" cy="589040"/>
          </a:xfrm>
        </p:grpSpPr>
        <p:sp>
          <p:nvSpPr>
            <p:cNvPr id="166" name="正方形/長方形 165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正方形/長方形 166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正方形/長方形 168"/>
            <p:cNvSpPr/>
            <p:nvPr/>
          </p:nvSpPr>
          <p:spPr>
            <a:xfrm>
              <a:off x="781047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正方形/長方形 169"/>
            <p:cNvSpPr/>
            <p:nvPr/>
          </p:nvSpPr>
          <p:spPr>
            <a:xfrm>
              <a:off x="1222374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777480" y="1373677"/>
              <a:ext cx="93647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1.3.1.33 Por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8" name="正方形/長方形 177"/>
          <p:cNvSpPr/>
          <p:nvPr/>
        </p:nvSpPr>
        <p:spPr>
          <a:xfrm>
            <a:off x="7309502" y="4429395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1.3.1.33 Por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9" name="グループ化 178"/>
          <p:cNvGrpSpPr/>
          <p:nvPr/>
        </p:nvGrpSpPr>
        <p:grpSpPr>
          <a:xfrm>
            <a:off x="5156884" y="4220871"/>
            <a:ext cx="1373809" cy="589040"/>
            <a:chOff x="716520" y="1373677"/>
            <a:chExt cx="1373809" cy="589040"/>
          </a:xfrm>
        </p:grpSpPr>
        <p:sp>
          <p:nvSpPr>
            <p:cNvPr id="180" name="正方形/長方形 179"/>
            <p:cNvSpPr/>
            <p:nvPr/>
          </p:nvSpPr>
          <p:spPr>
            <a:xfrm>
              <a:off x="781047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正方形/長方形 180"/>
            <p:cNvSpPr/>
            <p:nvPr/>
          </p:nvSpPr>
          <p:spPr>
            <a:xfrm>
              <a:off x="1222373" y="1623803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正方形/長方形 181"/>
            <p:cNvSpPr/>
            <p:nvPr/>
          </p:nvSpPr>
          <p:spPr>
            <a:xfrm>
              <a:off x="1658329" y="1622156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正方形/長方形 182"/>
            <p:cNvSpPr/>
            <p:nvPr/>
          </p:nvSpPr>
          <p:spPr>
            <a:xfrm>
              <a:off x="781047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正方形/長方形 183"/>
            <p:cNvSpPr/>
            <p:nvPr/>
          </p:nvSpPr>
          <p:spPr>
            <a:xfrm>
              <a:off x="1222374" y="1794024"/>
              <a:ext cx="432000" cy="168693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Hc</a:t>
              </a:r>
              <a:endParaRPr kumimoji="1"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正方形/長方形 184"/>
            <p:cNvSpPr/>
            <p:nvPr/>
          </p:nvSpPr>
          <p:spPr>
            <a:xfrm>
              <a:off x="716520" y="1373677"/>
              <a:ext cx="10470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1.3.1.75 DVR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0210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3623</TotalTime>
  <Words>942</Words>
  <Application>Microsoft Office PowerPoint</Application>
  <PresentationFormat>画面に合わせる (4:3)</PresentationFormat>
  <Paragraphs>380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游ゴシック</vt:lpstr>
      <vt:lpstr>Arial</vt:lpstr>
      <vt:lpstr>Arial Narrow</vt:lpstr>
      <vt:lpstr>Calibri</vt:lpstr>
      <vt:lpstr>Calibri Light</vt:lpstr>
      <vt:lpstr>Times New Roman</vt:lpstr>
      <vt:lpstr>1_Office テーマ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Shikata</dc:creator>
  <cp:lastModifiedBy>紫加田 知幸</cp:lastModifiedBy>
  <cp:revision>132</cp:revision>
  <cp:lastPrinted>2018-04-24T08:52:51Z</cp:lastPrinted>
  <dcterms:created xsi:type="dcterms:W3CDTF">2018-03-06T04:00:42Z</dcterms:created>
  <dcterms:modified xsi:type="dcterms:W3CDTF">2019-07-23T12:16:06Z</dcterms:modified>
</cp:coreProperties>
</file>