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  <p:sldId id="260" r:id="rId6"/>
  </p:sldIdLst>
  <p:sldSz cx="6858000" cy="9144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pos="22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45"/>
    <p:restoredTop sz="94651"/>
  </p:normalViewPr>
  <p:slideViewPr>
    <p:cSldViewPr showGuides="1">
      <p:cViewPr>
        <p:scale>
          <a:sx n="100" d="100"/>
          <a:sy n="100" d="100"/>
        </p:scale>
        <p:origin x="912" y="-192"/>
      </p:cViewPr>
      <p:guideLst>
        <p:guide orient="horz" pos="2880"/>
        <p:guide pos="2160"/>
        <p:guide pos="22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275F-3BF0-431C-B57E-53DD1D8E3613}" type="datetimeFigureOut">
              <a:rPr lang="ko-KR" altLang="en-US" smtClean="0"/>
              <a:t>2019. 7. 16.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5C33-F229-4CA4-B9E5-7B8A9392A7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0217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275F-3BF0-431C-B57E-53DD1D8E3613}" type="datetimeFigureOut">
              <a:rPr lang="ko-KR" altLang="en-US" smtClean="0"/>
              <a:t>2019. 7. 16.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5C33-F229-4CA4-B9E5-7B8A9392A7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888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275F-3BF0-431C-B57E-53DD1D8E3613}" type="datetimeFigureOut">
              <a:rPr lang="ko-KR" altLang="en-US" smtClean="0"/>
              <a:t>2019. 7. 16.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5C33-F229-4CA4-B9E5-7B8A9392A7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9540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275F-3BF0-431C-B57E-53DD1D8E3613}" type="datetimeFigureOut">
              <a:rPr lang="ko-KR" altLang="en-US" smtClean="0"/>
              <a:t>2019. 7. 16.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5C33-F229-4CA4-B9E5-7B8A9392A7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233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275F-3BF0-431C-B57E-53DD1D8E3613}" type="datetimeFigureOut">
              <a:rPr lang="ko-KR" altLang="en-US" smtClean="0"/>
              <a:t>2019. 7. 16.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5C33-F229-4CA4-B9E5-7B8A9392A7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25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275F-3BF0-431C-B57E-53DD1D8E3613}" type="datetimeFigureOut">
              <a:rPr lang="ko-KR" altLang="en-US" smtClean="0"/>
              <a:t>2019. 7. 16.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5C33-F229-4CA4-B9E5-7B8A9392A7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586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275F-3BF0-431C-B57E-53DD1D8E3613}" type="datetimeFigureOut">
              <a:rPr lang="ko-KR" altLang="en-US" smtClean="0"/>
              <a:t>2019. 7. 16.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5C33-F229-4CA4-B9E5-7B8A9392A7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353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275F-3BF0-431C-B57E-53DD1D8E3613}" type="datetimeFigureOut">
              <a:rPr lang="ko-KR" altLang="en-US" smtClean="0"/>
              <a:t>2019. 7. 16.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5C33-F229-4CA4-B9E5-7B8A9392A7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2477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275F-3BF0-431C-B57E-53DD1D8E3613}" type="datetimeFigureOut">
              <a:rPr lang="ko-KR" altLang="en-US" smtClean="0"/>
              <a:t>2019. 7. 16.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5C33-F229-4CA4-B9E5-7B8A9392A7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5772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275F-3BF0-431C-B57E-53DD1D8E3613}" type="datetimeFigureOut">
              <a:rPr lang="ko-KR" altLang="en-US" smtClean="0"/>
              <a:t>2019. 7. 16.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5C33-F229-4CA4-B9E5-7B8A9392A7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365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7275F-3BF0-431C-B57E-53DD1D8E3613}" type="datetimeFigureOut">
              <a:rPr lang="ko-KR" altLang="en-US" smtClean="0"/>
              <a:t>2019. 7. 16.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35C33-F229-4CA4-B9E5-7B8A9392A7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186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7275F-3BF0-431C-B57E-53DD1D8E3613}" type="datetimeFigureOut">
              <a:rPr lang="ko-KR" altLang="en-US" smtClean="0"/>
              <a:t>2019. 7. 16.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35C33-F229-4CA4-B9E5-7B8A9392A7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415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092788" y="1860472"/>
            <a:ext cx="2494774" cy="983336"/>
            <a:chOff x="1106750" y="1356416"/>
            <a:chExt cx="2494774" cy="983336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744" y="1636764"/>
              <a:ext cx="1829055" cy="342948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" r="248"/>
            <a:stretch/>
          </p:blipFill>
          <p:spPr>
            <a:xfrm>
              <a:off x="1116000" y="2034909"/>
              <a:ext cx="1836000" cy="30484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899383" y="1687285"/>
              <a:ext cx="498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EI24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71428" y="2021523"/>
              <a:ext cx="7300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GAPDH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52936" y="1367644"/>
              <a:ext cx="6033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siRNA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06750" y="1356416"/>
              <a:ext cx="4457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Ctrl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12776" y="1367644"/>
              <a:ext cx="369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#4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30169" y="1367644"/>
              <a:ext cx="369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#6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31080" y="1367644"/>
              <a:ext cx="369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#7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31991" y="1367644"/>
              <a:ext cx="369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#8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27636" y="1367644"/>
              <a:ext cx="369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#9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76" y="3240144"/>
            <a:ext cx="4250540" cy="26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14A8D9-9C62-934A-8C59-DBA1C8A2FA2B}"/>
              </a:ext>
            </a:extLst>
          </p:cNvPr>
          <p:cNvSpPr txBox="1"/>
          <p:nvPr/>
        </p:nvSpPr>
        <p:spPr>
          <a:xfrm>
            <a:off x="549000" y="6228871"/>
            <a:ext cx="576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ko-KR" sz="1000" b="1" dirty="0"/>
              <a:t>Supplementary Figure S1. Selection of siRNA against EI24</a:t>
            </a:r>
          </a:p>
          <a:p>
            <a:pPr algn="just">
              <a:lnSpc>
                <a:spcPct val="150000"/>
              </a:lnSpc>
            </a:pPr>
            <a:r>
              <a:rPr kumimoji="1" lang="en-US" altLang="ko-KR" sz="1000" dirty="0"/>
              <a:t> </a:t>
            </a:r>
            <a:r>
              <a:rPr lang="en-US" altLang="ko-KR" sz="1000" dirty="0"/>
              <a:t>MIA PaCa-2 cells were transfected with 10 </a:t>
            </a:r>
            <a:r>
              <a:rPr lang="en-US" altLang="ko-KR" sz="1000" dirty="0" err="1"/>
              <a:t>nM</a:t>
            </a:r>
            <a:r>
              <a:rPr lang="en-US" altLang="ko-KR" sz="1000" dirty="0"/>
              <a:t> siRNAs against control (Ctrl) or EI24 (#4, #6, #7, #8 and #9). (A) After 48 h of transfection, the mRNA level of EI24 and GAPDH were analyzed by reverse-transcript PCR. (B) The protein level of </a:t>
            </a:r>
            <a:r>
              <a:rPr lang="en-US" altLang="ko-KR" sz="1000" dirty="0">
                <a:sym typeface="Symbol" pitchFamily="2" charset="2"/>
              </a:rPr>
              <a:t></a:t>
            </a:r>
            <a:r>
              <a:rPr lang="en-US" altLang="ko-KR" sz="1000" dirty="0"/>
              <a:t>-actin, EI24 and LC3 were analyzed by western blotting. (C) After 24 h of transfection, cells</a:t>
            </a:r>
            <a:r>
              <a:rPr lang="ko-KR" altLang="en-US" sz="1000" dirty="0"/>
              <a:t> </a:t>
            </a:r>
            <a:r>
              <a:rPr lang="en-US" altLang="ko-KR" sz="1000" dirty="0"/>
              <a:t>were reseeded into 96-well plate as triplicate and analyzed cell confluency using </a:t>
            </a:r>
            <a:r>
              <a:rPr lang="en-US" altLang="ko-KR" sz="1000" dirty="0" err="1"/>
              <a:t>IncuCyte</a:t>
            </a:r>
            <a:r>
              <a:rPr lang="en-US" altLang="ko-KR" sz="1000" dirty="0"/>
              <a:t> instrument and ZEN2016 program.</a:t>
            </a:r>
            <a:endParaRPr kumimoji="1" lang="ko-KR" altLang="en-US" sz="1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BD9CF4-321F-A54F-B561-BA29E2786DEF}"/>
              </a:ext>
            </a:extLst>
          </p:cNvPr>
          <p:cNvSpPr txBox="1"/>
          <p:nvPr/>
        </p:nvSpPr>
        <p:spPr>
          <a:xfrm>
            <a:off x="1044000" y="1260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1"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978936-9A4C-8B4B-8E42-1CA3B8244852}"/>
              </a:ext>
            </a:extLst>
          </p:cNvPr>
          <p:cNvSpPr txBox="1"/>
          <p:nvPr/>
        </p:nvSpPr>
        <p:spPr>
          <a:xfrm>
            <a:off x="1044000" y="305983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1"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4" name="그룹 1023"/>
          <p:cNvGrpSpPr/>
          <p:nvPr/>
        </p:nvGrpSpPr>
        <p:grpSpPr>
          <a:xfrm>
            <a:off x="3476622" y="1259632"/>
            <a:ext cx="2760690" cy="1730027"/>
            <a:chOff x="3476622" y="1259632"/>
            <a:chExt cx="2760690" cy="1730027"/>
          </a:xfrm>
        </p:grpSpPr>
        <p:sp>
          <p:nvSpPr>
            <p:cNvPr id="20" name="TextBox 19"/>
            <p:cNvSpPr txBox="1"/>
            <p:nvPr/>
          </p:nvSpPr>
          <p:spPr>
            <a:xfrm>
              <a:off x="5587677" y="1624661"/>
              <a:ext cx="6033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siRNA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27905" y="1624661"/>
              <a:ext cx="49035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Ctrl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47517" y="1624661"/>
              <a:ext cx="369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#4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64910" y="1624661"/>
              <a:ext cx="369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#6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65821" y="1624661"/>
              <a:ext cx="369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#7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66732" y="1624661"/>
              <a:ext cx="369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#8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62377" y="1624661"/>
              <a:ext cx="3693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#9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42990" y="2258408"/>
              <a:ext cx="4986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EI24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07216" y="1938451"/>
              <a:ext cx="7300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altLang="ko-KR" sz="1100" dirty="0">
                  <a:latin typeface="Times New Roman"/>
                  <a:ea typeface="Arial Unicode MS" panose="020B0604020202020204" pitchFamily="50" charset="-127"/>
                  <a:cs typeface="Times New Roman"/>
                </a:rPr>
                <a:t>β</a:t>
              </a:r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-actin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529267" y="2665927"/>
              <a:ext cx="603385" cy="323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LC3 II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7E40DA-4C28-FB48-AE81-4EB330477B13}"/>
                </a:ext>
              </a:extLst>
            </p:cNvPr>
            <p:cNvSpPr txBox="1"/>
            <p:nvPr/>
          </p:nvSpPr>
          <p:spPr>
            <a:xfrm>
              <a:off x="3797702" y="1259632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kumimoji="1" lang="ko-KR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0" name="그룹 29"/>
            <p:cNvGrpSpPr/>
            <p:nvPr/>
          </p:nvGrpSpPr>
          <p:grpSpPr>
            <a:xfrm>
              <a:off x="3478062" y="1881968"/>
              <a:ext cx="2127296" cy="461706"/>
              <a:chOff x="3478062" y="1881968"/>
              <a:chExt cx="2127296" cy="461706"/>
            </a:xfrm>
          </p:grpSpPr>
          <p:grpSp>
            <p:nvGrpSpPr>
              <p:cNvPr id="18" name="그룹 17"/>
              <p:cNvGrpSpPr/>
              <p:nvPr/>
            </p:nvGrpSpPr>
            <p:grpSpPr>
              <a:xfrm>
                <a:off x="3478062" y="1881968"/>
                <a:ext cx="2127296" cy="356307"/>
                <a:chOff x="3478062" y="1881968"/>
                <a:chExt cx="2127296" cy="356307"/>
              </a:xfrm>
            </p:grpSpPr>
            <p:pic>
              <p:nvPicPr>
                <p:cNvPr id="16" name="그림 1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9358" y="1894025"/>
                  <a:ext cx="1836000" cy="344250"/>
                </a:xfrm>
                <a:prstGeom prst="rect">
                  <a:avLst/>
                </a:prstGeom>
              </p:spPr>
            </p:pic>
            <p:grpSp>
              <p:nvGrpSpPr>
                <p:cNvPr id="52" name="그룹 51"/>
                <p:cNvGrpSpPr/>
                <p:nvPr/>
              </p:nvGrpSpPr>
              <p:grpSpPr>
                <a:xfrm>
                  <a:off x="3478062" y="1881968"/>
                  <a:ext cx="343636" cy="230832"/>
                  <a:chOff x="2720890" y="1509116"/>
                  <a:chExt cx="283996" cy="230832"/>
                </a:xfrm>
              </p:grpSpPr>
              <p:cxnSp>
                <p:nvCxnSpPr>
                  <p:cNvPr id="66" name="직선 연결선 65"/>
                  <p:cNvCxnSpPr/>
                  <p:nvPr/>
                </p:nvCxnSpPr>
                <p:spPr>
                  <a:xfrm>
                    <a:off x="2923500" y="1620134"/>
                    <a:ext cx="3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Text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20890" y="1509116"/>
                    <a:ext cx="283996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defRPr>
                    </a:lvl9pPr>
                  </a:lstStyle>
                  <a:p>
                    <a:r>
                      <a:rPr lang="en-US" altLang="ko-KR" sz="9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50</a:t>
                    </a:r>
                    <a:endParaRPr lang="ko-KR" altLang="en-US" sz="9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82" name="그룹 81"/>
              <p:cNvGrpSpPr/>
              <p:nvPr/>
            </p:nvGrpSpPr>
            <p:grpSpPr>
              <a:xfrm>
                <a:off x="3479283" y="2112842"/>
                <a:ext cx="343636" cy="230832"/>
                <a:chOff x="2720890" y="1509116"/>
                <a:chExt cx="283996" cy="230832"/>
              </a:xfrm>
            </p:grpSpPr>
            <p:cxnSp>
              <p:nvCxnSpPr>
                <p:cNvPr id="83" name="직선 연결선 82"/>
                <p:cNvCxnSpPr/>
                <p:nvPr/>
              </p:nvCxnSpPr>
              <p:spPr>
                <a:xfrm>
                  <a:off x="2923500" y="1620134"/>
                  <a:ext cx="36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2720890" y="1509116"/>
                  <a:ext cx="283996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9pPr>
                </a:lstStyle>
                <a:p>
                  <a:r>
                    <a:rPr lang="en-US" altLang="ko-KR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  <a:endParaRPr lang="ko-KR" altLang="en-US"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94" name="그룹 93"/>
            <p:cNvGrpSpPr/>
            <p:nvPr/>
          </p:nvGrpSpPr>
          <p:grpSpPr>
            <a:xfrm>
              <a:off x="3481840" y="2236920"/>
              <a:ext cx="2118760" cy="280850"/>
              <a:chOff x="3481840" y="2236920"/>
              <a:chExt cx="2118760" cy="280850"/>
            </a:xfrm>
          </p:grpSpPr>
          <p:pic>
            <p:nvPicPr>
              <p:cNvPr id="2" name="그림 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4600" y="2290636"/>
                <a:ext cx="1836000" cy="227134"/>
              </a:xfrm>
              <a:prstGeom prst="rect">
                <a:avLst/>
              </a:prstGeom>
            </p:spPr>
          </p:pic>
          <p:grpSp>
            <p:nvGrpSpPr>
              <p:cNvPr id="85" name="그룹 84"/>
              <p:cNvGrpSpPr/>
              <p:nvPr/>
            </p:nvGrpSpPr>
            <p:grpSpPr>
              <a:xfrm>
                <a:off x="3481840" y="2236920"/>
                <a:ext cx="343636" cy="230832"/>
                <a:chOff x="2720890" y="1509116"/>
                <a:chExt cx="283996" cy="230832"/>
              </a:xfrm>
            </p:grpSpPr>
            <p:cxnSp>
              <p:nvCxnSpPr>
                <p:cNvPr id="86" name="직선 연결선 85"/>
                <p:cNvCxnSpPr/>
                <p:nvPr/>
              </p:nvCxnSpPr>
              <p:spPr>
                <a:xfrm>
                  <a:off x="2923500" y="1620134"/>
                  <a:ext cx="36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2720890" y="1509116"/>
                  <a:ext cx="283996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9pPr>
                </a:lstStyle>
                <a:p>
                  <a:r>
                    <a:rPr lang="en-US" altLang="ko-KR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36</a:t>
                  </a:r>
                  <a:endParaRPr lang="ko-KR" altLang="en-US"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95" name="그룹 94"/>
            <p:cNvGrpSpPr/>
            <p:nvPr/>
          </p:nvGrpSpPr>
          <p:grpSpPr>
            <a:xfrm>
              <a:off x="3477666" y="2554003"/>
              <a:ext cx="2127692" cy="360000"/>
              <a:chOff x="3477666" y="2554003"/>
              <a:chExt cx="2127692" cy="360000"/>
            </a:xfrm>
          </p:grpSpPr>
          <p:pic>
            <p:nvPicPr>
              <p:cNvPr id="10" name="그림 9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549" b="-980"/>
              <a:stretch/>
            </p:blipFill>
            <p:spPr>
              <a:xfrm>
                <a:off x="3769358" y="2554003"/>
                <a:ext cx="1836000" cy="360000"/>
              </a:xfrm>
              <a:prstGeom prst="rect">
                <a:avLst/>
              </a:prstGeom>
            </p:spPr>
          </p:pic>
          <p:grpSp>
            <p:nvGrpSpPr>
              <p:cNvPr id="88" name="그룹 87"/>
              <p:cNvGrpSpPr/>
              <p:nvPr/>
            </p:nvGrpSpPr>
            <p:grpSpPr>
              <a:xfrm>
                <a:off x="3477666" y="2607429"/>
                <a:ext cx="343636" cy="230832"/>
                <a:chOff x="2720890" y="1509116"/>
                <a:chExt cx="283996" cy="230832"/>
              </a:xfrm>
            </p:grpSpPr>
            <p:cxnSp>
              <p:nvCxnSpPr>
                <p:cNvPr id="89" name="직선 연결선 88"/>
                <p:cNvCxnSpPr/>
                <p:nvPr/>
              </p:nvCxnSpPr>
              <p:spPr>
                <a:xfrm>
                  <a:off x="2923500" y="1620134"/>
                  <a:ext cx="36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2720890" y="1509116"/>
                  <a:ext cx="283996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9pPr>
                </a:lstStyle>
                <a:p>
                  <a:r>
                    <a:rPr lang="en-US" altLang="ko-KR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16</a:t>
                  </a:r>
                  <a:endParaRPr lang="ko-KR" altLang="en-US"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93" name="TextBox 31"/>
            <p:cNvSpPr txBox="1">
              <a:spLocks noChangeArrowheads="1"/>
            </p:cNvSpPr>
            <p:nvPr/>
          </p:nvSpPr>
          <p:spPr bwMode="auto">
            <a:xfrm>
              <a:off x="3476622" y="1640050"/>
              <a:ext cx="4158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r>
                <a:rPr lang="en-US" altLang="ko-K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kDa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2874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F5E4BB5-0CF4-0546-BC66-9AAA52392B46}"/>
              </a:ext>
            </a:extLst>
          </p:cNvPr>
          <p:cNvSpPr txBox="1"/>
          <p:nvPr/>
        </p:nvSpPr>
        <p:spPr>
          <a:xfrm>
            <a:off x="476672" y="6300192"/>
            <a:ext cx="576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ko-KR" sz="1000" b="1" dirty="0"/>
              <a:t>Supplementary Figure S2. ATG5 protein expression level after siATG5 transfection</a:t>
            </a:r>
          </a:p>
          <a:p>
            <a:pPr algn="just">
              <a:lnSpc>
                <a:spcPct val="150000"/>
              </a:lnSpc>
            </a:pPr>
            <a:r>
              <a:rPr kumimoji="1" lang="en-US" altLang="ko-KR" sz="1000" dirty="0"/>
              <a:t> </a:t>
            </a:r>
            <a:r>
              <a:rPr lang="en-US" altLang="ko-KR" sz="1000" dirty="0"/>
              <a:t>MIA PaCa-2 and Panc-1 cells were transfected with 10 </a:t>
            </a:r>
            <a:r>
              <a:rPr lang="en-US" altLang="ko-KR" sz="1000" dirty="0" err="1"/>
              <a:t>nM</a:t>
            </a:r>
            <a:r>
              <a:rPr lang="en-US" altLang="ko-KR" sz="1000" dirty="0"/>
              <a:t> siRNA against control (Ctrl), EI24 and ATG5 for 48 h. ATG5 protein expression was observed by immunofluorescence staining using anti-ATG5 antibody. (Green : ATG5 and Blue (Hoechst 33342) : nucleus)</a:t>
            </a:r>
            <a:endParaRPr kumimoji="1" lang="ko-KR" altLang="en-US" sz="1000" dirty="0"/>
          </a:p>
        </p:txBody>
      </p:sp>
      <p:grpSp>
        <p:nvGrpSpPr>
          <p:cNvPr id="2" name="그룹 1"/>
          <p:cNvGrpSpPr/>
          <p:nvPr/>
        </p:nvGrpSpPr>
        <p:grpSpPr>
          <a:xfrm>
            <a:off x="2126573" y="2961118"/>
            <a:ext cx="2604853" cy="1766774"/>
            <a:chOff x="2126573" y="2961118"/>
            <a:chExt cx="2604853" cy="1766774"/>
          </a:xfrm>
        </p:grpSpPr>
        <p:grpSp>
          <p:nvGrpSpPr>
            <p:cNvPr id="4" name="그룹 3"/>
            <p:cNvGrpSpPr/>
            <p:nvPr/>
          </p:nvGrpSpPr>
          <p:grpSpPr>
            <a:xfrm>
              <a:off x="2126573" y="2961118"/>
              <a:ext cx="2604853" cy="1750770"/>
              <a:chOff x="3497554" y="1053273"/>
              <a:chExt cx="2604853" cy="1750770"/>
            </a:xfrm>
          </p:grpSpPr>
          <p:sp>
            <p:nvSpPr>
              <p:cNvPr id="10" name="TextBox 9"/>
              <p:cNvSpPr txBox="1"/>
              <p:nvPr/>
            </p:nvSpPr>
            <p:spPr>
              <a:xfrm rot="16200000">
                <a:off x="3127090" y="1523253"/>
                <a:ext cx="97175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9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rPr>
                  <a:t>MIA PaCa2</a:t>
                </a:r>
                <a:endParaRPr lang="ko-KR" altLang="en-US" sz="9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16200000">
                <a:off x="3213644" y="2287074"/>
                <a:ext cx="80310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9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rPr>
                  <a:t>Panc1</a:t>
                </a:r>
                <a:endParaRPr lang="ko-KR" altLang="en-US" sz="9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31"/>
              <p:cNvSpPr txBox="1">
                <a:spLocks noChangeArrowheads="1"/>
              </p:cNvSpPr>
              <p:nvPr/>
            </p:nvSpPr>
            <p:spPr bwMode="auto">
              <a:xfrm>
                <a:off x="3916197" y="1053273"/>
                <a:ext cx="61672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r>
                  <a:rPr lang="en-US" altLang="ko-KR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</a:t>
                </a:r>
                <a:r>
                  <a:rPr kumimoji="0" lang="en-US" altLang="ko-KR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Ctrl</a:t>
                </a:r>
                <a:endParaRPr kumimoji="0"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31"/>
              <p:cNvSpPr txBox="1">
                <a:spLocks noChangeArrowheads="1"/>
              </p:cNvSpPr>
              <p:nvPr/>
            </p:nvSpPr>
            <p:spPr bwMode="auto">
              <a:xfrm>
                <a:off x="5398609" y="1053273"/>
                <a:ext cx="703798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siATG5</a:t>
                </a:r>
                <a:endParaRPr kumimoji="0"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31"/>
              <p:cNvSpPr txBox="1">
                <a:spLocks noChangeArrowheads="1"/>
              </p:cNvSpPr>
              <p:nvPr/>
            </p:nvSpPr>
            <p:spPr bwMode="auto">
              <a:xfrm>
                <a:off x="4621281" y="1053273"/>
                <a:ext cx="59759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siEI24</a:t>
                </a:r>
                <a:endParaRPr kumimoji="0"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8" name="그림 27"/>
            <p:cNvPicPr>
              <a:picLocks noChangeAspect="1"/>
            </p:cNvPicPr>
            <p:nvPr/>
          </p:nvPicPr>
          <p:blipFill rotWithShape="1">
            <a:blip r:embed="rId2"/>
            <a:srcRect l="40859" t="24986" r="37242" b="39975"/>
            <a:stretch/>
          </p:blipFill>
          <p:spPr>
            <a:xfrm>
              <a:off x="3898982" y="3163749"/>
              <a:ext cx="756003" cy="756000"/>
            </a:xfrm>
            <a:prstGeom prst="rect">
              <a:avLst/>
            </a:prstGeom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 rotWithShape="1">
            <a:blip r:embed="rId3"/>
            <a:srcRect l="48352" t="33611" r="29749" b="31350"/>
            <a:stretch/>
          </p:blipFill>
          <p:spPr>
            <a:xfrm>
              <a:off x="2322002" y="3163749"/>
              <a:ext cx="756001" cy="756000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4"/>
            <a:srcRect l="52894" t="40953" r="25207" b="24008"/>
            <a:stretch/>
          </p:blipFill>
          <p:spPr>
            <a:xfrm>
              <a:off x="3111541" y="3163749"/>
              <a:ext cx="756000" cy="756000"/>
            </a:xfrm>
            <a:prstGeom prst="rect">
              <a:avLst/>
            </a:prstGeom>
          </p:spPr>
        </p:pic>
        <p:sp>
          <p:nvSpPr>
            <p:cNvPr id="31" name="TextBox 12"/>
            <p:cNvSpPr txBox="1">
              <a:spLocks noChangeArrowheads="1"/>
            </p:cNvSpPr>
            <p:nvPr/>
          </p:nvSpPr>
          <p:spPr bwMode="auto">
            <a:xfrm>
              <a:off x="2303553" y="3128121"/>
              <a:ext cx="83060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r>
                <a:rPr lang="en-US" altLang="ko-KR" sz="800" b="1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ATG5</a:t>
              </a:r>
              <a:r>
                <a:rPr kumimoji="0" lang="en-US" altLang="ko-KR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kumimoji="0" lang="en-US" altLang="ko-KR" sz="8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Hoech</a:t>
              </a:r>
              <a:endParaRPr kumimoji="0" lang="ko-KR" altLang="en-US" sz="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그림 31"/>
            <p:cNvPicPr>
              <a:picLocks noChangeAspect="1"/>
            </p:cNvPicPr>
            <p:nvPr/>
          </p:nvPicPr>
          <p:blipFill rotWithShape="1">
            <a:blip r:embed="rId5"/>
            <a:srcRect l="40599" t="37347" r="37502" b="27615"/>
            <a:stretch/>
          </p:blipFill>
          <p:spPr>
            <a:xfrm>
              <a:off x="3898982" y="3971892"/>
              <a:ext cx="756000" cy="756000"/>
            </a:xfrm>
            <a:prstGeom prst="rect">
              <a:avLst/>
            </a:prstGeom>
          </p:spPr>
        </p:pic>
        <p:pic>
          <p:nvPicPr>
            <p:cNvPr id="33" name="그림 32"/>
            <p:cNvPicPr>
              <a:picLocks noChangeAspect="1"/>
            </p:cNvPicPr>
            <p:nvPr/>
          </p:nvPicPr>
          <p:blipFill rotWithShape="1">
            <a:blip r:embed="rId6"/>
            <a:srcRect l="44679" t="18360" r="33422" b="46601"/>
            <a:stretch/>
          </p:blipFill>
          <p:spPr>
            <a:xfrm>
              <a:off x="2321367" y="3971892"/>
              <a:ext cx="756000" cy="756000"/>
            </a:xfrm>
            <a:prstGeom prst="rect">
              <a:avLst/>
            </a:prstGeom>
          </p:spPr>
        </p:pic>
        <p:pic>
          <p:nvPicPr>
            <p:cNvPr id="34" name="그림 33"/>
            <p:cNvPicPr>
              <a:picLocks noChangeAspect="1"/>
            </p:cNvPicPr>
            <p:nvPr/>
          </p:nvPicPr>
          <p:blipFill rotWithShape="1">
            <a:blip r:embed="rId7"/>
            <a:srcRect l="37076" t="27627" r="41025" b="37334"/>
            <a:stretch/>
          </p:blipFill>
          <p:spPr>
            <a:xfrm>
              <a:off x="3110237" y="3971892"/>
              <a:ext cx="756000" cy="75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4390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5E4BB5-0CF4-0546-BC66-9AAA52392B46}"/>
              </a:ext>
            </a:extLst>
          </p:cNvPr>
          <p:cNvSpPr txBox="1"/>
          <p:nvPr/>
        </p:nvSpPr>
        <p:spPr>
          <a:xfrm>
            <a:off x="476672" y="6300192"/>
            <a:ext cx="5760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ko-KR" sz="1000" b="1" dirty="0"/>
              <a:t>Supplementary Figure S3. RFP-GFP-LC3 transfection to EI24 </a:t>
            </a:r>
            <a:r>
              <a:rPr kumimoji="1" lang="en-US" altLang="ko-KR" sz="1000" b="1" dirty="0" err="1"/>
              <a:t>knockdowned</a:t>
            </a:r>
            <a:r>
              <a:rPr kumimoji="1" lang="en-US" altLang="ko-KR" sz="1000" b="1" dirty="0"/>
              <a:t> cells. 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dirty="0"/>
              <a:t>MIA PaCa-2 and Panc-1 cells were transfected with 10 </a:t>
            </a:r>
            <a:r>
              <a:rPr lang="en-US" altLang="ko-KR" sz="1000" dirty="0" err="1"/>
              <a:t>nM</a:t>
            </a:r>
            <a:r>
              <a:rPr lang="en-US" altLang="ko-KR" sz="1000" dirty="0"/>
              <a:t> siRNA against control (Ctrl) and EI24. After 48 h the first round of transfection, cells were </a:t>
            </a:r>
            <a:r>
              <a:rPr lang="en-US" altLang="ko-KR" sz="1000" dirty="0" err="1"/>
              <a:t>retransfected</a:t>
            </a:r>
            <a:r>
              <a:rPr lang="en-US" altLang="ko-KR" sz="1000" dirty="0"/>
              <a:t> with 10 </a:t>
            </a:r>
            <a:r>
              <a:rPr lang="en-US" altLang="ko-KR" sz="1000" dirty="0" err="1"/>
              <a:t>nM</a:t>
            </a:r>
            <a:r>
              <a:rPr lang="en-US" altLang="ko-KR" sz="1000" dirty="0"/>
              <a:t> </a:t>
            </a:r>
            <a:r>
              <a:rPr lang="en-US" altLang="ko-KR" sz="1000" dirty="0" err="1"/>
              <a:t>siCtrl</a:t>
            </a:r>
            <a:r>
              <a:rPr lang="en-US" altLang="ko-KR" sz="1000" dirty="0"/>
              <a:t> or siEI24 in combination with 1 </a:t>
            </a:r>
            <a:r>
              <a:rPr lang="el-GR" altLang="ko-KR" sz="1000" dirty="0">
                <a:latin typeface="Times New Roman"/>
                <a:cs typeface="Times New Roman"/>
              </a:rPr>
              <a:t>μ</a:t>
            </a:r>
            <a:r>
              <a:rPr lang="en-US" altLang="ko-KR" sz="1000" dirty="0"/>
              <a:t>g of pcDNA3-RFP-GFP-LC3 plasmid. After 24 h of </a:t>
            </a:r>
            <a:r>
              <a:rPr lang="en-US" altLang="ko-KR" sz="1000" dirty="0" err="1"/>
              <a:t>retransfection</a:t>
            </a:r>
            <a:r>
              <a:rPr lang="en-US" altLang="ko-KR" sz="1000" dirty="0"/>
              <a:t>, cells were fixed with 3.7% formalin, stained with Hoechst33342 and observed with a confocal microscope. (Blue (Hoechst 33342) : nucleus, Yellow (RFP(+)-GFP(+)-LC3) : </a:t>
            </a:r>
            <a:r>
              <a:rPr lang="en-US" altLang="ko-KR" sz="1000" dirty="0" err="1"/>
              <a:t>autophagosome</a:t>
            </a:r>
            <a:r>
              <a:rPr lang="en-US" altLang="ko-KR" sz="1000" dirty="0"/>
              <a:t>,  Red (RFP(+)-GFP(-)-LC3) : autolysosome)</a:t>
            </a:r>
            <a:endParaRPr kumimoji="1" lang="ko-KR" altLang="en-US" sz="10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018" y="3174923"/>
            <a:ext cx="1080000" cy="1080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6" y="3174923"/>
            <a:ext cx="1080000" cy="108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018" y="4716136"/>
            <a:ext cx="1080000" cy="108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6" y="4716136"/>
            <a:ext cx="1080000" cy="1080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244" y="3174923"/>
            <a:ext cx="1080000" cy="1080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244" y="4716016"/>
            <a:ext cx="1080000" cy="1080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72" y="3174923"/>
            <a:ext cx="1080000" cy="108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72" y="4716016"/>
            <a:ext cx="1080000" cy="108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34529" y="2537884"/>
            <a:ext cx="1021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MIA PaCa-2</a:t>
            </a:r>
            <a:endParaRPr lang="ko-KR" altLang="en-US" sz="1200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7112" y="2537884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Panc-1</a:t>
            </a:r>
            <a:endParaRPr lang="ko-KR" altLang="en-US" sz="1200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15365" y="2850192"/>
            <a:ext cx="5068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 err="1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siCtrl</a:t>
            </a:r>
            <a:endParaRPr lang="ko-KR" altLang="en-US" sz="1100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7653" y="2850192"/>
            <a:ext cx="5068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 err="1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siCtrl</a:t>
            </a:r>
            <a:endParaRPr lang="ko-KR" altLang="en-US" sz="1100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80099" y="4399059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siEI24</a:t>
            </a:r>
            <a:endParaRPr lang="ko-KR" altLang="en-US" sz="1100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72387" y="4399059"/>
            <a:ext cx="577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siEI24</a:t>
            </a:r>
            <a:endParaRPr lang="ko-KR" altLang="en-US" sz="1100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cxnSp>
        <p:nvCxnSpPr>
          <p:cNvPr id="19" name="직선 연결선 18"/>
          <p:cNvCxnSpPr/>
          <p:nvPr/>
        </p:nvCxnSpPr>
        <p:spPr bwMode="auto">
          <a:xfrm>
            <a:off x="1628800" y="3102915"/>
            <a:ext cx="1080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 bwMode="auto">
          <a:xfrm>
            <a:off x="1628800" y="4644008"/>
            <a:ext cx="1080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 bwMode="auto">
          <a:xfrm>
            <a:off x="4221088" y="3102915"/>
            <a:ext cx="1080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 bwMode="auto">
          <a:xfrm>
            <a:off x="4221088" y="4644008"/>
            <a:ext cx="1080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13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06" b="1806"/>
          <a:stretch/>
        </p:blipFill>
        <p:spPr bwMode="auto">
          <a:xfrm>
            <a:off x="476672" y="1348530"/>
            <a:ext cx="2678668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06" b="1806"/>
          <a:stretch/>
        </p:blipFill>
        <p:spPr bwMode="auto">
          <a:xfrm>
            <a:off x="500144" y="3351989"/>
            <a:ext cx="2675106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7B30A4-5C60-094C-AAE3-245CFE3E0860}"/>
              </a:ext>
            </a:extLst>
          </p:cNvPr>
          <p:cNvSpPr txBox="1"/>
          <p:nvPr/>
        </p:nvSpPr>
        <p:spPr>
          <a:xfrm>
            <a:off x="535527" y="6228184"/>
            <a:ext cx="5760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ko-KR" sz="1000" b="1" dirty="0"/>
              <a:t>Supplementary Figure S4. Overexpression of EI24 in Pancreatic cancer cells</a:t>
            </a:r>
          </a:p>
          <a:p>
            <a:pPr algn="just">
              <a:lnSpc>
                <a:spcPct val="150000"/>
              </a:lnSpc>
            </a:pPr>
            <a:r>
              <a:rPr kumimoji="1" lang="en-US" altLang="ko-KR" sz="1000" dirty="0"/>
              <a:t>(A) MIA PaCa-2 and Panc-1</a:t>
            </a:r>
            <a:r>
              <a:rPr lang="en-US" altLang="ko-KR" sz="1000" dirty="0"/>
              <a:t> cells (1 X 10</a:t>
            </a:r>
            <a:r>
              <a:rPr lang="en-US" altLang="ko-KR" sz="1000" baseline="30000" dirty="0"/>
              <a:t>5 </a:t>
            </a:r>
            <a:r>
              <a:rPr lang="en-US" altLang="ko-KR" sz="1000" dirty="0"/>
              <a:t>cells) were transfected with 0.5 </a:t>
            </a:r>
            <a:r>
              <a:rPr lang="el-GR" altLang="ko-KR" sz="1000" dirty="0">
                <a:latin typeface="Times New Roman"/>
                <a:cs typeface="Times New Roman"/>
              </a:rPr>
              <a:t>μ</a:t>
            </a:r>
            <a:r>
              <a:rPr lang="en-US" altLang="ko-KR" sz="1000" dirty="0"/>
              <a:t>g of pcDNA3 and pcDNA3-EI24. After 24 </a:t>
            </a:r>
            <a:r>
              <a:rPr lang="en-US" altLang="ko-KR" sz="1000" dirty="0" err="1"/>
              <a:t>hr</a:t>
            </a:r>
            <a:r>
              <a:rPr lang="en-US" altLang="ko-KR" sz="1000" dirty="0"/>
              <a:t> transfection, cells</a:t>
            </a:r>
            <a:r>
              <a:rPr lang="ko-KR" altLang="en-US" sz="1000" dirty="0"/>
              <a:t> </a:t>
            </a:r>
            <a:r>
              <a:rPr lang="en-US" altLang="ko-KR" sz="1000" dirty="0"/>
              <a:t>were reseeded on 96 well plate as triplicate and analyzed confluency at the indicated time using </a:t>
            </a:r>
            <a:r>
              <a:rPr lang="en-US" altLang="ko-KR" sz="1000" dirty="0" err="1"/>
              <a:t>IncuCyte</a:t>
            </a:r>
            <a:r>
              <a:rPr lang="en-US" altLang="ko-KR" sz="1000" dirty="0"/>
              <a:t> instrument and ZEN2016 program. (B) The protein level of </a:t>
            </a:r>
            <a:r>
              <a:rPr lang="en-US" altLang="ko-KR" sz="1000" dirty="0">
                <a:sym typeface="Symbol" pitchFamily="2" charset="2"/>
              </a:rPr>
              <a:t></a:t>
            </a:r>
            <a:r>
              <a:rPr lang="en-US" altLang="ko-KR" sz="1000" dirty="0"/>
              <a:t>-actin, EI24-flag, LC3 and p62 were analyzed by western blotting. </a:t>
            </a:r>
            <a:endParaRPr kumimoji="1" lang="ko-KR" altLang="en-US" sz="1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BD9CF4-321F-A54F-B561-BA29E2786DEF}"/>
              </a:ext>
            </a:extLst>
          </p:cNvPr>
          <p:cNvSpPr txBox="1"/>
          <p:nvPr/>
        </p:nvSpPr>
        <p:spPr>
          <a:xfrm>
            <a:off x="557342" y="118762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1"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BD9CF4-321F-A54F-B561-BA29E2786DEF}"/>
              </a:ext>
            </a:extLst>
          </p:cNvPr>
          <p:cNvSpPr txBox="1"/>
          <p:nvPr/>
        </p:nvSpPr>
        <p:spPr>
          <a:xfrm>
            <a:off x="3573016" y="241176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그룹 102"/>
          <p:cNvGrpSpPr/>
          <p:nvPr/>
        </p:nvGrpSpPr>
        <p:grpSpPr>
          <a:xfrm>
            <a:off x="3477541" y="2915816"/>
            <a:ext cx="2507394" cy="2194041"/>
            <a:chOff x="3477541" y="2884362"/>
            <a:chExt cx="2507394" cy="2194041"/>
          </a:xfrm>
        </p:grpSpPr>
        <p:sp>
          <p:nvSpPr>
            <p:cNvPr id="11" name="TextBox 10"/>
            <p:cNvSpPr txBox="1"/>
            <p:nvPr/>
          </p:nvSpPr>
          <p:spPr>
            <a:xfrm>
              <a:off x="5013176" y="3564615"/>
              <a:ext cx="80310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flag-EI24</a:t>
              </a:r>
              <a:endParaRPr lang="ko-KR" altLang="en-US" sz="10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35824" y="2884362"/>
              <a:ext cx="9717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MIA PaCa-2</a:t>
              </a:r>
              <a:endParaRPr lang="ko-KR" altLang="en-US" sz="10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80074" y="2884362"/>
              <a:ext cx="6637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Panc-1</a:t>
              </a:r>
              <a:endParaRPr lang="ko-KR" altLang="en-US" sz="1000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3916412" y="3145972"/>
              <a:ext cx="43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>
              <a:off x="4471928" y="3145972"/>
              <a:ext cx="43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013176" y="3316410"/>
              <a:ext cx="9717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pcDNA-EI24</a:t>
              </a:r>
              <a:endParaRPr lang="ko-KR" altLang="en-US" sz="10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13176" y="3129853"/>
              <a:ext cx="9717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err="1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pcDNA</a:t>
              </a:r>
              <a:endParaRPr lang="ko-KR" altLang="en-US" sz="10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40658" y="3308797"/>
              <a:ext cx="216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-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17948" y="3308797"/>
              <a:ext cx="237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+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38581" y="3308797"/>
              <a:ext cx="216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-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702934" y="3308797"/>
              <a:ext cx="237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+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17755" y="3122158"/>
              <a:ext cx="237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+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28748" y="3122158"/>
              <a:ext cx="216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-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415678" y="3122158"/>
              <a:ext cx="237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+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23489" y="3122158"/>
              <a:ext cx="237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rPr>
                <a:t>-</a:t>
              </a:r>
              <a:endParaRPr lang="ko-KR" altLang="en-US" sz="1100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9040" y="3559521"/>
              <a:ext cx="1224000" cy="253867"/>
            </a:xfrm>
            <a:prstGeom prst="rect">
              <a:avLst/>
            </a:prstGeom>
          </p:spPr>
        </p:pic>
        <p:grpSp>
          <p:nvGrpSpPr>
            <p:cNvPr id="33" name="그룹 32"/>
            <p:cNvGrpSpPr/>
            <p:nvPr/>
          </p:nvGrpSpPr>
          <p:grpSpPr>
            <a:xfrm>
              <a:off x="3511091" y="4694244"/>
              <a:ext cx="2232181" cy="384159"/>
              <a:chOff x="3511091" y="4849709"/>
              <a:chExt cx="2232181" cy="384159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013176" y="4902786"/>
                <a:ext cx="7300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ko-KR" sz="1000" dirty="0">
                    <a:latin typeface="Times New Roman"/>
                    <a:ea typeface="Arial Unicode MS" panose="020B0604020202020204" pitchFamily="50" charset="-127"/>
                    <a:cs typeface="Times New Roman"/>
                  </a:rPr>
                  <a:t>β</a:t>
                </a:r>
                <a:r>
                  <a:rPr lang="en-US" altLang="ko-KR" sz="10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rPr>
                  <a:t>-actin</a:t>
                </a:r>
                <a:endParaRPr lang="ko-KR" altLang="en-US" sz="10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9040" y="4902786"/>
                <a:ext cx="1224000" cy="331082"/>
              </a:xfrm>
              <a:prstGeom prst="rect">
                <a:avLst/>
              </a:prstGeom>
            </p:spPr>
          </p:pic>
          <p:grpSp>
            <p:nvGrpSpPr>
              <p:cNvPr id="58" name="그룹 57"/>
              <p:cNvGrpSpPr/>
              <p:nvPr/>
            </p:nvGrpSpPr>
            <p:grpSpPr>
              <a:xfrm>
                <a:off x="3511091" y="4849709"/>
                <a:ext cx="343636" cy="215444"/>
                <a:chOff x="2720890" y="1509116"/>
                <a:chExt cx="283996" cy="215444"/>
              </a:xfrm>
            </p:grpSpPr>
            <p:cxnSp>
              <p:nvCxnSpPr>
                <p:cNvPr id="63" name="직선 연결선 62"/>
                <p:cNvCxnSpPr/>
                <p:nvPr/>
              </p:nvCxnSpPr>
              <p:spPr>
                <a:xfrm>
                  <a:off x="2923500" y="1620134"/>
                  <a:ext cx="36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2720890" y="1509116"/>
                  <a:ext cx="283996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9pPr>
                </a:lstStyle>
                <a:p>
                  <a:r>
                    <a:rPr lang="en-US" altLang="ko-KR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  <a:endParaRPr lang="ko-KR" alt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0" name="그룹 59"/>
              <p:cNvGrpSpPr/>
              <p:nvPr/>
            </p:nvGrpSpPr>
            <p:grpSpPr>
              <a:xfrm>
                <a:off x="3511091" y="5017078"/>
                <a:ext cx="343636" cy="215444"/>
                <a:chOff x="2720890" y="1530888"/>
                <a:chExt cx="283996" cy="215444"/>
              </a:xfrm>
            </p:grpSpPr>
            <p:cxnSp>
              <p:nvCxnSpPr>
                <p:cNvPr id="61" name="직선 연결선 60"/>
                <p:cNvCxnSpPr/>
                <p:nvPr/>
              </p:nvCxnSpPr>
              <p:spPr>
                <a:xfrm>
                  <a:off x="2923500" y="1620134"/>
                  <a:ext cx="36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2720890" y="1530888"/>
                  <a:ext cx="283996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9pPr>
                </a:lstStyle>
                <a:p>
                  <a:r>
                    <a:rPr lang="en-US" altLang="ko-KR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  <a:endParaRPr lang="ko-KR" alt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92" name="그룹 91"/>
            <p:cNvGrpSpPr/>
            <p:nvPr/>
          </p:nvGrpSpPr>
          <p:grpSpPr>
            <a:xfrm>
              <a:off x="3511091" y="3548635"/>
              <a:ext cx="343636" cy="215444"/>
              <a:chOff x="2720890" y="1509116"/>
              <a:chExt cx="283996" cy="215444"/>
            </a:xfrm>
          </p:grpSpPr>
          <p:cxnSp>
            <p:nvCxnSpPr>
              <p:cNvPr id="93" name="직선 연결선 92"/>
              <p:cNvCxnSpPr/>
              <p:nvPr/>
            </p:nvCxnSpPr>
            <p:spPr>
              <a:xfrm>
                <a:off x="2923500" y="1620134"/>
                <a:ext cx="36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31"/>
              <p:cNvSpPr txBox="1">
                <a:spLocks noChangeArrowheads="1"/>
              </p:cNvSpPr>
              <p:nvPr/>
            </p:nvSpPr>
            <p:spPr bwMode="auto">
              <a:xfrm>
                <a:off x="2720890" y="1509116"/>
                <a:ext cx="28399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r>
                  <a:rPr lang="en-US" altLang="ko-KR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endParaRPr lang="ko-KR" alt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" name="그룹 20"/>
            <p:cNvGrpSpPr/>
            <p:nvPr/>
          </p:nvGrpSpPr>
          <p:grpSpPr>
            <a:xfrm>
              <a:off x="3511091" y="3887235"/>
              <a:ext cx="2105470" cy="353812"/>
              <a:chOff x="3511091" y="3952551"/>
              <a:chExt cx="2105470" cy="353812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5013176" y="4058712"/>
                <a:ext cx="60338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rPr>
                  <a:t>LC3 II</a:t>
                </a:r>
                <a:endParaRPr lang="ko-KR" altLang="en-US" sz="10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그림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9040" y="3952551"/>
                <a:ext cx="1224000" cy="353812"/>
              </a:xfrm>
              <a:prstGeom prst="rect">
                <a:avLst/>
              </a:prstGeom>
            </p:spPr>
          </p:pic>
          <p:grpSp>
            <p:nvGrpSpPr>
              <p:cNvPr id="96" name="그룹 95"/>
              <p:cNvGrpSpPr/>
              <p:nvPr/>
            </p:nvGrpSpPr>
            <p:grpSpPr>
              <a:xfrm>
                <a:off x="3511091" y="4005522"/>
                <a:ext cx="343636" cy="215444"/>
                <a:chOff x="2720890" y="1509116"/>
                <a:chExt cx="283996" cy="215444"/>
              </a:xfrm>
            </p:grpSpPr>
            <p:cxnSp>
              <p:nvCxnSpPr>
                <p:cNvPr id="97" name="직선 연결선 96"/>
                <p:cNvCxnSpPr/>
                <p:nvPr/>
              </p:nvCxnSpPr>
              <p:spPr>
                <a:xfrm>
                  <a:off x="2923500" y="1620134"/>
                  <a:ext cx="36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2720890" y="1509116"/>
                  <a:ext cx="283996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9pPr>
                </a:lstStyle>
                <a:p>
                  <a:r>
                    <a:rPr lang="en-US" altLang="ko-KR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16</a:t>
                  </a:r>
                  <a:endParaRPr lang="ko-KR" alt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4" name="그룹 23"/>
            <p:cNvGrpSpPr/>
            <p:nvPr/>
          </p:nvGrpSpPr>
          <p:grpSpPr>
            <a:xfrm>
              <a:off x="3511091" y="4323318"/>
              <a:ext cx="2000750" cy="345231"/>
              <a:chOff x="3511091" y="4414857"/>
              <a:chExt cx="2000750" cy="34523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5013176" y="4427984"/>
                <a:ext cx="49866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rPr>
                  <a:t>p62</a:t>
                </a:r>
                <a:endParaRPr lang="ko-KR" altLang="en-US" sz="10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그림 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9040" y="4414857"/>
                <a:ext cx="1224000" cy="345231"/>
              </a:xfrm>
              <a:prstGeom prst="rect">
                <a:avLst/>
              </a:prstGeom>
            </p:spPr>
          </p:pic>
          <p:grpSp>
            <p:nvGrpSpPr>
              <p:cNvPr id="99" name="그룹 98"/>
              <p:cNvGrpSpPr/>
              <p:nvPr/>
            </p:nvGrpSpPr>
            <p:grpSpPr>
              <a:xfrm>
                <a:off x="3511091" y="4437570"/>
                <a:ext cx="343636" cy="215444"/>
                <a:chOff x="2720890" y="1509116"/>
                <a:chExt cx="283996" cy="215444"/>
              </a:xfrm>
            </p:grpSpPr>
            <p:cxnSp>
              <p:nvCxnSpPr>
                <p:cNvPr id="100" name="직선 연결선 99"/>
                <p:cNvCxnSpPr/>
                <p:nvPr/>
              </p:nvCxnSpPr>
              <p:spPr>
                <a:xfrm>
                  <a:off x="2923500" y="1620134"/>
                  <a:ext cx="36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2720890" y="1509116"/>
                  <a:ext cx="283996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9pPr>
                </a:lstStyle>
                <a:p>
                  <a:r>
                    <a:rPr lang="en-US" altLang="ko-KR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  <a:endParaRPr lang="ko-KR" altLang="en-US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02" name="TextBox 31"/>
            <p:cNvSpPr txBox="1">
              <a:spLocks noChangeArrowheads="1"/>
            </p:cNvSpPr>
            <p:nvPr/>
          </p:nvSpPr>
          <p:spPr bwMode="auto">
            <a:xfrm>
              <a:off x="3477541" y="3316410"/>
              <a:ext cx="50311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r>
                <a:rPr lang="en-US" altLang="ko-KR" sz="8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ko-KR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kDa</a:t>
              </a:r>
              <a:endParaRPr lang="ko-KR" alt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3536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971840"/>
            <a:ext cx="2980981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140" y="971840"/>
            <a:ext cx="2977953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7B30A4-5C60-094C-AAE3-245CFE3E0860}"/>
              </a:ext>
            </a:extLst>
          </p:cNvPr>
          <p:cNvSpPr txBox="1"/>
          <p:nvPr/>
        </p:nvSpPr>
        <p:spPr>
          <a:xfrm>
            <a:off x="535527" y="6228184"/>
            <a:ext cx="576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ko-KR" sz="1000" b="1" dirty="0"/>
              <a:t>Supplementary Figure S5. Loss of EI24 in cell proliferation of HeLa and U2OS.</a:t>
            </a:r>
          </a:p>
          <a:p>
            <a:pPr algn="just">
              <a:lnSpc>
                <a:spcPct val="150000"/>
              </a:lnSpc>
            </a:pPr>
            <a:r>
              <a:rPr lang="en-US" altLang="ko-KR" sz="1000" dirty="0"/>
              <a:t>HeLa and U2OS cells were transfected with 10 </a:t>
            </a:r>
            <a:r>
              <a:rPr lang="en-US" altLang="ko-KR" sz="1000" dirty="0" err="1"/>
              <a:t>nM</a:t>
            </a:r>
            <a:r>
              <a:rPr lang="en-US" altLang="ko-KR" sz="1000" dirty="0"/>
              <a:t> siRNA against control (Ctrl), EI24 and ATG5. (A) After 24 h of transfection, cells</a:t>
            </a:r>
            <a:r>
              <a:rPr lang="ko-KR" altLang="en-US" sz="1000" dirty="0"/>
              <a:t> </a:t>
            </a:r>
            <a:r>
              <a:rPr lang="en-US" altLang="ko-KR" sz="1000" dirty="0"/>
              <a:t>were reseeded into 96 well plate as triplicate and analyzed confluency at the indicated time using </a:t>
            </a:r>
            <a:r>
              <a:rPr lang="en-US" altLang="ko-KR" sz="1000" dirty="0" err="1"/>
              <a:t>IncuCyte</a:t>
            </a:r>
            <a:r>
              <a:rPr lang="en-US" altLang="ko-KR" sz="1000" dirty="0"/>
              <a:t> instrument and ZEN2016 program. (B) The protein level of </a:t>
            </a:r>
            <a:r>
              <a:rPr lang="en-US" altLang="ko-KR" sz="1000" dirty="0">
                <a:sym typeface="Symbol" pitchFamily="2" charset="2"/>
              </a:rPr>
              <a:t></a:t>
            </a:r>
            <a:r>
              <a:rPr lang="en-US" altLang="ko-KR" sz="1000" dirty="0"/>
              <a:t>-actin, EI24, ATG5, LC3 and p62 were analyzed by western blotting. </a:t>
            </a:r>
            <a:endParaRPr kumimoji="1" lang="ko-KR" altLang="en-US" sz="1000" dirty="0"/>
          </a:p>
          <a:p>
            <a:pPr algn="just">
              <a:lnSpc>
                <a:spcPct val="150000"/>
              </a:lnSpc>
            </a:pPr>
            <a:endParaRPr kumimoji="1" lang="ko-KR" alt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615948" y="370790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B</a:t>
            </a:r>
            <a:endParaRPr lang="ko-KR" altLang="en-US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92659" y="60250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A</a:t>
            </a:r>
            <a:endParaRPr lang="ko-KR" altLang="en-US" b="1" dirty="0">
              <a:latin typeface="Arial" panose="020B0604020202020204" pitchFamily="34" charset="0"/>
              <a:ea typeface="Arial Unicode MS" panose="020B0604020202020204" pitchFamily="50" charset="-127"/>
              <a:cs typeface="Arial" panose="020B0604020202020204" pitchFamily="34" charset="0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818112" y="3738982"/>
            <a:ext cx="1950851" cy="1799644"/>
            <a:chOff x="818112" y="3738982"/>
            <a:chExt cx="1950851" cy="1799644"/>
          </a:xfrm>
        </p:grpSpPr>
        <p:grpSp>
          <p:nvGrpSpPr>
            <p:cNvPr id="44" name="그룹 43"/>
            <p:cNvGrpSpPr/>
            <p:nvPr/>
          </p:nvGrpSpPr>
          <p:grpSpPr>
            <a:xfrm>
              <a:off x="826649" y="4108294"/>
              <a:ext cx="343636" cy="230832"/>
              <a:chOff x="2720890" y="1509116"/>
              <a:chExt cx="283996" cy="230832"/>
            </a:xfrm>
          </p:grpSpPr>
          <p:cxnSp>
            <p:nvCxnSpPr>
              <p:cNvPr id="45" name="직선 연결선 44"/>
              <p:cNvCxnSpPr/>
              <p:nvPr/>
            </p:nvCxnSpPr>
            <p:spPr>
              <a:xfrm>
                <a:off x="2923500" y="1620134"/>
                <a:ext cx="36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31"/>
              <p:cNvSpPr txBox="1">
                <a:spLocks noChangeArrowheads="1"/>
              </p:cNvSpPr>
              <p:nvPr/>
            </p:nvSpPr>
            <p:spPr bwMode="auto">
              <a:xfrm>
                <a:off x="2720890" y="1509116"/>
                <a:ext cx="28399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36</a:t>
                </a:r>
                <a:endParaRPr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9" name="TextBox 31"/>
            <p:cNvSpPr txBox="1">
              <a:spLocks noChangeArrowheads="1"/>
            </p:cNvSpPr>
            <p:nvPr/>
          </p:nvSpPr>
          <p:spPr bwMode="auto">
            <a:xfrm>
              <a:off x="833599" y="3944784"/>
              <a:ext cx="415800" cy="23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r>
                <a:rPr lang="en-US" altLang="ko-K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kDa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818112" y="4340788"/>
              <a:ext cx="343636" cy="230832"/>
              <a:chOff x="2720890" y="1509116"/>
              <a:chExt cx="283996" cy="230832"/>
            </a:xfrm>
          </p:grpSpPr>
          <p:cxnSp>
            <p:nvCxnSpPr>
              <p:cNvPr id="51" name="직선 연결선 50"/>
              <p:cNvCxnSpPr/>
              <p:nvPr/>
            </p:nvCxnSpPr>
            <p:spPr>
              <a:xfrm>
                <a:off x="2923500" y="1620134"/>
                <a:ext cx="36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31"/>
              <p:cNvSpPr txBox="1">
                <a:spLocks noChangeArrowheads="1"/>
              </p:cNvSpPr>
              <p:nvPr/>
            </p:nvSpPr>
            <p:spPr bwMode="auto">
              <a:xfrm>
                <a:off x="2720890" y="1509116"/>
                <a:ext cx="28399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64</a:t>
                </a:r>
                <a:endParaRPr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" name="그룹 52"/>
            <p:cNvGrpSpPr/>
            <p:nvPr/>
          </p:nvGrpSpPr>
          <p:grpSpPr>
            <a:xfrm>
              <a:off x="826649" y="4762746"/>
              <a:ext cx="343636" cy="230832"/>
              <a:chOff x="2720890" y="1509116"/>
              <a:chExt cx="283996" cy="230832"/>
            </a:xfrm>
          </p:grpSpPr>
          <p:cxnSp>
            <p:nvCxnSpPr>
              <p:cNvPr id="54" name="직선 연결선 53"/>
              <p:cNvCxnSpPr/>
              <p:nvPr/>
            </p:nvCxnSpPr>
            <p:spPr>
              <a:xfrm>
                <a:off x="2923500" y="1620134"/>
                <a:ext cx="36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31"/>
              <p:cNvSpPr txBox="1">
                <a:spLocks noChangeArrowheads="1"/>
              </p:cNvSpPr>
              <p:nvPr/>
            </p:nvSpPr>
            <p:spPr bwMode="auto">
              <a:xfrm>
                <a:off x="2720890" y="1509116"/>
                <a:ext cx="28399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6" name="그룹 55"/>
            <p:cNvGrpSpPr/>
            <p:nvPr/>
          </p:nvGrpSpPr>
          <p:grpSpPr>
            <a:xfrm>
              <a:off x="823119" y="5018906"/>
              <a:ext cx="343636" cy="230832"/>
              <a:chOff x="2720890" y="1509116"/>
              <a:chExt cx="283996" cy="230832"/>
            </a:xfrm>
          </p:grpSpPr>
          <p:cxnSp>
            <p:nvCxnSpPr>
              <p:cNvPr id="57" name="직선 연결선 56"/>
              <p:cNvCxnSpPr/>
              <p:nvPr/>
            </p:nvCxnSpPr>
            <p:spPr>
              <a:xfrm>
                <a:off x="2923500" y="1620134"/>
                <a:ext cx="36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31"/>
              <p:cNvSpPr txBox="1">
                <a:spLocks noChangeArrowheads="1"/>
              </p:cNvSpPr>
              <p:nvPr/>
            </p:nvSpPr>
            <p:spPr bwMode="auto">
              <a:xfrm>
                <a:off x="2720890" y="1509116"/>
                <a:ext cx="28399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64</a:t>
                </a:r>
                <a:endParaRPr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그룹 58"/>
            <p:cNvGrpSpPr/>
            <p:nvPr/>
          </p:nvGrpSpPr>
          <p:grpSpPr>
            <a:xfrm>
              <a:off x="825826" y="5281538"/>
              <a:ext cx="343636" cy="230832"/>
              <a:chOff x="2720890" y="1509116"/>
              <a:chExt cx="283996" cy="230832"/>
            </a:xfrm>
          </p:grpSpPr>
          <p:cxnSp>
            <p:nvCxnSpPr>
              <p:cNvPr id="60" name="직선 연결선 59"/>
              <p:cNvCxnSpPr/>
              <p:nvPr/>
            </p:nvCxnSpPr>
            <p:spPr>
              <a:xfrm>
                <a:off x="2923500" y="1620134"/>
                <a:ext cx="36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31"/>
              <p:cNvSpPr txBox="1">
                <a:spLocks noChangeArrowheads="1"/>
              </p:cNvSpPr>
              <p:nvPr/>
            </p:nvSpPr>
            <p:spPr bwMode="auto">
              <a:xfrm>
                <a:off x="2720890" y="1509116"/>
                <a:ext cx="28399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>
              <a:off x="1092458" y="3738982"/>
              <a:ext cx="1676505" cy="1799644"/>
              <a:chOff x="1092458" y="3738982"/>
              <a:chExt cx="1676505" cy="1799644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2078202" y="5292080"/>
                <a:ext cx="69076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ko-KR" sz="1000" dirty="0">
                    <a:latin typeface="Times New Roman"/>
                    <a:ea typeface="Arial Unicode MS" panose="020B0604020202020204" pitchFamily="50" charset="-127"/>
                    <a:cs typeface="Times New Roman"/>
                  </a:rPr>
                  <a:t>β</a:t>
                </a:r>
                <a:r>
                  <a:rPr lang="en-US" altLang="ko-KR" sz="10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rPr>
                  <a:t>-actin</a:t>
                </a:r>
                <a:endParaRPr lang="ko-KR" altLang="en-US" sz="10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078202" y="4787874"/>
                <a:ext cx="57087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rPr>
                  <a:t>LC3 II</a:t>
                </a:r>
                <a:endParaRPr lang="ko-KR" altLang="en-US" sz="10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072468" y="3944098"/>
                <a:ext cx="51897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9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rPr>
                  <a:t>siRNA</a:t>
                </a:r>
                <a:endParaRPr lang="ko-KR" altLang="en-US" sz="9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31"/>
              <p:cNvSpPr txBox="1">
                <a:spLocks noChangeArrowheads="1"/>
              </p:cNvSpPr>
              <p:nvPr/>
            </p:nvSpPr>
            <p:spPr bwMode="auto">
              <a:xfrm>
                <a:off x="1092458" y="3944098"/>
                <a:ext cx="394088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Ctrl</a:t>
                </a:r>
                <a:endParaRPr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31"/>
              <p:cNvSpPr txBox="1">
                <a:spLocks noChangeArrowheads="1"/>
              </p:cNvSpPr>
              <p:nvPr/>
            </p:nvSpPr>
            <p:spPr bwMode="auto">
              <a:xfrm>
                <a:off x="1731590" y="3944098"/>
                <a:ext cx="514000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ATG5</a:t>
                </a:r>
                <a:endParaRPr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31"/>
              <p:cNvSpPr txBox="1">
                <a:spLocks noChangeArrowheads="1"/>
              </p:cNvSpPr>
              <p:nvPr/>
            </p:nvSpPr>
            <p:spPr bwMode="auto">
              <a:xfrm>
                <a:off x="1410313" y="3944098"/>
                <a:ext cx="46727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EI24</a:t>
                </a:r>
                <a:endParaRPr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31"/>
              <p:cNvSpPr txBox="1">
                <a:spLocks noChangeArrowheads="1"/>
              </p:cNvSpPr>
              <p:nvPr/>
            </p:nvSpPr>
            <p:spPr bwMode="auto">
              <a:xfrm>
                <a:off x="1398641" y="3738982"/>
                <a:ext cx="639755" cy="24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r>
                  <a:rPr lang="en-US" altLang="ko-KR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HeLa</a:t>
                </a:r>
                <a:endParaRPr lang="ko-KR" alt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9" name="직선 연결선 28"/>
              <p:cNvCxnSpPr/>
              <p:nvPr/>
            </p:nvCxnSpPr>
            <p:spPr bwMode="auto">
              <a:xfrm>
                <a:off x="1257171" y="3941016"/>
                <a:ext cx="74933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2078202" y="5048542"/>
                <a:ext cx="4717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rPr>
                  <a:t>p62</a:t>
                </a:r>
                <a:endParaRPr lang="ko-KR" altLang="en-US" sz="10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078202" y="4597400"/>
                <a:ext cx="4717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rPr>
                  <a:t>LC3 </a:t>
                </a:r>
                <a:endParaRPr lang="ko-KR" altLang="en-US" sz="10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2" name="그림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7318" y="4174930"/>
                <a:ext cx="1022400" cy="181394"/>
              </a:xfrm>
              <a:prstGeom prst="rect">
                <a:avLst/>
              </a:prstGeom>
            </p:spPr>
          </p:pic>
          <p:pic>
            <p:nvPicPr>
              <p:cNvPr id="1024" name="그림 10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7318" y="4644000"/>
                <a:ext cx="1022400" cy="354297"/>
              </a:xfrm>
              <a:prstGeom prst="rect">
                <a:avLst/>
              </a:prstGeom>
            </p:spPr>
          </p:pic>
          <p:pic>
            <p:nvPicPr>
              <p:cNvPr id="1025" name="그림 102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7318" y="5048542"/>
                <a:ext cx="1022400" cy="227200"/>
              </a:xfrm>
              <a:prstGeom prst="rect">
                <a:avLst/>
              </a:prstGeom>
            </p:spPr>
          </p:pic>
          <p:pic>
            <p:nvPicPr>
              <p:cNvPr id="1026" name="그림 1025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788" b="14788"/>
              <a:stretch/>
            </p:blipFill>
            <p:spPr>
              <a:xfrm>
                <a:off x="1107318" y="5322626"/>
                <a:ext cx="1022400" cy="216000"/>
              </a:xfrm>
              <a:prstGeom prst="rect">
                <a:avLst/>
              </a:prstGeom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2078202" y="4134697"/>
                <a:ext cx="4717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rPr>
                  <a:t>Ei24</a:t>
                </a:r>
                <a:endParaRPr lang="ko-KR" altLang="en-US" sz="10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078202" y="4368934"/>
                <a:ext cx="518979" cy="244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rPr>
                  <a:t>ATG5</a:t>
                </a:r>
                <a:endParaRPr lang="ko-KR" altLang="en-US" sz="1000" dirty="0">
                  <a:latin typeface="Arial" panose="020B0604020202020204" pitchFamily="34" charset="0"/>
                  <a:ea typeface="Arial Unicode MS" panose="020B0604020202020204" pitchFamily="50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1029" name="그림 102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1838" y="4397567"/>
                <a:ext cx="1022400" cy="197304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/>
          <p:cNvGrpSpPr/>
          <p:nvPr/>
        </p:nvGrpSpPr>
        <p:grpSpPr>
          <a:xfrm>
            <a:off x="3070411" y="3738982"/>
            <a:ext cx="2014773" cy="1806974"/>
            <a:chOff x="3070411" y="3745993"/>
            <a:chExt cx="2014773" cy="1806974"/>
          </a:xfrm>
        </p:grpSpPr>
        <p:grpSp>
          <p:nvGrpSpPr>
            <p:cNvPr id="7" name="그룹 6"/>
            <p:cNvGrpSpPr/>
            <p:nvPr/>
          </p:nvGrpSpPr>
          <p:grpSpPr>
            <a:xfrm>
              <a:off x="3408679" y="3745993"/>
              <a:ext cx="1676505" cy="1806974"/>
              <a:chOff x="3933056" y="3762506"/>
              <a:chExt cx="1676505" cy="1806974"/>
            </a:xfrm>
          </p:grpSpPr>
          <p:pic>
            <p:nvPicPr>
              <p:cNvPr id="3" name="그림 2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22" b="-1057"/>
              <a:stretch/>
            </p:blipFill>
            <p:spPr>
              <a:xfrm>
                <a:off x="3949414" y="4415713"/>
                <a:ext cx="1022400" cy="198000"/>
              </a:xfrm>
              <a:prstGeom prst="rect">
                <a:avLst/>
              </a:prstGeom>
            </p:spPr>
          </p:pic>
          <p:grpSp>
            <p:nvGrpSpPr>
              <p:cNvPr id="72" name="그룹 71"/>
              <p:cNvGrpSpPr/>
              <p:nvPr/>
            </p:nvGrpSpPr>
            <p:grpSpPr>
              <a:xfrm>
                <a:off x="3933056" y="3762506"/>
                <a:ext cx="1676505" cy="1798658"/>
                <a:chOff x="950701" y="3866368"/>
                <a:chExt cx="1676505" cy="1798658"/>
              </a:xfrm>
            </p:grpSpPr>
            <p:sp>
              <p:nvSpPr>
                <p:cNvPr id="73" name="TextBox 72"/>
                <p:cNvSpPr txBox="1"/>
                <p:nvPr/>
              </p:nvSpPr>
              <p:spPr>
                <a:xfrm>
                  <a:off x="1936445" y="5418805"/>
                  <a:ext cx="69076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altLang="ko-KR" sz="1000" dirty="0">
                      <a:latin typeface="Times New Roman"/>
                      <a:ea typeface="Arial Unicode MS" panose="020B0604020202020204" pitchFamily="50" charset="-127"/>
                      <a:cs typeface="Times New Roman"/>
                    </a:rPr>
                    <a:t>β</a:t>
                  </a:r>
                  <a:r>
                    <a:rPr lang="en-US" altLang="ko-KR" sz="1000" dirty="0">
                      <a:latin typeface="Arial" panose="020B0604020202020204" pitchFamily="34" charset="0"/>
                      <a:ea typeface="Arial Unicode MS" panose="020B0604020202020204" pitchFamily="50" charset="-127"/>
                      <a:cs typeface="Arial" panose="020B0604020202020204" pitchFamily="34" charset="0"/>
                    </a:rPr>
                    <a:t>-actin</a:t>
                  </a:r>
                  <a:endParaRPr lang="ko-KR" altLang="en-US" sz="10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1936445" y="4916757"/>
                  <a:ext cx="57087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000" dirty="0">
                      <a:latin typeface="Arial" panose="020B0604020202020204" pitchFamily="34" charset="0"/>
                      <a:ea typeface="Arial Unicode MS" panose="020B0604020202020204" pitchFamily="50" charset="-127"/>
                      <a:cs typeface="Arial" panose="020B0604020202020204" pitchFamily="34" charset="0"/>
                    </a:rPr>
                    <a:t>LC3 II</a:t>
                  </a:r>
                  <a:endParaRPr lang="ko-KR" altLang="en-US" sz="10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1930711" y="4071484"/>
                  <a:ext cx="518979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900" dirty="0">
                      <a:latin typeface="Arial" panose="020B0604020202020204" pitchFamily="34" charset="0"/>
                      <a:ea typeface="Arial Unicode MS" panose="020B0604020202020204" pitchFamily="50" charset="-127"/>
                      <a:cs typeface="Arial" panose="020B0604020202020204" pitchFamily="34" charset="0"/>
                    </a:rPr>
                    <a:t>siRNA</a:t>
                  </a:r>
                  <a:endParaRPr lang="ko-KR" altLang="en-US" sz="9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950701" y="4071484"/>
                  <a:ext cx="394088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9pPr>
                </a:lstStyle>
                <a:p>
                  <a:r>
                    <a:rPr lang="en-US" altLang="ko-KR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Ctrl</a:t>
                  </a:r>
                  <a:endParaRPr lang="ko-KR" altLang="en-US"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1589833" y="4071484"/>
                  <a:ext cx="514000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9pPr>
                </a:lstStyle>
                <a:p>
                  <a:r>
                    <a:rPr lang="en-US" altLang="ko-KR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ATG5</a:t>
                  </a:r>
                  <a:endParaRPr lang="ko-KR" altLang="en-US"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1268556" y="4071484"/>
                  <a:ext cx="467272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9pPr>
                </a:lstStyle>
                <a:p>
                  <a:r>
                    <a:rPr lang="en-US" altLang="ko-KR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EI24</a:t>
                  </a:r>
                  <a:endParaRPr lang="ko-KR" altLang="en-US"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1256884" y="3866368"/>
                  <a:ext cx="639755" cy="244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9pPr>
                </a:lstStyle>
                <a:p>
                  <a:r>
                    <a:rPr lang="en-US" altLang="ko-KR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U2OS</a:t>
                  </a:r>
                  <a:endParaRPr lang="ko-KR" alt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0" name="직선 연결선 79"/>
                <p:cNvCxnSpPr/>
                <p:nvPr/>
              </p:nvCxnSpPr>
              <p:spPr bwMode="auto">
                <a:xfrm>
                  <a:off x="1115414" y="4068402"/>
                  <a:ext cx="74933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/>
                <p:cNvSpPr txBox="1"/>
                <p:nvPr/>
              </p:nvSpPr>
              <p:spPr>
                <a:xfrm>
                  <a:off x="1936445" y="5159884"/>
                  <a:ext cx="4717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000" dirty="0">
                      <a:latin typeface="Arial" panose="020B0604020202020204" pitchFamily="34" charset="0"/>
                      <a:ea typeface="Arial Unicode MS" panose="020B0604020202020204" pitchFamily="50" charset="-127"/>
                      <a:cs typeface="Arial" panose="020B0604020202020204" pitchFamily="34" charset="0"/>
                    </a:rPr>
                    <a:t>p62</a:t>
                  </a:r>
                  <a:endParaRPr lang="ko-KR" altLang="en-US" sz="10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1936445" y="4726283"/>
                  <a:ext cx="4717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000" dirty="0">
                      <a:latin typeface="Arial" panose="020B0604020202020204" pitchFamily="34" charset="0"/>
                      <a:ea typeface="Arial Unicode MS" panose="020B0604020202020204" pitchFamily="50" charset="-127"/>
                      <a:cs typeface="Arial" panose="020B0604020202020204" pitchFamily="34" charset="0"/>
                    </a:rPr>
                    <a:t>LC3 </a:t>
                  </a:r>
                  <a:endParaRPr lang="ko-KR" altLang="en-US" sz="10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1936445" y="4262083"/>
                  <a:ext cx="47179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000" dirty="0">
                      <a:latin typeface="Arial" panose="020B0604020202020204" pitchFamily="34" charset="0"/>
                      <a:ea typeface="Arial Unicode MS" panose="020B0604020202020204" pitchFamily="50" charset="-127"/>
                      <a:cs typeface="Arial" panose="020B0604020202020204" pitchFamily="34" charset="0"/>
                    </a:rPr>
                    <a:t>Ei24</a:t>
                  </a:r>
                  <a:endParaRPr lang="ko-KR" altLang="en-US" sz="10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1936445" y="4518967"/>
                  <a:ext cx="518979" cy="244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000" dirty="0">
                      <a:latin typeface="Arial" panose="020B0604020202020204" pitchFamily="34" charset="0"/>
                      <a:ea typeface="Arial Unicode MS" panose="020B0604020202020204" pitchFamily="50" charset="-127"/>
                      <a:cs typeface="Arial" panose="020B0604020202020204" pitchFamily="34" charset="0"/>
                    </a:rPr>
                    <a:t>ATG5</a:t>
                  </a:r>
                  <a:endParaRPr lang="ko-KR" altLang="en-US" sz="1000" dirty="0">
                    <a:latin typeface="Arial" panose="020B0604020202020204" pitchFamily="34" charset="0"/>
                    <a:ea typeface="Arial Unicode MS" panose="020B0604020202020204" pitchFamily="50" charset="-127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028" name="그림 102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779" b="16665"/>
              <a:stretch/>
            </p:blipFill>
            <p:spPr>
              <a:xfrm>
                <a:off x="3947928" y="4196858"/>
                <a:ext cx="1022400" cy="180000"/>
              </a:xfrm>
              <a:prstGeom prst="rect">
                <a:avLst/>
              </a:prstGeom>
            </p:spPr>
          </p:pic>
          <p:pic>
            <p:nvPicPr>
              <p:cNvPr id="1031" name="그림 1030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20" b="4320"/>
              <a:stretch/>
            </p:blipFill>
            <p:spPr>
              <a:xfrm>
                <a:off x="3947589" y="4660513"/>
                <a:ext cx="1022400" cy="360000"/>
              </a:xfrm>
              <a:prstGeom prst="rect">
                <a:avLst/>
              </a:prstGeom>
            </p:spPr>
          </p:pic>
          <p:pic>
            <p:nvPicPr>
              <p:cNvPr id="1033" name="그림 1032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676" b="8944"/>
              <a:stretch/>
            </p:blipFill>
            <p:spPr>
              <a:xfrm>
                <a:off x="3948355" y="5056513"/>
                <a:ext cx="1022400" cy="226800"/>
              </a:xfrm>
              <a:prstGeom prst="rect">
                <a:avLst/>
              </a:prstGeom>
            </p:spPr>
          </p:pic>
          <p:pic>
            <p:nvPicPr>
              <p:cNvPr id="1035" name="그림 103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1234" y="5327822"/>
                <a:ext cx="1022400" cy="241658"/>
              </a:xfrm>
              <a:prstGeom prst="rect">
                <a:avLst/>
              </a:prstGeom>
            </p:spPr>
          </p:pic>
        </p:grpSp>
        <p:grpSp>
          <p:nvGrpSpPr>
            <p:cNvPr id="66" name="그룹 65"/>
            <p:cNvGrpSpPr/>
            <p:nvPr/>
          </p:nvGrpSpPr>
          <p:grpSpPr>
            <a:xfrm>
              <a:off x="3142668" y="4173670"/>
              <a:ext cx="343636" cy="230832"/>
              <a:chOff x="2720890" y="1509116"/>
              <a:chExt cx="283996" cy="230832"/>
            </a:xfrm>
          </p:grpSpPr>
          <p:cxnSp>
            <p:nvCxnSpPr>
              <p:cNvPr id="67" name="직선 연결선 66"/>
              <p:cNvCxnSpPr/>
              <p:nvPr/>
            </p:nvCxnSpPr>
            <p:spPr>
              <a:xfrm>
                <a:off x="2923500" y="1620134"/>
                <a:ext cx="36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31"/>
              <p:cNvSpPr txBox="1">
                <a:spLocks noChangeArrowheads="1"/>
              </p:cNvSpPr>
              <p:nvPr/>
            </p:nvSpPr>
            <p:spPr bwMode="auto">
              <a:xfrm>
                <a:off x="2720890" y="1509116"/>
                <a:ext cx="28399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36</a:t>
                </a:r>
                <a:endParaRPr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1" name="그룹 70"/>
            <p:cNvGrpSpPr/>
            <p:nvPr/>
          </p:nvGrpSpPr>
          <p:grpSpPr>
            <a:xfrm>
              <a:off x="3137716" y="4388805"/>
              <a:ext cx="343636" cy="230832"/>
              <a:chOff x="2720890" y="1509116"/>
              <a:chExt cx="283996" cy="230832"/>
            </a:xfrm>
          </p:grpSpPr>
          <p:cxnSp>
            <p:nvCxnSpPr>
              <p:cNvPr id="83" name="직선 연결선 82"/>
              <p:cNvCxnSpPr/>
              <p:nvPr/>
            </p:nvCxnSpPr>
            <p:spPr>
              <a:xfrm>
                <a:off x="2923500" y="1620134"/>
                <a:ext cx="36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31"/>
              <p:cNvSpPr txBox="1">
                <a:spLocks noChangeArrowheads="1"/>
              </p:cNvSpPr>
              <p:nvPr/>
            </p:nvSpPr>
            <p:spPr bwMode="auto">
              <a:xfrm>
                <a:off x="2720890" y="1509116"/>
                <a:ext cx="28399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64</a:t>
                </a:r>
                <a:endParaRPr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그룹 84"/>
            <p:cNvGrpSpPr/>
            <p:nvPr/>
          </p:nvGrpSpPr>
          <p:grpSpPr>
            <a:xfrm>
              <a:off x="3137051" y="4760516"/>
              <a:ext cx="343636" cy="230832"/>
              <a:chOff x="2720890" y="1509116"/>
              <a:chExt cx="283996" cy="230832"/>
            </a:xfrm>
          </p:grpSpPr>
          <p:cxnSp>
            <p:nvCxnSpPr>
              <p:cNvPr id="86" name="직선 연결선 85"/>
              <p:cNvCxnSpPr/>
              <p:nvPr/>
            </p:nvCxnSpPr>
            <p:spPr>
              <a:xfrm>
                <a:off x="2923500" y="1620134"/>
                <a:ext cx="36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31"/>
              <p:cNvSpPr txBox="1">
                <a:spLocks noChangeArrowheads="1"/>
              </p:cNvSpPr>
              <p:nvPr/>
            </p:nvSpPr>
            <p:spPr bwMode="auto">
              <a:xfrm>
                <a:off x="2720890" y="1509116"/>
                <a:ext cx="28399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" name="그룹 89"/>
            <p:cNvGrpSpPr/>
            <p:nvPr/>
          </p:nvGrpSpPr>
          <p:grpSpPr>
            <a:xfrm>
              <a:off x="3142419" y="5023098"/>
              <a:ext cx="343636" cy="230832"/>
              <a:chOff x="2720890" y="1509116"/>
              <a:chExt cx="283996" cy="230832"/>
            </a:xfrm>
          </p:grpSpPr>
          <p:cxnSp>
            <p:nvCxnSpPr>
              <p:cNvPr id="91" name="직선 연결선 90"/>
              <p:cNvCxnSpPr/>
              <p:nvPr/>
            </p:nvCxnSpPr>
            <p:spPr>
              <a:xfrm>
                <a:off x="2923500" y="1620134"/>
                <a:ext cx="36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31"/>
              <p:cNvSpPr txBox="1">
                <a:spLocks noChangeArrowheads="1"/>
              </p:cNvSpPr>
              <p:nvPr/>
            </p:nvSpPr>
            <p:spPr bwMode="auto">
              <a:xfrm>
                <a:off x="2720890" y="1509116"/>
                <a:ext cx="28399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64</a:t>
                </a:r>
                <a:endParaRPr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3" name="그룹 92"/>
            <p:cNvGrpSpPr/>
            <p:nvPr/>
          </p:nvGrpSpPr>
          <p:grpSpPr>
            <a:xfrm>
              <a:off x="3153429" y="5298430"/>
              <a:ext cx="343636" cy="230832"/>
              <a:chOff x="2720890" y="1509116"/>
              <a:chExt cx="283996" cy="230832"/>
            </a:xfrm>
          </p:grpSpPr>
          <p:cxnSp>
            <p:nvCxnSpPr>
              <p:cNvPr id="94" name="직선 연결선 93"/>
              <p:cNvCxnSpPr/>
              <p:nvPr/>
            </p:nvCxnSpPr>
            <p:spPr>
              <a:xfrm>
                <a:off x="2923500" y="1620134"/>
                <a:ext cx="36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Box 31"/>
              <p:cNvSpPr txBox="1">
                <a:spLocks noChangeArrowheads="1"/>
              </p:cNvSpPr>
              <p:nvPr/>
            </p:nvSpPr>
            <p:spPr bwMode="auto">
              <a:xfrm>
                <a:off x="2720890" y="1509116"/>
                <a:ext cx="283996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r>
                  <a:rPr lang="en-US" altLang="ko-K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ko-KR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6" name="TextBox 31"/>
            <p:cNvSpPr txBox="1">
              <a:spLocks noChangeArrowheads="1"/>
            </p:cNvSpPr>
            <p:nvPr/>
          </p:nvSpPr>
          <p:spPr bwMode="auto">
            <a:xfrm>
              <a:off x="3070411" y="3964615"/>
              <a:ext cx="50311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ko-KR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kDa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698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2585</TotalTime>
  <Words>584</Words>
  <Application>Microsoft Macintosh PowerPoint</Application>
  <PresentationFormat>화면 슬라이드 쇼(4:3)</PresentationFormat>
  <Paragraphs>109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0" baseType="lpstr">
      <vt:lpstr>맑은 고딕</vt:lpstr>
      <vt:lpstr>Arial Unicode MS</vt:lpstr>
      <vt:lpstr>Arial</vt:lpstr>
      <vt:lpstr>Times New Roman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ncc</dc:creator>
  <cp:lastModifiedBy>김선신</cp:lastModifiedBy>
  <cp:revision>58</cp:revision>
  <dcterms:created xsi:type="dcterms:W3CDTF">2018-02-05T07:29:03Z</dcterms:created>
  <dcterms:modified xsi:type="dcterms:W3CDTF">2019-07-16T02:45:44Z</dcterms:modified>
</cp:coreProperties>
</file>