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11887200" cy="9144000"/>
  <p:notesSz cx="6858000" cy="9144000"/>
  <p:defaultTextStyle>
    <a:defPPr>
      <a:defRPr lang="en-US"/>
    </a:defPPr>
    <a:lvl1pPr marL="0" algn="l" defTabSz="1201704" rtl="0" eaLnBrk="1" latinLnBrk="0" hangingPunct="1">
      <a:defRPr sz="2400" kern="1200">
        <a:solidFill>
          <a:schemeClr val="tx1"/>
        </a:solidFill>
        <a:latin typeface="+mn-lt"/>
        <a:ea typeface="+mn-ea"/>
        <a:cs typeface="+mn-cs"/>
      </a:defRPr>
    </a:lvl1pPr>
    <a:lvl2pPr marL="600852" algn="l" defTabSz="1201704" rtl="0" eaLnBrk="1" latinLnBrk="0" hangingPunct="1">
      <a:defRPr sz="2400" kern="1200">
        <a:solidFill>
          <a:schemeClr val="tx1"/>
        </a:solidFill>
        <a:latin typeface="+mn-lt"/>
        <a:ea typeface="+mn-ea"/>
        <a:cs typeface="+mn-cs"/>
      </a:defRPr>
    </a:lvl2pPr>
    <a:lvl3pPr marL="1201704" algn="l" defTabSz="1201704" rtl="0" eaLnBrk="1" latinLnBrk="0" hangingPunct="1">
      <a:defRPr sz="2400" kern="1200">
        <a:solidFill>
          <a:schemeClr val="tx1"/>
        </a:solidFill>
        <a:latin typeface="+mn-lt"/>
        <a:ea typeface="+mn-ea"/>
        <a:cs typeface="+mn-cs"/>
      </a:defRPr>
    </a:lvl3pPr>
    <a:lvl4pPr marL="1802557" algn="l" defTabSz="1201704" rtl="0" eaLnBrk="1" latinLnBrk="0" hangingPunct="1">
      <a:defRPr sz="2400" kern="1200">
        <a:solidFill>
          <a:schemeClr val="tx1"/>
        </a:solidFill>
        <a:latin typeface="+mn-lt"/>
        <a:ea typeface="+mn-ea"/>
        <a:cs typeface="+mn-cs"/>
      </a:defRPr>
    </a:lvl4pPr>
    <a:lvl5pPr marL="2403409" algn="l" defTabSz="1201704" rtl="0" eaLnBrk="1" latinLnBrk="0" hangingPunct="1">
      <a:defRPr sz="2400" kern="1200">
        <a:solidFill>
          <a:schemeClr val="tx1"/>
        </a:solidFill>
        <a:latin typeface="+mn-lt"/>
        <a:ea typeface="+mn-ea"/>
        <a:cs typeface="+mn-cs"/>
      </a:defRPr>
    </a:lvl5pPr>
    <a:lvl6pPr marL="3004261" algn="l" defTabSz="1201704" rtl="0" eaLnBrk="1" latinLnBrk="0" hangingPunct="1">
      <a:defRPr sz="2400" kern="1200">
        <a:solidFill>
          <a:schemeClr val="tx1"/>
        </a:solidFill>
        <a:latin typeface="+mn-lt"/>
        <a:ea typeface="+mn-ea"/>
        <a:cs typeface="+mn-cs"/>
      </a:defRPr>
    </a:lvl6pPr>
    <a:lvl7pPr marL="3605113" algn="l" defTabSz="1201704" rtl="0" eaLnBrk="1" latinLnBrk="0" hangingPunct="1">
      <a:defRPr sz="2400" kern="1200">
        <a:solidFill>
          <a:schemeClr val="tx1"/>
        </a:solidFill>
        <a:latin typeface="+mn-lt"/>
        <a:ea typeface="+mn-ea"/>
        <a:cs typeface="+mn-cs"/>
      </a:defRPr>
    </a:lvl7pPr>
    <a:lvl8pPr marL="4205966" algn="l" defTabSz="1201704" rtl="0" eaLnBrk="1" latinLnBrk="0" hangingPunct="1">
      <a:defRPr sz="2400" kern="1200">
        <a:solidFill>
          <a:schemeClr val="tx1"/>
        </a:solidFill>
        <a:latin typeface="+mn-lt"/>
        <a:ea typeface="+mn-ea"/>
        <a:cs typeface="+mn-cs"/>
      </a:defRPr>
    </a:lvl8pPr>
    <a:lvl9pPr marL="4806818" algn="l" defTabSz="1201704"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80" autoAdjust="0"/>
  </p:normalViewPr>
  <p:slideViewPr>
    <p:cSldViewPr>
      <p:cViewPr varScale="1">
        <p:scale>
          <a:sx n="82" d="100"/>
          <a:sy n="82" d="100"/>
        </p:scale>
        <p:origin x="1752" y="84"/>
      </p:cViewPr>
      <p:guideLst>
        <p:guide orient="horz" pos="2880"/>
        <p:guide pos="37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128.139.16.67\moshelion-p\Ahan%20Dalal\Biostimulants%20paper\Results\Raw%20data\SPAC\Water%20reabsorption\Weight__GraphViewerC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ahan:Desktop:Averages%20updated%2029%20Oct%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ropbox\Grants\i-Core\&#1495;&#1502;&#1502;&#1492;%20&#1495;&#1491;&#1513;&#1492;\&#1504;&#1497;&#1505;&#1493;&#1497;&#1497;&#1501;\CIL%20biostimulants\Fruit%20r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28.139.16.67\moshelion-p\Ahan%20Dalal\Biostimulants%20paper\Results\Raw%20data\SPAC\Averages%20updated%2007%20Nov%2018.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28.139.16.67\moshelion-p\Ahan%20Dalal\Biostimulants%20paper\Results\Raw%20data\SPAC\Calculated%20Plant%20weight\Calculated%20Plant%20Weight%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551500711857501"/>
          <c:y val="3.4399900012498402E-2"/>
          <c:w val="0.67153784393573301"/>
          <c:h val="0.84756425446819195"/>
        </c:manualLayout>
      </c:layout>
      <c:lineChart>
        <c:grouping val="standard"/>
        <c:varyColors val="0"/>
        <c:ser>
          <c:idx val="0"/>
          <c:order val="0"/>
          <c:spPr>
            <a:ln w="19050">
              <a:solidFill>
                <a:srgbClr val="00B0F0"/>
              </a:solidFill>
            </a:ln>
          </c:spPr>
          <c:marker>
            <c:symbol val="none"/>
          </c:marker>
          <c:cat>
            <c:strRef>
              <c:f>'Weight__GraphViewerCN (2)'!$L$16669:$L$17144</c:f>
              <c:strCache>
                <c:ptCount val="476"/>
                <c:pt idx="0">
                  <c:v>1900</c:v>
                </c:pt>
                <c:pt idx="1">
                  <c:v>19:03</c:v>
                </c:pt>
                <c:pt idx="2">
                  <c:v>19:06</c:v>
                </c:pt>
                <c:pt idx="3">
                  <c:v>19:09</c:v>
                </c:pt>
                <c:pt idx="4">
                  <c:v>19:12</c:v>
                </c:pt>
                <c:pt idx="5">
                  <c:v>19:15</c:v>
                </c:pt>
                <c:pt idx="6">
                  <c:v>19:18</c:v>
                </c:pt>
                <c:pt idx="7">
                  <c:v>19:21</c:v>
                </c:pt>
                <c:pt idx="8">
                  <c:v>19:24</c:v>
                </c:pt>
                <c:pt idx="9">
                  <c:v>19:27</c:v>
                </c:pt>
                <c:pt idx="10">
                  <c:v>19:30</c:v>
                </c:pt>
                <c:pt idx="11">
                  <c:v>19:33</c:v>
                </c:pt>
                <c:pt idx="12">
                  <c:v>19:36</c:v>
                </c:pt>
                <c:pt idx="13">
                  <c:v>19:39</c:v>
                </c:pt>
                <c:pt idx="14">
                  <c:v>19:42</c:v>
                </c:pt>
                <c:pt idx="15">
                  <c:v>19:45</c:v>
                </c:pt>
                <c:pt idx="16">
                  <c:v>19:48</c:v>
                </c:pt>
                <c:pt idx="17">
                  <c:v>19:51</c:v>
                </c:pt>
                <c:pt idx="18">
                  <c:v>19:54</c:v>
                </c:pt>
                <c:pt idx="19">
                  <c:v>19:57</c:v>
                </c:pt>
                <c:pt idx="20">
                  <c:v>20:00</c:v>
                </c:pt>
                <c:pt idx="21">
                  <c:v>20:03</c:v>
                </c:pt>
                <c:pt idx="22">
                  <c:v>20:06</c:v>
                </c:pt>
                <c:pt idx="23">
                  <c:v>20:09</c:v>
                </c:pt>
                <c:pt idx="24">
                  <c:v>20:12</c:v>
                </c:pt>
                <c:pt idx="25">
                  <c:v>20:15</c:v>
                </c:pt>
                <c:pt idx="26">
                  <c:v>20:18</c:v>
                </c:pt>
                <c:pt idx="27">
                  <c:v>20:21</c:v>
                </c:pt>
                <c:pt idx="28">
                  <c:v>20:24</c:v>
                </c:pt>
                <c:pt idx="29">
                  <c:v>20:27</c:v>
                </c:pt>
                <c:pt idx="30">
                  <c:v>20:30</c:v>
                </c:pt>
                <c:pt idx="31">
                  <c:v>20:33</c:v>
                </c:pt>
                <c:pt idx="32">
                  <c:v>20:36</c:v>
                </c:pt>
                <c:pt idx="33">
                  <c:v>20:39</c:v>
                </c:pt>
                <c:pt idx="34">
                  <c:v>20:42</c:v>
                </c:pt>
                <c:pt idx="35">
                  <c:v>20:45</c:v>
                </c:pt>
                <c:pt idx="36">
                  <c:v>20:48</c:v>
                </c:pt>
                <c:pt idx="37">
                  <c:v>20:51</c:v>
                </c:pt>
                <c:pt idx="38">
                  <c:v>20:54</c:v>
                </c:pt>
                <c:pt idx="39">
                  <c:v>20:57</c:v>
                </c:pt>
                <c:pt idx="40">
                  <c:v>21:00</c:v>
                </c:pt>
                <c:pt idx="41">
                  <c:v>21:03</c:v>
                </c:pt>
                <c:pt idx="42">
                  <c:v>21:06</c:v>
                </c:pt>
                <c:pt idx="43">
                  <c:v>21:09</c:v>
                </c:pt>
                <c:pt idx="44">
                  <c:v>21:12</c:v>
                </c:pt>
                <c:pt idx="45">
                  <c:v>21:15</c:v>
                </c:pt>
                <c:pt idx="46">
                  <c:v>21:18</c:v>
                </c:pt>
                <c:pt idx="47">
                  <c:v>21:21</c:v>
                </c:pt>
                <c:pt idx="48">
                  <c:v>21:24</c:v>
                </c:pt>
                <c:pt idx="49">
                  <c:v>21:27</c:v>
                </c:pt>
                <c:pt idx="50">
                  <c:v>21:30</c:v>
                </c:pt>
                <c:pt idx="51">
                  <c:v>21:33</c:v>
                </c:pt>
                <c:pt idx="52">
                  <c:v>21:36</c:v>
                </c:pt>
                <c:pt idx="53">
                  <c:v>21:39</c:v>
                </c:pt>
                <c:pt idx="54">
                  <c:v>21:42</c:v>
                </c:pt>
                <c:pt idx="55">
                  <c:v>21:45</c:v>
                </c:pt>
                <c:pt idx="56">
                  <c:v>21:48</c:v>
                </c:pt>
                <c:pt idx="57">
                  <c:v>21:51</c:v>
                </c:pt>
                <c:pt idx="58">
                  <c:v>21:54</c:v>
                </c:pt>
                <c:pt idx="59">
                  <c:v>21:57</c:v>
                </c:pt>
                <c:pt idx="60">
                  <c:v>22:00</c:v>
                </c:pt>
                <c:pt idx="61">
                  <c:v>22:03</c:v>
                </c:pt>
                <c:pt idx="62">
                  <c:v>22:06</c:v>
                </c:pt>
                <c:pt idx="63">
                  <c:v>22:09</c:v>
                </c:pt>
                <c:pt idx="64">
                  <c:v>22:12</c:v>
                </c:pt>
                <c:pt idx="65">
                  <c:v>22:15</c:v>
                </c:pt>
                <c:pt idx="66">
                  <c:v>22:18</c:v>
                </c:pt>
                <c:pt idx="67">
                  <c:v>22:21</c:v>
                </c:pt>
                <c:pt idx="68">
                  <c:v>22:24</c:v>
                </c:pt>
                <c:pt idx="69">
                  <c:v>22:27</c:v>
                </c:pt>
                <c:pt idx="70">
                  <c:v>22:30</c:v>
                </c:pt>
                <c:pt idx="71">
                  <c:v>22:33</c:v>
                </c:pt>
                <c:pt idx="72">
                  <c:v>22:36</c:v>
                </c:pt>
                <c:pt idx="73">
                  <c:v>22:39</c:v>
                </c:pt>
                <c:pt idx="74">
                  <c:v>22:42</c:v>
                </c:pt>
                <c:pt idx="75">
                  <c:v>22:45</c:v>
                </c:pt>
                <c:pt idx="76">
                  <c:v>22:48</c:v>
                </c:pt>
                <c:pt idx="77">
                  <c:v>22:51</c:v>
                </c:pt>
                <c:pt idx="78">
                  <c:v>22:54</c:v>
                </c:pt>
                <c:pt idx="79">
                  <c:v>22:57</c:v>
                </c:pt>
                <c:pt idx="80">
                  <c:v>2300</c:v>
                </c:pt>
                <c:pt idx="81">
                  <c:v>23:03</c:v>
                </c:pt>
                <c:pt idx="82">
                  <c:v>23:06</c:v>
                </c:pt>
                <c:pt idx="83">
                  <c:v>23:09</c:v>
                </c:pt>
                <c:pt idx="84">
                  <c:v>23:12</c:v>
                </c:pt>
                <c:pt idx="85">
                  <c:v>23:15</c:v>
                </c:pt>
                <c:pt idx="86">
                  <c:v>23:18</c:v>
                </c:pt>
                <c:pt idx="87">
                  <c:v>23:21</c:v>
                </c:pt>
                <c:pt idx="88">
                  <c:v>23:24</c:v>
                </c:pt>
                <c:pt idx="89">
                  <c:v>23:27</c:v>
                </c:pt>
                <c:pt idx="90">
                  <c:v>23:30</c:v>
                </c:pt>
                <c:pt idx="91">
                  <c:v>23:33</c:v>
                </c:pt>
                <c:pt idx="92">
                  <c:v>23:36</c:v>
                </c:pt>
                <c:pt idx="93">
                  <c:v>23:39</c:v>
                </c:pt>
                <c:pt idx="94">
                  <c:v>23:42</c:v>
                </c:pt>
                <c:pt idx="95">
                  <c:v>23:45</c:v>
                </c:pt>
                <c:pt idx="96">
                  <c:v>23:48</c:v>
                </c:pt>
                <c:pt idx="97">
                  <c:v>23:51</c:v>
                </c:pt>
                <c:pt idx="98">
                  <c:v>23:54</c:v>
                </c:pt>
                <c:pt idx="99">
                  <c:v>23:57</c:v>
                </c:pt>
                <c:pt idx="100">
                  <c:v>0:00</c:v>
                </c:pt>
                <c:pt idx="101">
                  <c:v>0:03</c:v>
                </c:pt>
                <c:pt idx="102">
                  <c:v>0:06</c:v>
                </c:pt>
                <c:pt idx="103">
                  <c:v>0:09</c:v>
                </c:pt>
                <c:pt idx="104">
                  <c:v>0:12</c:v>
                </c:pt>
                <c:pt idx="105">
                  <c:v>0:15</c:v>
                </c:pt>
                <c:pt idx="106">
                  <c:v>0:18</c:v>
                </c:pt>
                <c:pt idx="107">
                  <c:v>0:21</c:v>
                </c:pt>
                <c:pt idx="108">
                  <c:v>0:24</c:v>
                </c:pt>
                <c:pt idx="109">
                  <c:v>0:27</c:v>
                </c:pt>
                <c:pt idx="110">
                  <c:v>0:30</c:v>
                </c:pt>
                <c:pt idx="111">
                  <c:v>0:33</c:v>
                </c:pt>
                <c:pt idx="112">
                  <c:v>0:36</c:v>
                </c:pt>
                <c:pt idx="113">
                  <c:v>0:39</c:v>
                </c:pt>
                <c:pt idx="114">
                  <c:v>0:42</c:v>
                </c:pt>
                <c:pt idx="115">
                  <c:v>0:45</c:v>
                </c:pt>
                <c:pt idx="116">
                  <c:v>0:48</c:v>
                </c:pt>
                <c:pt idx="117">
                  <c:v>0:51</c:v>
                </c:pt>
                <c:pt idx="118">
                  <c:v>0:54</c:v>
                </c:pt>
                <c:pt idx="119">
                  <c:v>0:57</c:v>
                </c:pt>
                <c:pt idx="120">
                  <c:v>1:00</c:v>
                </c:pt>
                <c:pt idx="121">
                  <c:v>1:03</c:v>
                </c:pt>
                <c:pt idx="122">
                  <c:v>1:06</c:v>
                </c:pt>
                <c:pt idx="123">
                  <c:v>1:09</c:v>
                </c:pt>
                <c:pt idx="124">
                  <c:v>1:12</c:v>
                </c:pt>
                <c:pt idx="125">
                  <c:v>1:15</c:v>
                </c:pt>
                <c:pt idx="126">
                  <c:v>1:18</c:v>
                </c:pt>
                <c:pt idx="127">
                  <c:v>1:21</c:v>
                </c:pt>
                <c:pt idx="128">
                  <c:v>1:24</c:v>
                </c:pt>
                <c:pt idx="129">
                  <c:v>1:27</c:v>
                </c:pt>
                <c:pt idx="130">
                  <c:v>1:30</c:v>
                </c:pt>
                <c:pt idx="131">
                  <c:v>1:33</c:v>
                </c:pt>
                <c:pt idx="132">
                  <c:v>1:36</c:v>
                </c:pt>
                <c:pt idx="133">
                  <c:v>1:39</c:v>
                </c:pt>
                <c:pt idx="134">
                  <c:v>1:42</c:v>
                </c:pt>
                <c:pt idx="135">
                  <c:v>1:45</c:v>
                </c:pt>
                <c:pt idx="136">
                  <c:v>1:48</c:v>
                </c:pt>
                <c:pt idx="137">
                  <c:v>1:51</c:v>
                </c:pt>
                <c:pt idx="138">
                  <c:v>1:54</c:v>
                </c:pt>
                <c:pt idx="139">
                  <c:v>1:57</c:v>
                </c:pt>
                <c:pt idx="140">
                  <c:v>2:00</c:v>
                </c:pt>
                <c:pt idx="141">
                  <c:v>2:03</c:v>
                </c:pt>
                <c:pt idx="142">
                  <c:v>2:06</c:v>
                </c:pt>
                <c:pt idx="143">
                  <c:v>2:09</c:v>
                </c:pt>
                <c:pt idx="144">
                  <c:v>2:12</c:v>
                </c:pt>
                <c:pt idx="145">
                  <c:v>2:15</c:v>
                </c:pt>
                <c:pt idx="146">
                  <c:v>2:18</c:v>
                </c:pt>
                <c:pt idx="147">
                  <c:v>2:21</c:v>
                </c:pt>
                <c:pt idx="148">
                  <c:v>2:24</c:v>
                </c:pt>
                <c:pt idx="149">
                  <c:v>2:27</c:v>
                </c:pt>
                <c:pt idx="150">
                  <c:v>2:30</c:v>
                </c:pt>
                <c:pt idx="151">
                  <c:v>2:33</c:v>
                </c:pt>
                <c:pt idx="152">
                  <c:v>2:36</c:v>
                </c:pt>
                <c:pt idx="153">
                  <c:v>2:39</c:v>
                </c:pt>
                <c:pt idx="154">
                  <c:v>2:42</c:v>
                </c:pt>
                <c:pt idx="155">
                  <c:v>2:45</c:v>
                </c:pt>
                <c:pt idx="156">
                  <c:v>2:48</c:v>
                </c:pt>
                <c:pt idx="157">
                  <c:v>2:51</c:v>
                </c:pt>
                <c:pt idx="158">
                  <c:v>2:54</c:v>
                </c:pt>
                <c:pt idx="159">
                  <c:v>2:57</c:v>
                </c:pt>
                <c:pt idx="160">
                  <c:v>0300</c:v>
                </c:pt>
                <c:pt idx="161">
                  <c:v>3:03</c:v>
                </c:pt>
                <c:pt idx="162">
                  <c:v>3:06</c:v>
                </c:pt>
                <c:pt idx="163">
                  <c:v>3:09</c:v>
                </c:pt>
                <c:pt idx="164">
                  <c:v>3:12</c:v>
                </c:pt>
                <c:pt idx="165">
                  <c:v>3:15</c:v>
                </c:pt>
                <c:pt idx="166">
                  <c:v>3:18</c:v>
                </c:pt>
                <c:pt idx="167">
                  <c:v>3:21</c:v>
                </c:pt>
                <c:pt idx="168">
                  <c:v>3:24</c:v>
                </c:pt>
                <c:pt idx="169">
                  <c:v>3:27</c:v>
                </c:pt>
                <c:pt idx="170">
                  <c:v>3:30</c:v>
                </c:pt>
                <c:pt idx="171">
                  <c:v>3:33</c:v>
                </c:pt>
                <c:pt idx="172">
                  <c:v>3:36</c:v>
                </c:pt>
                <c:pt idx="173">
                  <c:v>3:39</c:v>
                </c:pt>
                <c:pt idx="174">
                  <c:v>3:42</c:v>
                </c:pt>
                <c:pt idx="175">
                  <c:v>3:45</c:v>
                </c:pt>
                <c:pt idx="176">
                  <c:v>3:48</c:v>
                </c:pt>
                <c:pt idx="177">
                  <c:v>3:51</c:v>
                </c:pt>
                <c:pt idx="178">
                  <c:v>3:54</c:v>
                </c:pt>
                <c:pt idx="179">
                  <c:v>3:57</c:v>
                </c:pt>
                <c:pt idx="180">
                  <c:v>4:00</c:v>
                </c:pt>
                <c:pt idx="181">
                  <c:v>4:03</c:v>
                </c:pt>
                <c:pt idx="182">
                  <c:v>4:06</c:v>
                </c:pt>
                <c:pt idx="183">
                  <c:v>4:09</c:v>
                </c:pt>
                <c:pt idx="184">
                  <c:v>4:12</c:v>
                </c:pt>
                <c:pt idx="185">
                  <c:v>4:15</c:v>
                </c:pt>
                <c:pt idx="186">
                  <c:v>4:18</c:v>
                </c:pt>
                <c:pt idx="187">
                  <c:v>4:21</c:v>
                </c:pt>
                <c:pt idx="188">
                  <c:v>4:24</c:v>
                </c:pt>
                <c:pt idx="189">
                  <c:v>4:27</c:v>
                </c:pt>
                <c:pt idx="190">
                  <c:v>4:30</c:v>
                </c:pt>
                <c:pt idx="191">
                  <c:v>4:33</c:v>
                </c:pt>
                <c:pt idx="192">
                  <c:v>4:36</c:v>
                </c:pt>
                <c:pt idx="193">
                  <c:v>4:39</c:v>
                </c:pt>
                <c:pt idx="194">
                  <c:v>4:42</c:v>
                </c:pt>
                <c:pt idx="195">
                  <c:v>4:45</c:v>
                </c:pt>
                <c:pt idx="196">
                  <c:v>4:48</c:v>
                </c:pt>
                <c:pt idx="197">
                  <c:v>4:51</c:v>
                </c:pt>
                <c:pt idx="198">
                  <c:v>4:54</c:v>
                </c:pt>
                <c:pt idx="199">
                  <c:v>4:57</c:v>
                </c:pt>
                <c:pt idx="200">
                  <c:v>5:00</c:v>
                </c:pt>
                <c:pt idx="201">
                  <c:v>5:03</c:v>
                </c:pt>
                <c:pt idx="202">
                  <c:v>5:06</c:v>
                </c:pt>
                <c:pt idx="203">
                  <c:v>5:09</c:v>
                </c:pt>
                <c:pt idx="204">
                  <c:v>5:12</c:v>
                </c:pt>
                <c:pt idx="205">
                  <c:v>5:15</c:v>
                </c:pt>
                <c:pt idx="206">
                  <c:v>5:18</c:v>
                </c:pt>
                <c:pt idx="207">
                  <c:v>5:21</c:v>
                </c:pt>
                <c:pt idx="208">
                  <c:v>5:24</c:v>
                </c:pt>
                <c:pt idx="209">
                  <c:v>5:27</c:v>
                </c:pt>
                <c:pt idx="210">
                  <c:v>5:30</c:v>
                </c:pt>
                <c:pt idx="211">
                  <c:v>5:33</c:v>
                </c:pt>
                <c:pt idx="212">
                  <c:v>5:36</c:v>
                </c:pt>
                <c:pt idx="213">
                  <c:v>5:39</c:v>
                </c:pt>
                <c:pt idx="214">
                  <c:v>5:42</c:v>
                </c:pt>
                <c:pt idx="215">
                  <c:v>5:45</c:v>
                </c:pt>
                <c:pt idx="216">
                  <c:v>5:48</c:v>
                </c:pt>
                <c:pt idx="217">
                  <c:v>5:51</c:v>
                </c:pt>
                <c:pt idx="218">
                  <c:v>5:54</c:v>
                </c:pt>
                <c:pt idx="219">
                  <c:v>5:57</c:v>
                </c:pt>
                <c:pt idx="220">
                  <c:v>6:00</c:v>
                </c:pt>
                <c:pt idx="221">
                  <c:v>6:03</c:v>
                </c:pt>
                <c:pt idx="222">
                  <c:v>6:06</c:v>
                </c:pt>
                <c:pt idx="223">
                  <c:v>6:09</c:v>
                </c:pt>
                <c:pt idx="224">
                  <c:v>6:12</c:v>
                </c:pt>
                <c:pt idx="225">
                  <c:v>6:15</c:v>
                </c:pt>
                <c:pt idx="226">
                  <c:v>6:18</c:v>
                </c:pt>
                <c:pt idx="227">
                  <c:v>6:21</c:v>
                </c:pt>
                <c:pt idx="228">
                  <c:v>6:24</c:v>
                </c:pt>
                <c:pt idx="229">
                  <c:v>6:27</c:v>
                </c:pt>
                <c:pt idx="230">
                  <c:v>6:30</c:v>
                </c:pt>
                <c:pt idx="231">
                  <c:v>6:33</c:v>
                </c:pt>
                <c:pt idx="232">
                  <c:v>6:36</c:v>
                </c:pt>
                <c:pt idx="233">
                  <c:v>6:39</c:v>
                </c:pt>
                <c:pt idx="234">
                  <c:v>6:42</c:v>
                </c:pt>
                <c:pt idx="235">
                  <c:v>6:45</c:v>
                </c:pt>
                <c:pt idx="236">
                  <c:v>6:48</c:v>
                </c:pt>
                <c:pt idx="237">
                  <c:v>6:51</c:v>
                </c:pt>
                <c:pt idx="238">
                  <c:v>6:54</c:v>
                </c:pt>
                <c:pt idx="239">
                  <c:v>6:57</c:v>
                </c:pt>
                <c:pt idx="240">
                  <c:v>0700</c:v>
                </c:pt>
                <c:pt idx="241">
                  <c:v>7:03</c:v>
                </c:pt>
                <c:pt idx="242">
                  <c:v>7:06</c:v>
                </c:pt>
                <c:pt idx="243">
                  <c:v>7:09</c:v>
                </c:pt>
                <c:pt idx="244">
                  <c:v>7:12</c:v>
                </c:pt>
                <c:pt idx="245">
                  <c:v>7:15</c:v>
                </c:pt>
                <c:pt idx="246">
                  <c:v>7:18</c:v>
                </c:pt>
                <c:pt idx="247">
                  <c:v>7:21</c:v>
                </c:pt>
                <c:pt idx="248">
                  <c:v>7:24</c:v>
                </c:pt>
                <c:pt idx="249">
                  <c:v>7:27</c:v>
                </c:pt>
                <c:pt idx="250">
                  <c:v>7:30</c:v>
                </c:pt>
                <c:pt idx="251">
                  <c:v>7:33</c:v>
                </c:pt>
                <c:pt idx="252">
                  <c:v>7:36</c:v>
                </c:pt>
                <c:pt idx="253">
                  <c:v>7:39</c:v>
                </c:pt>
                <c:pt idx="254">
                  <c:v>7:42</c:v>
                </c:pt>
                <c:pt idx="255">
                  <c:v>7:45</c:v>
                </c:pt>
                <c:pt idx="256">
                  <c:v>7:48</c:v>
                </c:pt>
                <c:pt idx="257">
                  <c:v>7:51</c:v>
                </c:pt>
                <c:pt idx="258">
                  <c:v>7:54</c:v>
                </c:pt>
                <c:pt idx="259">
                  <c:v>7:57</c:v>
                </c:pt>
                <c:pt idx="260">
                  <c:v>8:00</c:v>
                </c:pt>
                <c:pt idx="261">
                  <c:v>8:03</c:v>
                </c:pt>
                <c:pt idx="262">
                  <c:v>8:06</c:v>
                </c:pt>
                <c:pt idx="263">
                  <c:v>8:09</c:v>
                </c:pt>
                <c:pt idx="264">
                  <c:v>8:12</c:v>
                </c:pt>
                <c:pt idx="265">
                  <c:v>8:15</c:v>
                </c:pt>
                <c:pt idx="266">
                  <c:v>8:18</c:v>
                </c:pt>
                <c:pt idx="267">
                  <c:v>8:21</c:v>
                </c:pt>
                <c:pt idx="268">
                  <c:v>8:24</c:v>
                </c:pt>
                <c:pt idx="269">
                  <c:v>8:27</c:v>
                </c:pt>
                <c:pt idx="270">
                  <c:v>8:30</c:v>
                </c:pt>
                <c:pt idx="271">
                  <c:v>8:33</c:v>
                </c:pt>
                <c:pt idx="272">
                  <c:v>8:36</c:v>
                </c:pt>
                <c:pt idx="273">
                  <c:v>8:39</c:v>
                </c:pt>
                <c:pt idx="274">
                  <c:v>8:42</c:v>
                </c:pt>
                <c:pt idx="275">
                  <c:v>8:45</c:v>
                </c:pt>
                <c:pt idx="276">
                  <c:v>8:48</c:v>
                </c:pt>
                <c:pt idx="277">
                  <c:v>8:51</c:v>
                </c:pt>
                <c:pt idx="278">
                  <c:v>8:54</c:v>
                </c:pt>
                <c:pt idx="279">
                  <c:v>8:57</c:v>
                </c:pt>
                <c:pt idx="280">
                  <c:v>9:00</c:v>
                </c:pt>
                <c:pt idx="281">
                  <c:v>9:03</c:v>
                </c:pt>
                <c:pt idx="282">
                  <c:v>9:06</c:v>
                </c:pt>
                <c:pt idx="283">
                  <c:v>9:09</c:v>
                </c:pt>
                <c:pt idx="284">
                  <c:v>9:12</c:v>
                </c:pt>
                <c:pt idx="285">
                  <c:v>9:15</c:v>
                </c:pt>
                <c:pt idx="286">
                  <c:v>9:18</c:v>
                </c:pt>
                <c:pt idx="287">
                  <c:v>9:21</c:v>
                </c:pt>
                <c:pt idx="288">
                  <c:v>9:24</c:v>
                </c:pt>
                <c:pt idx="289">
                  <c:v>9:27</c:v>
                </c:pt>
                <c:pt idx="290">
                  <c:v>9:30</c:v>
                </c:pt>
                <c:pt idx="291">
                  <c:v>9:33</c:v>
                </c:pt>
                <c:pt idx="292">
                  <c:v>9:36</c:v>
                </c:pt>
                <c:pt idx="293">
                  <c:v>9:39</c:v>
                </c:pt>
                <c:pt idx="294">
                  <c:v>9:42</c:v>
                </c:pt>
                <c:pt idx="295">
                  <c:v>9:45</c:v>
                </c:pt>
                <c:pt idx="296">
                  <c:v>9:48</c:v>
                </c:pt>
                <c:pt idx="297">
                  <c:v>9:51</c:v>
                </c:pt>
                <c:pt idx="298">
                  <c:v>9:54</c:v>
                </c:pt>
                <c:pt idx="299">
                  <c:v>9:57</c:v>
                </c:pt>
                <c:pt idx="300">
                  <c:v>10:00</c:v>
                </c:pt>
                <c:pt idx="301">
                  <c:v>10:03</c:v>
                </c:pt>
                <c:pt idx="302">
                  <c:v>10:06</c:v>
                </c:pt>
                <c:pt idx="303">
                  <c:v>10:09</c:v>
                </c:pt>
                <c:pt idx="304">
                  <c:v>10:12</c:v>
                </c:pt>
                <c:pt idx="305">
                  <c:v>10:15</c:v>
                </c:pt>
                <c:pt idx="306">
                  <c:v>10:18</c:v>
                </c:pt>
                <c:pt idx="307">
                  <c:v>10:21</c:v>
                </c:pt>
                <c:pt idx="308">
                  <c:v>10:24</c:v>
                </c:pt>
                <c:pt idx="309">
                  <c:v>10:27</c:v>
                </c:pt>
                <c:pt idx="310">
                  <c:v>10:30</c:v>
                </c:pt>
                <c:pt idx="311">
                  <c:v>10:33</c:v>
                </c:pt>
                <c:pt idx="312">
                  <c:v>10:36</c:v>
                </c:pt>
                <c:pt idx="313">
                  <c:v>10:39</c:v>
                </c:pt>
                <c:pt idx="314">
                  <c:v>10:42</c:v>
                </c:pt>
                <c:pt idx="315">
                  <c:v>10:45</c:v>
                </c:pt>
                <c:pt idx="316">
                  <c:v>10:48</c:v>
                </c:pt>
                <c:pt idx="317">
                  <c:v>10:51</c:v>
                </c:pt>
                <c:pt idx="318">
                  <c:v>10:54</c:v>
                </c:pt>
                <c:pt idx="319">
                  <c:v>10:57</c:v>
                </c:pt>
                <c:pt idx="320">
                  <c:v>1100</c:v>
                </c:pt>
                <c:pt idx="321">
                  <c:v>11:03</c:v>
                </c:pt>
                <c:pt idx="322">
                  <c:v>11:06</c:v>
                </c:pt>
                <c:pt idx="323">
                  <c:v>11:09</c:v>
                </c:pt>
                <c:pt idx="324">
                  <c:v>11:12</c:v>
                </c:pt>
                <c:pt idx="325">
                  <c:v>11:15</c:v>
                </c:pt>
                <c:pt idx="326">
                  <c:v>11:18</c:v>
                </c:pt>
                <c:pt idx="327">
                  <c:v>11:21</c:v>
                </c:pt>
                <c:pt idx="328">
                  <c:v>11:24</c:v>
                </c:pt>
                <c:pt idx="329">
                  <c:v>11:27</c:v>
                </c:pt>
                <c:pt idx="330">
                  <c:v>11:30</c:v>
                </c:pt>
                <c:pt idx="331">
                  <c:v>11:33</c:v>
                </c:pt>
                <c:pt idx="332">
                  <c:v>11:36</c:v>
                </c:pt>
                <c:pt idx="333">
                  <c:v>11:39</c:v>
                </c:pt>
                <c:pt idx="334">
                  <c:v>11:42</c:v>
                </c:pt>
                <c:pt idx="335">
                  <c:v>11:45</c:v>
                </c:pt>
                <c:pt idx="336">
                  <c:v>11:48</c:v>
                </c:pt>
                <c:pt idx="337">
                  <c:v>11:51</c:v>
                </c:pt>
                <c:pt idx="338">
                  <c:v>11:54</c:v>
                </c:pt>
                <c:pt idx="339">
                  <c:v>11:57</c:v>
                </c:pt>
                <c:pt idx="340">
                  <c:v>12:00</c:v>
                </c:pt>
                <c:pt idx="341">
                  <c:v>12:03</c:v>
                </c:pt>
                <c:pt idx="342">
                  <c:v>12:06</c:v>
                </c:pt>
                <c:pt idx="343">
                  <c:v>12:09</c:v>
                </c:pt>
                <c:pt idx="344">
                  <c:v>12:12</c:v>
                </c:pt>
                <c:pt idx="345">
                  <c:v>12:15</c:v>
                </c:pt>
                <c:pt idx="346">
                  <c:v>12:18</c:v>
                </c:pt>
                <c:pt idx="347">
                  <c:v>12:21</c:v>
                </c:pt>
                <c:pt idx="348">
                  <c:v>12:24</c:v>
                </c:pt>
                <c:pt idx="349">
                  <c:v>12:27</c:v>
                </c:pt>
                <c:pt idx="350">
                  <c:v>12:30</c:v>
                </c:pt>
                <c:pt idx="351">
                  <c:v>12:33</c:v>
                </c:pt>
                <c:pt idx="352">
                  <c:v>12:36</c:v>
                </c:pt>
                <c:pt idx="353">
                  <c:v>12:39</c:v>
                </c:pt>
                <c:pt idx="354">
                  <c:v>12:42</c:v>
                </c:pt>
                <c:pt idx="355">
                  <c:v>12:45</c:v>
                </c:pt>
                <c:pt idx="356">
                  <c:v>12:48</c:v>
                </c:pt>
                <c:pt idx="357">
                  <c:v>12:51</c:v>
                </c:pt>
                <c:pt idx="358">
                  <c:v>12:54</c:v>
                </c:pt>
                <c:pt idx="359">
                  <c:v>12:57</c:v>
                </c:pt>
                <c:pt idx="360">
                  <c:v>13:00</c:v>
                </c:pt>
                <c:pt idx="361">
                  <c:v>13:03</c:v>
                </c:pt>
                <c:pt idx="362">
                  <c:v>13:06</c:v>
                </c:pt>
                <c:pt idx="363">
                  <c:v>13:09</c:v>
                </c:pt>
                <c:pt idx="364">
                  <c:v>13:12</c:v>
                </c:pt>
                <c:pt idx="365">
                  <c:v>13:15</c:v>
                </c:pt>
                <c:pt idx="366">
                  <c:v>13:18</c:v>
                </c:pt>
                <c:pt idx="367">
                  <c:v>13:21</c:v>
                </c:pt>
                <c:pt idx="368">
                  <c:v>13:24</c:v>
                </c:pt>
                <c:pt idx="369">
                  <c:v>13:27</c:v>
                </c:pt>
                <c:pt idx="370">
                  <c:v>13:30</c:v>
                </c:pt>
                <c:pt idx="371">
                  <c:v>13:33</c:v>
                </c:pt>
                <c:pt idx="372">
                  <c:v>13:36</c:v>
                </c:pt>
                <c:pt idx="373">
                  <c:v>13:39</c:v>
                </c:pt>
                <c:pt idx="374">
                  <c:v>13:42</c:v>
                </c:pt>
                <c:pt idx="375">
                  <c:v>13:45</c:v>
                </c:pt>
                <c:pt idx="376">
                  <c:v>13:48</c:v>
                </c:pt>
                <c:pt idx="377">
                  <c:v>13:51</c:v>
                </c:pt>
                <c:pt idx="378">
                  <c:v>13:54</c:v>
                </c:pt>
                <c:pt idx="379">
                  <c:v>13:57</c:v>
                </c:pt>
                <c:pt idx="380">
                  <c:v>14:00</c:v>
                </c:pt>
                <c:pt idx="381">
                  <c:v>14:03</c:v>
                </c:pt>
                <c:pt idx="382">
                  <c:v>14:06</c:v>
                </c:pt>
                <c:pt idx="383">
                  <c:v>14:09</c:v>
                </c:pt>
                <c:pt idx="384">
                  <c:v>14:12</c:v>
                </c:pt>
                <c:pt idx="385">
                  <c:v>14:15</c:v>
                </c:pt>
                <c:pt idx="386">
                  <c:v>14:18</c:v>
                </c:pt>
                <c:pt idx="387">
                  <c:v>14:21</c:v>
                </c:pt>
                <c:pt idx="388">
                  <c:v>14:24</c:v>
                </c:pt>
                <c:pt idx="389">
                  <c:v>14:27</c:v>
                </c:pt>
                <c:pt idx="390">
                  <c:v>14:30</c:v>
                </c:pt>
                <c:pt idx="391">
                  <c:v>14:33</c:v>
                </c:pt>
                <c:pt idx="392">
                  <c:v>14:36</c:v>
                </c:pt>
                <c:pt idx="393">
                  <c:v>14:39</c:v>
                </c:pt>
                <c:pt idx="394">
                  <c:v>14:42</c:v>
                </c:pt>
                <c:pt idx="395">
                  <c:v>14:45</c:v>
                </c:pt>
                <c:pt idx="396">
                  <c:v>14:48</c:v>
                </c:pt>
                <c:pt idx="397">
                  <c:v>14:51</c:v>
                </c:pt>
                <c:pt idx="398">
                  <c:v>14:54</c:v>
                </c:pt>
                <c:pt idx="399">
                  <c:v>14:57</c:v>
                </c:pt>
                <c:pt idx="400">
                  <c:v>1500</c:v>
                </c:pt>
                <c:pt idx="401">
                  <c:v>15:03</c:v>
                </c:pt>
                <c:pt idx="402">
                  <c:v>15:06</c:v>
                </c:pt>
                <c:pt idx="403">
                  <c:v>15:09</c:v>
                </c:pt>
                <c:pt idx="404">
                  <c:v>15:12</c:v>
                </c:pt>
                <c:pt idx="405">
                  <c:v>15:15</c:v>
                </c:pt>
                <c:pt idx="406">
                  <c:v>15:18</c:v>
                </c:pt>
                <c:pt idx="407">
                  <c:v>15:21</c:v>
                </c:pt>
                <c:pt idx="408">
                  <c:v>15:24</c:v>
                </c:pt>
                <c:pt idx="409">
                  <c:v>15:27</c:v>
                </c:pt>
                <c:pt idx="410">
                  <c:v>15:30</c:v>
                </c:pt>
                <c:pt idx="411">
                  <c:v>15:33</c:v>
                </c:pt>
                <c:pt idx="412">
                  <c:v>15:36</c:v>
                </c:pt>
                <c:pt idx="413">
                  <c:v>15:39</c:v>
                </c:pt>
                <c:pt idx="414">
                  <c:v>15:42</c:v>
                </c:pt>
                <c:pt idx="415">
                  <c:v>15:45</c:v>
                </c:pt>
                <c:pt idx="416">
                  <c:v>15:48</c:v>
                </c:pt>
                <c:pt idx="417">
                  <c:v>15:51</c:v>
                </c:pt>
                <c:pt idx="418">
                  <c:v>15:54</c:v>
                </c:pt>
                <c:pt idx="419">
                  <c:v>15:57</c:v>
                </c:pt>
                <c:pt idx="420">
                  <c:v>16:00</c:v>
                </c:pt>
                <c:pt idx="421">
                  <c:v>16:03</c:v>
                </c:pt>
                <c:pt idx="422">
                  <c:v>16:06</c:v>
                </c:pt>
                <c:pt idx="423">
                  <c:v>16:09</c:v>
                </c:pt>
                <c:pt idx="424">
                  <c:v>16:12</c:v>
                </c:pt>
                <c:pt idx="425">
                  <c:v>16:15</c:v>
                </c:pt>
                <c:pt idx="426">
                  <c:v>16:18</c:v>
                </c:pt>
                <c:pt idx="427">
                  <c:v>16:21</c:v>
                </c:pt>
                <c:pt idx="428">
                  <c:v>16:24</c:v>
                </c:pt>
                <c:pt idx="429">
                  <c:v>16:27</c:v>
                </c:pt>
                <c:pt idx="430">
                  <c:v>16:30</c:v>
                </c:pt>
                <c:pt idx="431">
                  <c:v>16:33</c:v>
                </c:pt>
                <c:pt idx="432">
                  <c:v>16:36</c:v>
                </c:pt>
                <c:pt idx="433">
                  <c:v>16:39</c:v>
                </c:pt>
                <c:pt idx="434">
                  <c:v>16:42</c:v>
                </c:pt>
                <c:pt idx="435">
                  <c:v>16:45</c:v>
                </c:pt>
                <c:pt idx="436">
                  <c:v>16:48</c:v>
                </c:pt>
                <c:pt idx="437">
                  <c:v>16:51</c:v>
                </c:pt>
                <c:pt idx="438">
                  <c:v>16:54</c:v>
                </c:pt>
                <c:pt idx="439">
                  <c:v>16:57</c:v>
                </c:pt>
                <c:pt idx="440">
                  <c:v>17:00</c:v>
                </c:pt>
                <c:pt idx="441">
                  <c:v>17:03</c:v>
                </c:pt>
                <c:pt idx="442">
                  <c:v>17:06</c:v>
                </c:pt>
                <c:pt idx="443">
                  <c:v>17:09</c:v>
                </c:pt>
                <c:pt idx="444">
                  <c:v>17:12</c:v>
                </c:pt>
                <c:pt idx="445">
                  <c:v>17:15</c:v>
                </c:pt>
                <c:pt idx="446">
                  <c:v>17:18</c:v>
                </c:pt>
                <c:pt idx="447">
                  <c:v>17:21</c:v>
                </c:pt>
                <c:pt idx="448">
                  <c:v>17:24</c:v>
                </c:pt>
                <c:pt idx="449">
                  <c:v>17:27</c:v>
                </c:pt>
                <c:pt idx="450">
                  <c:v>17:30</c:v>
                </c:pt>
                <c:pt idx="451">
                  <c:v>17:33</c:v>
                </c:pt>
                <c:pt idx="452">
                  <c:v>17:36</c:v>
                </c:pt>
                <c:pt idx="453">
                  <c:v>17:39</c:v>
                </c:pt>
                <c:pt idx="454">
                  <c:v>17:42</c:v>
                </c:pt>
                <c:pt idx="455">
                  <c:v>17:45</c:v>
                </c:pt>
                <c:pt idx="456">
                  <c:v>17:48</c:v>
                </c:pt>
                <c:pt idx="457">
                  <c:v>17:51</c:v>
                </c:pt>
                <c:pt idx="458">
                  <c:v>17:54</c:v>
                </c:pt>
                <c:pt idx="459">
                  <c:v>17:57</c:v>
                </c:pt>
                <c:pt idx="460">
                  <c:v>18:00</c:v>
                </c:pt>
                <c:pt idx="461">
                  <c:v>18:03</c:v>
                </c:pt>
                <c:pt idx="462">
                  <c:v>18:06</c:v>
                </c:pt>
                <c:pt idx="463">
                  <c:v>18:09</c:v>
                </c:pt>
                <c:pt idx="464">
                  <c:v>18:12</c:v>
                </c:pt>
                <c:pt idx="465">
                  <c:v>18:15</c:v>
                </c:pt>
                <c:pt idx="466">
                  <c:v>18:18</c:v>
                </c:pt>
                <c:pt idx="467">
                  <c:v>18:21</c:v>
                </c:pt>
                <c:pt idx="468">
                  <c:v>18:24</c:v>
                </c:pt>
                <c:pt idx="469">
                  <c:v>18:27</c:v>
                </c:pt>
                <c:pt idx="470">
                  <c:v>18:30</c:v>
                </c:pt>
                <c:pt idx="471">
                  <c:v>18:33</c:v>
                </c:pt>
                <c:pt idx="472">
                  <c:v>18:36</c:v>
                </c:pt>
                <c:pt idx="473">
                  <c:v>18:39</c:v>
                </c:pt>
                <c:pt idx="474">
                  <c:v>18:42</c:v>
                </c:pt>
                <c:pt idx="475">
                  <c:v>18:45</c:v>
                </c:pt>
              </c:strCache>
            </c:strRef>
          </c:cat>
          <c:val>
            <c:numRef>
              <c:f>'Weight__GraphViewerCN (2)'!$C$16669:$C$17144</c:f>
              <c:numCache>
                <c:formatCode>General</c:formatCode>
                <c:ptCount val="476"/>
                <c:pt idx="0">
                  <c:v>5696.3</c:v>
                </c:pt>
                <c:pt idx="1">
                  <c:v>5695.22</c:v>
                </c:pt>
                <c:pt idx="2">
                  <c:v>5694</c:v>
                </c:pt>
                <c:pt idx="3">
                  <c:v>5692.91</c:v>
                </c:pt>
                <c:pt idx="4">
                  <c:v>5692.79</c:v>
                </c:pt>
                <c:pt idx="5">
                  <c:v>5692.41</c:v>
                </c:pt>
                <c:pt idx="6">
                  <c:v>5691.55</c:v>
                </c:pt>
                <c:pt idx="7">
                  <c:v>5690.88</c:v>
                </c:pt>
                <c:pt idx="8">
                  <c:v>5690.47</c:v>
                </c:pt>
                <c:pt idx="9">
                  <c:v>5690.48</c:v>
                </c:pt>
                <c:pt idx="10">
                  <c:v>5690.27</c:v>
                </c:pt>
                <c:pt idx="11">
                  <c:v>5689.75</c:v>
                </c:pt>
                <c:pt idx="12">
                  <c:v>5689.43</c:v>
                </c:pt>
                <c:pt idx="13">
                  <c:v>5689.3</c:v>
                </c:pt>
                <c:pt idx="14">
                  <c:v>5688.92</c:v>
                </c:pt>
                <c:pt idx="15">
                  <c:v>5688.49</c:v>
                </c:pt>
                <c:pt idx="16">
                  <c:v>5688.58</c:v>
                </c:pt>
                <c:pt idx="17">
                  <c:v>5688.59</c:v>
                </c:pt>
                <c:pt idx="18">
                  <c:v>5688.64</c:v>
                </c:pt>
                <c:pt idx="19">
                  <c:v>5688.57</c:v>
                </c:pt>
                <c:pt idx="20">
                  <c:v>5687.85</c:v>
                </c:pt>
                <c:pt idx="21">
                  <c:v>5687.87</c:v>
                </c:pt>
                <c:pt idx="22">
                  <c:v>5687.23</c:v>
                </c:pt>
                <c:pt idx="23">
                  <c:v>5687.75</c:v>
                </c:pt>
                <c:pt idx="24">
                  <c:v>5687.42</c:v>
                </c:pt>
                <c:pt idx="25">
                  <c:v>5687.03</c:v>
                </c:pt>
                <c:pt idx="26">
                  <c:v>5686.96</c:v>
                </c:pt>
                <c:pt idx="27">
                  <c:v>5686.69</c:v>
                </c:pt>
                <c:pt idx="28">
                  <c:v>5686.71</c:v>
                </c:pt>
                <c:pt idx="29">
                  <c:v>5686.49</c:v>
                </c:pt>
                <c:pt idx="30">
                  <c:v>5687.07</c:v>
                </c:pt>
                <c:pt idx="31">
                  <c:v>5687.14</c:v>
                </c:pt>
                <c:pt idx="32">
                  <c:v>5686.79</c:v>
                </c:pt>
                <c:pt idx="33">
                  <c:v>5686.98</c:v>
                </c:pt>
                <c:pt idx="34">
                  <c:v>5687.36</c:v>
                </c:pt>
                <c:pt idx="35">
                  <c:v>5686.46</c:v>
                </c:pt>
                <c:pt idx="36">
                  <c:v>5686.56</c:v>
                </c:pt>
                <c:pt idx="37">
                  <c:v>5686.41</c:v>
                </c:pt>
                <c:pt idx="38">
                  <c:v>5686.31</c:v>
                </c:pt>
                <c:pt idx="39">
                  <c:v>5686.28</c:v>
                </c:pt>
                <c:pt idx="40">
                  <c:v>5686.24</c:v>
                </c:pt>
                <c:pt idx="41">
                  <c:v>5686.51</c:v>
                </c:pt>
                <c:pt idx="42">
                  <c:v>5685.98</c:v>
                </c:pt>
                <c:pt idx="43">
                  <c:v>5685.81</c:v>
                </c:pt>
                <c:pt idx="44">
                  <c:v>5685.77</c:v>
                </c:pt>
                <c:pt idx="45">
                  <c:v>5685.28</c:v>
                </c:pt>
                <c:pt idx="46">
                  <c:v>5685.74</c:v>
                </c:pt>
                <c:pt idx="47">
                  <c:v>5685.21</c:v>
                </c:pt>
                <c:pt idx="48">
                  <c:v>5685.31</c:v>
                </c:pt>
                <c:pt idx="49">
                  <c:v>5684.57</c:v>
                </c:pt>
                <c:pt idx="50">
                  <c:v>5684.91</c:v>
                </c:pt>
                <c:pt idx="51">
                  <c:v>5684.84</c:v>
                </c:pt>
                <c:pt idx="52">
                  <c:v>5684.83</c:v>
                </c:pt>
                <c:pt idx="53">
                  <c:v>5685.04</c:v>
                </c:pt>
                <c:pt idx="54">
                  <c:v>5683.77</c:v>
                </c:pt>
                <c:pt idx="55">
                  <c:v>5683.68</c:v>
                </c:pt>
                <c:pt idx="56">
                  <c:v>5683.93</c:v>
                </c:pt>
                <c:pt idx="57">
                  <c:v>5683.71</c:v>
                </c:pt>
                <c:pt idx="58">
                  <c:v>5683.64</c:v>
                </c:pt>
                <c:pt idx="59">
                  <c:v>5683.56</c:v>
                </c:pt>
                <c:pt idx="60">
                  <c:v>5683.11</c:v>
                </c:pt>
                <c:pt idx="61">
                  <c:v>5683.32</c:v>
                </c:pt>
                <c:pt idx="62">
                  <c:v>5683.38</c:v>
                </c:pt>
                <c:pt idx="63">
                  <c:v>5800.74</c:v>
                </c:pt>
                <c:pt idx="64">
                  <c:v>6126.55</c:v>
                </c:pt>
                <c:pt idx="65">
                  <c:v>6505.19</c:v>
                </c:pt>
                <c:pt idx="66">
                  <c:v>6604.99</c:v>
                </c:pt>
                <c:pt idx="67">
                  <c:v>6608.94</c:v>
                </c:pt>
                <c:pt idx="68">
                  <c:v>6505.36</c:v>
                </c:pt>
                <c:pt idx="69">
                  <c:v>6495.62</c:v>
                </c:pt>
                <c:pt idx="70">
                  <c:v>6494.61</c:v>
                </c:pt>
                <c:pt idx="71">
                  <c:v>6494.56</c:v>
                </c:pt>
                <c:pt idx="72">
                  <c:v>6494.51</c:v>
                </c:pt>
                <c:pt idx="73">
                  <c:v>6494.24</c:v>
                </c:pt>
                <c:pt idx="74">
                  <c:v>6494.28</c:v>
                </c:pt>
                <c:pt idx="75">
                  <c:v>6494.19</c:v>
                </c:pt>
                <c:pt idx="76">
                  <c:v>6493.7</c:v>
                </c:pt>
                <c:pt idx="77">
                  <c:v>6494.2</c:v>
                </c:pt>
                <c:pt idx="78">
                  <c:v>6493.65</c:v>
                </c:pt>
                <c:pt idx="79">
                  <c:v>6493.75</c:v>
                </c:pt>
                <c:pt idx="80">
                  <c:v>6493.44</c:v>
                </c:pt>
                <c:pt idx="81">
                  <c:v>6493.5</c:v>
                </c:pt>
                <c:pt idx="82">
                  <c:v>6493.08</c:v>
                </c:pt>
                <c:pt idx="83">
                  <c:v>6493.38</c:v>
                </c:pt>
                <c:pt idx="84">
                  <c:v>6493.53</c:v>
                </c:pt>
                <c:pt idx="85">
                  <c:v>6493.52</c:v>
                </c:pt>
                <c:pt idx="86">
                  <c:v>6493.62</c:v>
                </c:pt>
                <c:pt idx="87">
                  <c:v>6493.33</c:v>
                </c:pt>
                <c:pt idx="88">
                  <c:v>6493.02</c:v>
                </c:pt>
                <c:pt idx="89">
                  <c:v>6493.06</c:v>
                </c:pt>
                <c:pt idx="90">
                  <c:v>6492.44</c:v>
                </c:pt>
                <c:pt idx="91">
                  <c:v>6492.59</c:v>
                </c:pt>
                <c:pt idx="92">
                  <c:v>6492.95</c:v>
                </c:pt>
                <c:pt idx="93">
                  <c:v>6492.59</c:v>
                </c:pt>
                <c:pt idx="94">
                  <c:v>6492.37</c:v>
                </c:pt>
                <c:pt idx="95">
                  <c:v>6492.76</c:v>
                </c:pt>
                <c:pt idx="96">
                  <c:v>6493.22</c:v>
                </c:pt>
                <c:pt idx="97">
                  <c:v>6492.39</c:v>
                </c:pt>
                <c:pt idx="98">
                  <c:v>6572.33</c:v>
                </c:pt>
                <c:pt idx="99">
                  <c:v>6514</c:v>
                </c:pt>
                <c:pt idx="100">
                  <c:v>6510.84</c:v>
                </c:pt>
                <c:pt idx="101">
                  <c:v>6510.42</c:v>
                </c:pt>
                <c:pt idx="102">
                  <c:v>6510.56</c:v>
                </c:pt>
                <c:pt idx="103">
                  <c:v>6510.32</c:v>
                </c:pt>
                <c:pt idx="104">
                  <c:v>6510.93</c:v>
                </c:pt>
                <c:pt idx="105">
                  <c:v>6510.77</c:v>
                </c:pt>
                <c:pt idx="106">
                  <c:v>6510.26</c:v>
                </c:pt>
                <c:pt idx="107">
                  <c:v>6509.99</c:v>
                </c:pt>
                <c:pt idx="108">
                  <c:v>6550.51</c:v>
                </c:pt>
                <c:pt idx="109">
                  <c:v>6517.61</c:v>
                </c:pt>
                <c:pt idx="110">
                  <c:v>6514.9</c:v>
                </c:pt>
                <c:pt idx="111">
                  <c:v>6515.22</c:v>
                </c:pt>
                <c:pt idx="112">
                  <c:v>6515.66</c:v>
                </c:pt>
                <c:pt idx="113">
                  <c:v>6555.62</c:v>
                </c:pt>
                <c:pt idx="114">
                  <c:v>6520.46</c:v>
                </c:pt>
                <c:pt idx="115">
                  <c:v>6518.92</c:v>
                </c:pt>
                <c:pt idx="116">
                  <c:v>6519.14</c:v>
                </c:pt>
                <c:pt idx="117">
                  <c:v>6518.68</c:v>
                </c:pt>
                <c:pt idx="118">
                  <c:v>6519.07</c:v>
                </c:pt>
                <c:pt idx="119">
                  <c:v>6521.22</c:v>
                </c:pt>
                <c:pt idx="120">
                  <c:v>6519.51</c:v>
                </c:pt>
                <c:pt idx="121">
                  <c:v>6519.61</c:v>
                </c:pt>
                <c:pt idx="122">
                  <c:v>6520.6</c:v>
                </c:pt>
                <c:pt idx="123">
                  <c:v>6521.04</c:v>
                </c:pt>
                <c:pt idx="124">
                  <c:v>6519.77</c:v>
                </c:pt>
                <c:pt idx="125">
                  <c:v>6516.22</c:v>
                </c:pt>
                <c:pt idx="126">
                  <c:v>6517.89</c:v>
                </c:pt>
                <c:pt idx="127">
                  <c:v>6517.4</c:v>
                </c:pt>
                <c:pt idx="128">
                  <c:v>6519.64</c:v>
                </c:pt>
                <c:pt idx="129">
                  <c:v>6517.23</c:v>
                </c:pt>
                <c:pt idx="130">
                  <c:v>6517.49</c:v>
                </c:pt>
                <c:pt idx="131">
                  <c:v>6517.71</c:v>
                </c:pt>
                <c:pt idx="132">
                  <c:v>6518</c:v>
                </c:pt>
                <c:pt idx="133">
                  <c:v>6517.11</c:v>
                </c:pt>
                <c:pt idx="134">
                  <c:v>6517.02</c:v>
                </c:pt>
                <c:pt idx="135">
                  <c:v>6516.07</c:v>
                </c:pt>
                <c:pt idx="136">
                  <c:v>6517.51</c:v>
                </c:pt>
                <c:pt idx="137">
                  <c:v>6516.6</c:v>
                </c:pt>
                <c:pt idx="138">
                  <c:v>6517.29</c:v>
                </c:pt>
                <c:pt idx="139">
                  <c:v>6518.7</c:v>
                </c:pt>
                <c:pt idx="140">
                  <c:v>6516.57</c:v>
                </c:pt>
                <c:pt idx="141">
                  <c:v>6515.79</c:v>
                </c:pt>
                <c:pt idx="142">
                  <c:v>6516.8</c:v>
                </c:pt>
                <c:pt idx="143">
                  <c:v>6518.04</c:v>
                </c:pt>
                <c:pt idx="144">
                  <c:v>6516.13</c:v>
                </c:pt>
                <c:pt idx="145">
                  <c:v>6517.41</c:v>
                </c:pt>
                <c:pt idx="146">
                  <c:v>6515.07</c:v>
                </c:pt>
                <c:pt idx="147">
                  <c:v>6516.41</c:v>
                </c:pt>
                <c:pt idx="148">
                  <c:v>6514.77</c:v>
                </c:pt>
                <c:pt idx="149">
                  <c:v>6515.36</c:v>
                </c:pt>
                <c:pt idx="150">
                  <c:v>6515.12</c:v>
                </c:pt>
                <c:pt idx="151">
                  <c:v>6515.98</c:v>
                </c:pt>
                <c:pt idx="152">
                  <c:v>6516.74</c:v>
                </c:pt>
                <c:pt idx="153">
                  <c:v>6514.64</c:v>
                </c:pt>
                <c:pt idx="154">
                  <c:v>6514.26</c:v>
                </c:pt>
                <c:pt idx="155">
                  <c:v>6515.11</c:v>
                </c:pt>
                <c:pt idx="156">
                  <c:v>6515.14</c:v>
                </c:pt>
                <c:pt idx="157">
                  <c:v>6513.61</c:v>
                </c:pt>
                <c:pt idx="158">
                  <c:v>6514.32</c:v>
                </c:pt>
                <c:pt idx="159">
                  <c:v>6514.01</c:v>
                </c:pt>
                <c:pt idx="160">
                  <c:v>6514.51</c:v>
                </c:pt>
                <c:pt idx="161">
                  <c:v>6513.79</c:v>
                </c:pt>
                <c:pt idx="162">
                  <c:v>6513.73</c:v>
                </c:pt>
                <c:pt idx="163">
                  <c:v>6515.77</c:v>
                </c:pt>
                <c:pt idx="164">
                  <c:v>6514.77</c:v>
                </c:pt>
                <c:pt idx="165">
                  <c:v>6513.88</c:v>
                </c:pt>
                <c:pt idx="166">
                  <c:v>6513.46</c:v>
                </c:pt>
                <c:pt idx="167">
                  <c:v>6513.52</c:v>
                </c:pt>
                <c:pt idx="168">
                  <c:v>6513.62</c:v>
                </c:pt>
                <c:pt idx="169">
                  <c:v>6514.27</c:v>
                </c:pt>
                <c:pt idx="170">
                  <c:v>6513.22</c:v>
                </c:pt>
                <c:pt idx="171">
                  <c:v>6513.16</c:v>
                </c:pt>
                <c:pt idx="172">
                  <c:v>6511.91</c:v>
                </c:pt>
                <c:pt idx="173">
                  <c:v>6512.58</c:v>
                </c:pt>
                <c:pt idx="174">
                  <c:v>6513.24</c:v>
                </c:pt>
                <c:pt idx="175">
                  <c:v>6514.05</c:v>
                </c:pt>
                <c:pt idx="176">
                  <c:v>6513</c:v>
                </c:pt>
                <c:pt idx="177">
                  <c:v>6512.43</c:v>
                </c:pt>
                <c:pt idx="178">
                  <c:v>6512.3</c:v>
                </c:pt>
                <c:pt idx="179">
                  <c:v>6513.08</c:v>
                </c:pt>
                <c:pt idx="180">
                  <c:v>6512.7</c:v>
                </c:pt>
                <c:pt idx="181">
                  <c:v>6512.43</c:v>
                </c:pt>
                <c:pt idx="182">
                  <c:v>6511.76</c:v>
                </c:pt>
                <c:pt idx="183">
                  <c:v>6511.71</c:v>
                </c:pt>
                <c:pt idx="184">
                  <c:v>6513.07</c:v>
                </c:pt>
                <c:pt idx="185">
                  <c:v>6509.63</c:v>
                </c:pt>
                <c:pt idx="186">
                  <c:v>6512.18</c:v>
                </c:pt>
                <c:pt idx="187">
                  <c:v>6511</c:v>
                </c:pt>
                <c:pt idx="188">
                  <c:v>6511.46</c:v>
                </c:pt>
                <c:pt idx="189">
                  <c:v>6511.67</c:v>
                </c:pt>
                <c:pt idx="190">
                  <c:v>6511.31</c:v>
                </c:pt>
                <c:pt idx="191">
                  <c:v>6511.04</c:v>
                </c:pt>
                <c:pt idx="192">
                  <c:v>6511.15</c:v>
                </c:pt>
                <c:pt idx="193">
                  <c:v>6509.5</c:v>
                </c:pt>
                <c:pt idx="194">
                  <c:v>6512.91</c:v>
                </c:pt>
                <c:pt idx="195">
                  <c:v>6511.14</c:v>
                </c:pt>
                <c:pt idx="196">
                  <c:v>6508.29</c:v>
                </c:pt>
                <c:pt idx="197">
                  <c:v>6510.23</c:v>
                </c:pt>
                <c:pt idx="198">
                  <c:v>6510.58</c:v>
                </c:pt>
                <c:pt idx="199">
                  <c:v>6510.66</c:v>
                </c:pt>
                <c:pt idx="200">
                  <c:v>6509.85</c:v>
                </c:pt>
                <c:pt idx="201">
                  <c:v>6509.38</c:v>
                </c:pt>
                <c:pt idx="202">
                  <c:v>6509.43</c:v>
                </c:pt>
                <c:pt idx="203">
                  <c:v>6509.38</c:v>
                </c:pt>
                <c:pt idx="204">
                  <c:v>6508.29</c:v>
                </c:pt>
                <c:pt idx="205">
                  <c:v>6509.48</c:v>
                </c:pt>
                <c:pt idx="206">
                  <c:v>6508.39</c:v>
                </c:pt>
                <c:pt idx="207">
                  <c:v>6509.16</c:v>
                </c:pt>
                <c:pt idx="208">
                  <c:v>6508.8</c:v>
                </c:pt>
                <c:pt idx="209">
                  <c:v>6507.7</c:v>
                </c:pt>
                <c:pt idx="210">
                  <c:v>6510.99</c:v>
                </c:pt>
                <c:pt idx="211">
                  <c:v>6509.15</c:v>
                </c:pt>
                <c:pt idx="212">
                  <c:v>6508.57</c:v>
                </c:pt>
                <c:pt idx="213">
                  <c:v>6509</c:v>
                </c:pt>
                <c:pt idx="214">
                  <c:v>6508.82</c:v>
                </c:pt>
                <c:pt idx="215">
                  <c:v>6507.72</c:v>
                </c:pt>
                <c:pt idx="216">
                  <c:v>6509.13</c:v>
                </c:pt>
                <c:pt idx="217">
                  <c:v>6506.95</c:v>
                </c:pt>
                <c:pt idx="218">
                  <c:v>6507.68</c:v>
                </c:pt>
                <c:pt idx="219">
                  <c:v>6506.23</c:v>
                </c:pt>
                <c:pt idx="220">
                  <c:v>6506.73</c:v>
                </c:pt>
                <c:pt idx="221">
                  <c:v>6506.46</c:v>
                </c:pt>
                <c:pt idx="222">
                  <c:v>6503.36</c:v>
                </c:pt>
                <c:pt idx="223">
                  <c:v>6506.35</c:v>
                </c:pt>
                <c:pt idx="224">
                  <c:v>6505.75</c:v>
                </c:pt>
                <c:pt idx="225">
                  <c:v>6505.24</c:v>
                </c:pt>
                <c:pt idx="226">
                  <c:v>6505.32</c:v>
                </c:pt>
                <c:pt idx="227">
                  <c:v>6504.36</c:v>
                </c:pt>
                <c:pt idx="228">
                  <c:v>6503.88</c:v>
                </c:pt>
                <c:pt idx="229">
                  <c:v>6503.45</c:v>
                </c:pt>
                <c:pt idx="230">
                  <c:v>6502.19</c:v>
                </c:pt>
                <c:pt idx="231">
                  <c:v>6502.19</c:v>
                </c:pt>
                <c:pt idx="232">
                  <c:v>6501.77</c:v>
                </c:pt>
                <c:pt idx="233">
                  <c:v>6502.03</c:v>
                </c:pt>
                <c:pt idx="234">
                  <c:v>6502.55</c:v>
                </c:pt>
                <c:pt idx="235">
                  <c:v>6499.18</c:v>
                </c:pt>
                <c:pt idx="236">
                  <c:v>6499.27</c:v>
                </c:pt>
                <c:pt idx="237">
                  <c:v>6496.1</c:v>
                </c:pt>
                <c:pt idx="238">
                  <c:v>6497.98</c:v>
                </c:pt>
                <c:pt idx="239">
                  <c:v>6497.12</c:v>
                </c:pt>
                <c:pt idx="240">
                  <c:v>6495.72</c:v>
                </c:pt>
                <c:pt idx="241">
                  <c:v>6496.12</c:v>
                </c:pt>
                <c:pt idx="242">
                  <c:v>6492.83</c:v>
                </c:pt>
                <c:pt idx="243">
                  <c:v>6493.36</c:v>
                </c:pt>
                <c:pt idx="244">
                  <c:v>6491.91</c:v>
                </c:pt>
                <c:pt idx="245">
                  <c:v>6489.62</c:v>
                </c:pt>
                <c:pt idx="246">
                  <c:v>6489.04</c:v>
                </c:pt>
                <c:pt idx="247">
                  <c:v>6488.27</c:v>
                </c:pt>
                <c:pt idx="248">
                  <c:v>6487.7</c:v>
                </c:pt>
                <c:pt idx="249">
                  <c:v>6485.95</c:v>
                </c:pt>
                <c:pt idx="250">
                  <c:v>6484.91</c:v>
                </c:pt>
                <c:pt idx="251">
                  <c:v>6483.61</c:v>
                </c:pt>
                <c:pt idx="252">
                  <c:v>6482.18</c:v>
                </c:pt>
                <c:pt idx="253">
                  <c:v>6480.32</c:v>
                </c:pt>
                <c:pt idx="254">
                  <c:v>6480.12</c:v>
                </c:pt>
                <c:pt idx="255">
                  <c:v>6478.87</c:v>
                </c:pt>
                <c:pt idx="256">
                  <c:v>6477.17</c:v>
                </c:pt>
                <c:pt idx="257">
                  <c:v>6475.6</c:v>
                </c:pt>
                <c:pt idx="258">
                  <c:v>6473.87</c:v>
                </c:pt>
                <c:pt idx="259">
                  <c:v>6471.91</c:v>
                </c:pt>
                <c:pt idx="260">
                  <c:v>6474.89</c:v>
                </c:pt>
                <c:pt idx="261">
                  <c:v>6469.33</c:v>
                </c:pt>
                <c:pt idx="262">
                  <c:v>6468.01</c:v>
                </c:pt>
                <c:pt idx="263">
                  <c:v>6461.73</c:v>
                </c:pt>
                <c:pt idx="264">
                  <c:v>6464.98</c:v>
                </c:pt>
                <c:pt idx="265">
                  <c:v>6464.1</c:v>
                </c:pt>
                <c:pt idx="266">
                  <c:v>6462.74</c:v>
                </c:pt>
                <c:pt idx="267">
                  <c:v>6461.16</c:v>
                </c:pt>
                <c:pt idx="268">
                  <c:v>6458.21</c:v>
                </c:pt>
                <c:pt idx="269">
                  <c:v>6456.89</c:v>
                </c:pt>
                <c:pt idx="270">
                  <c:v>6454.93</c:v>
                </c:pt>
                <c:pt idx="271">
                  <c:v>6452.63</c:v>
                </c:pt>
                <c:pt idx="272">
                  <c:v>6452.17</c:v>
                </c:pt>
                <c:pt idx="273">
                  <c:v>6448.45</c:v>
                </c:pt>
                <c:pt idx="274">
                  <c:v>6446.64</c:v>
                </c:pt>
                <c:pt idx="275">
                  <c:v>6445.82</c:v>
                </c:pt>
                <c:pt idx="276">
                  <c:v>6442.1</c:v>
                </c:pt>
                <c:pt idx="277">
                  <c:v>6439.07</c:v>
                </c:pt>
                <c:pt idx="278">
                  <c:v>6436.63</c:v>
                </c:pt>
                <c:pt idx="279">
                  <c:v>6433.67</c:v>
                </c:pt>
                <c:pt idx="280">
                  <c:v>6431.57</c:v>
                </c:pt>
                <c:pt idx="281">
                  <c:v>6429.26</c:v>
                </c:pt>
                <c:pt idx="282">
                  <c:v>6426.06</c:v>
                </c:pt>
                <c:pt idx="283">
                  <c:v>6423.67</c:v>
                </c:pt>
                <c:pt idx="284">
                  <c:v>6420.83</c:v>
                </c:pt>
                <c:pt idx="285">
                  <c:v>6417.65</c:v>
                </c:pt>
                <c:pt idx="286">
                  <c:v>6414.33</c:v>
                </c:pt>
                <c:pt idx="287">
                  <c:v>6411.3</c:v>
                </c:pt>
                <c:pt idx="288">
                  <c:v>6408.63</c:v>
                </c:pt>
                <c:pt idx="289">
                  <c:v>6406.14</c:v>
                </c:pt>
                <c:pt idx="290">
                  <c:v>6402.57</c:v>
                </c:pt>
                <c:pt idx="291">
                  <c:v>6399.75</c:v>
                </c:pt>
                <c:pt idx="292">
                  <c:v>6396.01</c:v>
                </c:pt>
                <c:pt idx="293">
                  <c:v>6392.94</c:v>
                </c:pt>
                <c:pt idx="294">
                  <c:v>6389.78</c:v>
                </c:pt>
                <c:pt idx="295">
                  <c:v>6386.21</c:v>
                </c:pt>
                <c:pt idx="296">
                  <c:v>6383.22</c:v>
                </c:pt>
                <c:pt idx="297">
                  <c:v>6378.93</c:v>
                </c:pt>
                <c:pt idx="298">
                  <c:v>6375.61</c:v>
                </c:pt>
                <c:pt idx="299">
                  <c:v>6372.17</c:v>
                </c:pt>
                <c:pt idx="300">
                  <c:v>6367.39</c:v>
                </c:pt>
                <c:pt idx="301">
                  <c:v>6364.63</c:v>
                </c:pt>
                <c:pt idx="302">
                  <c:v>6361.8</c:v>
                </c:pt>
                <c:pt idx="303">
                  <c:v>6358.13</c:v>
                </c:pt>
                <c:pt idx="304">
                  <c:v>6355.42</c:v>
                </c:pt>
                <c:pt idx="305">
                  <c:v>6351.75</c:v>
                </c:pt>
                <c:pt idx="306">
                  <c:v>6348.64</c:v>
                </c:pt>
                <c:pt idx="307">
                  <c:v>6344.51</c:v>
                </c:pt>
                <c:pt idx="308">
                  <c:v>6341.78</c:v>
                </c:pt>
                <c:pt idx="309">
                  <c:v>6338.83</c:v>
                </c:pt>
                <c:pt idx="310">
                  <c:v>6334.76</c:v>
                </c:pt>
                <c:pt idx="311">
                  <c:v>6331.49</c:v>
                </c:pt>
                <c:pt idx="312">
                  <c:v>6327.4</c:v>
                </c:pt>
                <c:pt idx="313">
                  <c:v>6324.2</c:v>
                </c:pt>
                <c:pt idx="314">
                  <c:v>6319.88</c:v>
                </c:pt>
                <c:pt idx="315">
                  <c:v>6315.53</c:v>
                </c:pt>
                <c:pt idx="316">
                  <c:v>6311.32</c:v>
                </c:pt>
                <c:pt idx="317">
                  <c:v>6307.48</c:v>
                </c:pt>
                <c:pt idx="318">
                  <c:v>6303.49</c:v>
                </c:pt>
                <c:pt idx="319">
                  <c:v>6298.87</c:v>
                </c:pt>
                <c:pt idx="320">
                  <c:v>6294.43</c:v>
                </c:pt>
                <c:pt idx="321">
                  <c:v>6290.02</c:v>
                </c:pt>
                <c:pt idx="322">
                  <c:v>6285.86</c:v>
                </c:pt>
                <c:pt idx="323">
                  <c:v>6280.81</c:v>
                </c:pt>
                <c:pt idx="324">
                  <c:v>6276.29</c:v>
                </c:pt>
                <c:pt idx="325">
                  <c:v>6271.37</c:v>
                </c:pt>
                <c:pt idx="326">
                  <c:v>6266.83</c:v>
                </c:pt>
                <c:pt idx="327">
                  <c:v>6261.47</c:v>
                </c:pt>
                <c:pt idx="328">
                  <c:v>6257</c:v>
                </c:pt>
                <c:pt idx="329">
                  <c:v>6253.24</c:v>
                </c:pt>
                <c:pt idx="330">
                  <c:v>6248.86</c:v>
                </c:pt>
                <c:pt idx="331">
                  <c:v>6244.62</c:v>
                </c:pt>
                <c:pt idx="332">
                  <c:v>6240.51</c:v>
                </c:pt>
                <c:pt idx="333">
                  <c:v>6236.89</c:v>
                </c:pt>
                <c:pt idx="334">
                  <c:v>6232.4</c:v>
                </c:pt>
                <c:pt idx="335">
                  <c:v>6228.11</c:v>
                </c:pt>
                <c:pt idx="336">
                  <c:v>6223.76</c:v>
                </c:pt>
                <c:pt idx="337">
                  <c:v>6219.59</c:v>
                </c:pt>
                <c:pt idx="338">
                  <c:v>6215.44</c:v>
                </c:pt>
                <c:pt idx="339">
                  <c:v>6208.63</c:v>
                </c:pt>
                <c:pt idx="340">
                  <c:v>6205.52</c:v>
                </c:pt>
                <c:pt idx="341">
                  <c:v>6200.77</c:v>
                </c:pt>
                <c:pt idx="342">
                  <c:v>6195.92</c:v>
                </c:pt>
                <c:pt idx="343">
                  <c:v>6188.37</c:v>
                </c:pt>
                <c:pt idx="344">
                  <c:v>6185.87</c:v>
                </c:pt>
                <c:pt idx="345">
                  <c:v>6180.1</c:v>
                </c:pt>
                <c:pt idx="346">
                  <c:v>6174.84</c:v>
                </c:pt>
                <c:pt idx="347">
                  <c:v>6168.54</c:v>
                </c:pt>
                <c:pt idx="348">
                  <c:v>6162.83</c:v>
                </c:pt>
                <c:pt idx="349">
                  <c:v>6157.43</c:v>
                </c:pt>
                <c:pt idx="350">
                  <c:v>6152.54</c:v>
                </c:pt>
                <c:pt idx="351">
                  <c:v>6147.6</c:v>
                </c:pt>
                <c:pt idx="352">
                  <c:v>6143.06</c:v>
                </c:pt>
                <c:pt idx="353">
                  <c:v>6137.86</c:v>
                </c:pt>
                <c:pt idx="354">
                  <c:v>6133.61</c:v>
                </c:pt>
                <c:pt idx="355">
                  <c:v>6128.44</c:v>
                </c:pt>
                <c:pt idx="356">
                  <c:v>6123.89</c:v>
                </c:pt>
                <c:pt idx="357">
                  <c:v>6119.4</c:v>
                </c:pt>
                <c:pt idx="358">
                  <c:v>6115.2</c:v>
                </c:pt>
                <c:pt idx="359">
                  <c:v>6109.53</c:v>
                </c:pt>
                <c:pt idx="360">
                  <c:v>6105.06</c:v>
                </c:pt>
                <c:pt idx="361">
                  <c:v>6099.82</c:v>
                </c:pt>
                <c:pt idx="362">
                  <c:v>6094.29</c:v>
                </c:pt>
                <c:pt idx="363">
                  <c:v>6088.78</c:v>
                </c:pt>
                <c:pt idx="364">
                  <c:v>6083.83</c:v>
                </c:pt>
                <c:pt idx="365">
                  <c:v>6078.28</c:v>
                </c:pt>
                <c:pt idx="366">
                  <c:v>6072.76</c:v>
                </c:pt>
                <c:pt idx="367">
                  <c:v>6066.69</c:v>
                </c:pt>
                <c:pt idx="368">
                  <c:v>6060.37</c:v>
                </c:pt>
                <c:pt idx="369">
                  <c:v>6054.67</c:v>
                </c:pt>
                <c:pt idx="370">
                  <c:v>6048.33</c:v>
                </c:pt>
                <c:pt idx="371">
                  <c:v>6041.28</c:v>
                </c:pt>
                <c:pt idx="372">
                  <c:v>6035.75</c:v>
                </c:pt>
                <c:pt idx="373">
                  <c:v>6029.28</c:v>
                </c:pt>
                <c:pt idx="374">
                  <c:v>6022.75</c:v>
                </c:pt>
                <c:pt idx="375">
                  <c:v>6017.04</c:v>
                </c:pt>
                <c:pt idx="376">
                  <c:v>6011.77</c:v>
                </c:pt>
                <c:pt idx="377">
                  <c:v>6006.08</c:v>
                </c:pt>
                <c:pt idx="378">
                  <c:v>6001.8</c:v>
                </c:pt>
                <c:pt idx="379">
                  <c:v>5996.46</c:v>
                </c:pt>
                <c:pt idx="380">
                  <c:v>5991.79</c:v>
                </c:pt>
                <c:pt idx="381">
                  <c:v>5986.88</c:v>
                </c:pt>
                <c:pt idx="382">
                  <c:v>5981.31</c:v>
                </c:pt>
                <c:pt idx="383">
                  <c:v>5976.05</c:v>
                </c:pt>
                <c:pt idx="384">
                  <c:v>5970.85</c:v>
                </c:pt>
                <c:pt idx="385">
                  <c:v>5965.62</c:v>
                </c:pt>
                <c:pt idx="386">
                  <c:v>5959.19</c:v>
                </c:pt>
                <c:pt idx="387">
                  <c:v>5954.4</c:v>
                </c:pt>
                <c:pt idx="388">
                  <c:v>5948.3</c:v>
                </c:pt>
                <c:pt idx="389">
                  <c:v>5942.18</c:v>
                </c:pt>
                <c:pt idx="390">
                  <c:v>5935.25</c:v>
                </c:pt>
                <c:pt idx="391">
                  <c:v>5929.83</c:v>
                </c:pt>
                <c:pt idx="392">
                  <c:v>5923.46</c:v>
                </c:pt>
                <c:pt idx="393">
                  <c:v>5918.12</c:v>
                </c:pt>
                <c:pt idx="394">
                  <c:v>5912.78</c:v>
                </c:pt>
                <c:pt idx="395">
                  <c:v>5907.6</c:v>
                </c:pt>
                <c:pt idx="396">
                  <c:v>5903.08</c:v>
                </c:pt>
                <c:pt idx="397">
                  <c:v>5898.8</c:v>
                </c:pt>
                <c:pt idx="398">
                  <c:v>5894.74</c:v>
                </c:pt>
                <c:pt idx="399">
                  <c:v>5890.27</c:v>
                </c:pt>
                <c:pt idx="400">
                  <c:v>5886.55</c:v>
                </c:pt>
                <c:pt idx="401">
                  <c:v>5881.12</c:v>
                </c:pt>
                <c:pt idx="402">
                  <c:v>5876.22</c:v>
                </c:pt>
                <c:pt idx="403">
                  <c:v>5872.22</c:v>
                </c:pt>
                <c:pt idx="404">
                  <c:v>5867.28</c:v>
                </c:pt>
                <c:pt idx="405">
                  <c:v>5862.91</c:v>
                </c:pt>
                <c:pt idx="406">
                  <c:v>5857.93</c:v>
                </c:pt>
                <c:pt idx="407">
                  <c:v>5853.25</c:v>
                </c:pt>
                <c:pt idx="408">
                  <c:v>5848.65</c:v>
                </c:pt>
                <c:pt idx="409">
                  <c:v>5843.78</c:v>
                </c:pt>
                <c:pt idx="410">
                  <c:v>5839.24</c:v>
                </c:pt>
                <c:pt idx="411">
                  <c:v>5834.85</c:v>
                </c:pt>
                <c:pt idx="412">
                  <c:v>5830.17</c:v>
                </c:pt>
                <c:pt idx="413">
                  <c:v>5825.58</c:v>
                </c:pt>
                <c:pt idx="414">
                  <c:v>5821.2</c:v>
                </c:pt>
                <c:pt idx="415">
                  <c:v>5816.12</c:v>
                </c:pt>
                <c:pt idx="416">
                  <c:v>5811.36</c:v>
                </c:pt>
                <c:pt idx="417">
                  <c:v>5806.8</c:v>
                </c:pt>
                <c:pt idx="418">
                  <c:v>5802.19</c:v>
                </c:pt>
                <c:pt idx="419">
                  <c:v>5797.52</c:v>
                </c:pt>
                <c:pt idx="420">
                  <c:v>5792.17</c:v>
                </c:pt>
                <c:pt idx="421">
                  <c:v>5787.38</c:v>
                </c:pt>
                <c:pt idx="422">
                  <c:v>5782.83</c:v>
                </c:pt>
                <c:pt idx="423">
                  <c:v>5778.09</c:v>
                </c:pt>
                <c:pt idx="424">
                  <c:v>5773.67</c:v>
                </c:pt>
                <c:pt idx="425">
                  <c:v>5768.27</c:v>
                </c:pt>
                <c:pt idx="426">
                  <c:v>5763.3</c:v>
                </c:pt>
                <c:pt idx="427">
                  <c:v>5758.53</c:v>
                </c:pt>
                <c:pt idx="428">
                  <c:v>5754</c:v>
                </c:pt>
                <c:pt idx="429">
                  <c:v>5748.35</c:v>
                </c:pt>
                <c:pt idx="430">
                  <c:v>5743.46</c:v>
                </c:pt>
                <c:pt idx="431">
                  <c:v>5738.79</c:v>
                </c:pt>
                <c:pt idx="432">
                  <c:v>5734.31</c:v>
                </c:pt>
                <c:pt idx="433">
                  <c:v>5729.71</c:v>
                </c:pt>
                <c:pt idx="434">
                  <c:v>5725.56</c:v>
                </c:pt>
                <c:pt idx="435">
                  <c:v>5721.36</c:v>
                </c:pt>
                <c:pt idx="436">
                  <c:v>5717.36</c:v>
                </c:pt>
                <c:pt idx="437">
                  <c:v>5713.95</c:v>
                </c:pt>
                <c:pt idx="438">
                  <c:v>5710.13</c:v>
                </c:pt>
                <c:pt idx="439">
                  <c:v>5706.17</c:v>
                </c:pt>
                <c:pt idx="440">
                  <c:v>5701.82</c:v>
                </c:pt>
                <c:pt idx="441">
                  <c:v>5698.15</c:v>
                </c:pt>
                <c:pt idx="442">
                  <c:v>5694.88</c:v>
                </c:pt>
                <c:pt idx="443">
                  <c:v>5691.56</c:v>
                </c:pt>
                <c:pt idx="444">
                  <c:v>5688.38</c:v>
                </c:pt>
                <c:pt idx="445">
                  <c:v>5679.8</c:v>
                </c:pt>
                <c:pt idx="446">
                  <c:v>5676.89</c:v>
                </c:pt>
                <c:pt idx="447">
                  <c:v>5674.39</c:v>
                </c:pt>
                <c:pt idx="448">
                  <c:v>5671.93</c:v>
                </c:pt>
                <c:pt idx="449">
                  <c:v>5668.7</c:v>
                </c:pt>
                <c:pt idx="450">
                  <c:v>5666.8</c:v>
                </c:pt>
                <c:pt idx="451">
                  <c:v>5664.26</c:v>
                </c:pt>
                <c:pt idx="452">
                  <c:v>5662.19</c:v>
                </c:pt>
                <c:pt idx="453">
                  <c:v>5659.61</c:v>
                </c:pt>
                <c:pt idx="454">
                  <c:v>5657.9</c:v>
                </c:pt>
                <c:pt idx="455">
                  <c:v>5655.35</c:v>
                </c:pt>
                <c:pt idx="456">
                  <c:v>5654.16</c:v>
                </c:pt>
                <c:pt idx="457">
                  <c:v>5652.43</c:v>
                </c:pt>
                <c:pt idx="458">
                  <c:v>5650.33</c:v>
                </c:pt>
                <c:pt idx="459">
                  <c:v>5648.15</c:v>
                </c:pt>
                <c:pt idx="460">
                  <c:v>5646.62</c:v>
                </c:pt>
                <c:pt idx="461">
                  <c:v>5645.17</c:v>
                </c:pt>
                <c:pt idx="462">
                  <c:v>5643.21</c:v>
                </c:pt>
                <c:pt idx="463">
                  <c:v>5642.56</c:v>
                </c:pt>
                <c:pt idx="464">
                  <c:v>5641.33</c:v>
                </c:pt>
                <c:pt idx="465">
                  <c:v>5641.26</c:v>
                </c:pt>
                <c:pt idx="466">
                  <c:v>5640.45</c:v>
                </c:pt>
                <c:pt idx="467">
                  <c:v>5640.01</c:v>
                </c:pt>
                <c:pt idx="468">
                  <c:v>5639.35</c:v>
                </c:pt>
                <c:pt idx="469">
                  <c:v>5638.18</c:v>
                </c:pt>
                <c:pt idx="470">
                  <c:v>5637.96</c:v>
                </c:pt>
                <c:pt idx="471">
                  <c:v>5637.68</c:v>
                </c:pt>
                <c:pt idx="472">
                  <c:v>5637.41</c:v>
                </c:pt>
                <c:pt idx="473">
                  <c:v>5636.99</c:v>
                </c:pt>
                <c:pt idx="474">
                  <c:v>5636.51</c:v>
                </c:pt>
                <c:pt idx="475">
                  <c:v>5637.2</c:v>
                </c:pt>
              </c:numCache>
            </c:numRef>
          </c:val>
          <c:smooth val="0"/>
          <c:extLst>
            <c:ext xmlns:c16="http://schemas.microsoft.com/office/drawing/2014/chart" uri="{C3380CC4-5D6E-409C-BE32-E72D297353CC}">
              <c16:uniqueId val="{00000000-9AA4-49DA-8793-BE4BEEE0E68B}"/>
            </c:ext>
          </c:extLst>
        </c:ser>
        <c:dLbls>
          <c:showLegendKey val="0"/>
          <c:showVal val="0"/>
          <c:showCatName val="0"/>
          <c:showSerName val="0"/>
          <c:showPercent val="0"/>
          <c:showBubbleSize val="0"/>
        </c:dLbls>
        <c:smooth val="0"/>
        <c:axId val="44404096"/>
        <c:axId val="44411136"/>
      </c:lineChart>
      <c:catAx>
        <c:axId val="44404096"/>
        <c:scaling>
          <c:orientation val="minMax"/>
        </c:scaling>
        <c:delete val="0"/>
        <c:axPos val="b"/>
        <c:numFmt formatCode="General" sourceLinked="1"/>
        <c:majorTickMark val="out"/>
        <c:minorTickMark val="none"/>
        <c:tickLblPos val="low"/>
        <c:spPr>
          <a:ln w="25400">
            <a:solidFill>
              <a:schemeClr val="tx1"/>
            </a:solidFill>
          </a:ln>
        </c:spPr>
        <c:txPr>
          <a:bodyPr/>
          <a:lstStyle/>
          <a:p>
            <a:pPr>
              <a:defRPr sz="1200">
                <a:solidFill>
                  <a:schemeClr val="tx1"/>
                </a:solidFill>
              </a:defRPr>
            </a:pPr>
            <a:endParaRPr lang="en-US"/>
          </a:p>
        </c:txPr>
        <c:crossAx val="44411136"/>
        <c:crosses val="autoZero"/>
        <c:auto val="1"/>
        <c:lblAlgn val="ctr"/>
        <c:lblOffset val="100"/>
        <c:tickLblSkip val="80"/>
        <c:tickMarkSkip val="80"/>
        <c:noMultiLvlLbl val="0"/>
      </c:catAx>
      <c:valAx>
        <c:axId val="44411136"/>
        <c:scaling>
          <c:orientation val="minMax"/>
          <c:min val="5600"/>
        </c:scaling>
        <c:delete val="0"/>
        <c:axPos val="l"/>
        <c:numFmt formatCode="General" sourceLinked="1"/>
        <c:majorTickMark val="out"/>
        <c:minorTickMark val="none"/>
        <c:tickLblPos val="nextTo"/>
        <c:spPr>
          <a:ln w="25400">
            <a:solidFill>
              <a:schemeClr val="tx1"/>
            </a:solidFill>
          </a:ln>
        </c:spPr>
        <c:txPr>
          <a:bodyPr/>
          <a:lstStyle/>
          <a:p>
            <a:pPr>
              <a:defRPr sz="1400"/>
            </a:pPr>
            <a:endParaRPr lang="en-US"/>
          </a:p>
        </c:txPr>
        <c:crossAx val="44404096"/>
        <c:crosses val="autoZero"/>
        <c:crossBetween val="between"/>
      </c:valAx>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550962379702604E-2"/>
          <c:y val="6.2708151064450296E-2"/>
          <c:w val="0.86021981627296595"/>
          <c:h val="0.78693715368912198"/>
        </c:manualLayout>
      </c:layout>
      <c:scatterChart>
        <c:scatterStyle val="lineMarker"/>
        <c:varyColors val="0"/>
        <c:ser>
          <c:idx val="0"/>
          <c:order val="0"/>
          <c:tx>
            <c:v>Control-drought</c:v>
          </c:tx>
          <c:spPr>
            <a:ln w="28575">
              <a:noFill/>
            </a:ln>
          </c:spPr>
          <c:marker>
            <c:symbol val="circle"/>
            <c:size val="8"/>
            <c:spPr>
              <a:noFill/>
              <a:ln>
                <a:solidFill>
                  <a:srgbClr val="00B0F0"/>
                </a:solidFill>
              </a:ln>
            </c:spPr>
          </c:marker>
          <c:xVal>
            <c:numRef>
              <c:f>Analysis2!$T$2:$T$12</c:f>
              <c:numCache>
                <c:formatCode>General</c:formatCode>
                <c:ptCount val="11"/>
                <c:pt idx="0">
                  <c:v>174.55000000000109</c:v>
                </c:pt>
                <c:pt idx="1">
                  <c:v>207.09000000000009</c:v>
                </c:pt>
                <c:pt idx="2">
                  <c:v>100.79</c:v>
                </c:pt>
                <c:pt idx="3">
                  <c:v>182.8933333333334</c:v>
                </c:pt>
                <c:pt idx="4">
                  <c:v>171.54833333333229</c:v>
                </c:pt>
                <c:pt idx="5">
                  <c:v>156.00666666666709</c:v>
                </c:pt>
                <c:pt idx="6">
                  <c:v>183.60999999999879</c:v>
                </c:pt>
                <c:pt idx="7">
                  <c:v>78.446666666666701</c:v>
                </c:pt>
                <c:pt idx="8">
                  <c:v>121.41500000000001</c:v>
                </c:pt>
                <c:pt idx="9">
                  <c:v>164.71666666666721</c:v>
                </c:pt>
                <c:pt idx="10">
                  <c:v>54.871666666665959</c:v>
                </c:pt>
              </c:numCache>
            </c:numRef>
          </c:xVal>
          <c:yVal>
            <c:numRef>
              <c:f>Analysis2!$AA$2:$AA$12</c:f>
              <c:numCache>
                <c:formatCode>General</c:formatCode>
                <c:ptCount val="11"/>
                <c:pt idx="0">
                  <c:v>23.1</c:v>
                </c:pt>
                <c:pt idx="1">
                  <c:v>20.8</c:v>
                </c:pt>
                <c:pt idx="2">
                  <c:v>12.5</c:v>
                </c:pt>
                <c:pt idx="3">
                  <c:v>22</c:v>
                </c:pt>
                <c:pt idx="4">
                  <c:v>20.8</c:v>
                </c:pt>
                <c:pt idx="5">
                  <c:v>19.7</c:v>
                </c:pt>
                <c:pt idx="6">
                  <c:v>18.5</c:v>
                </c:pt>
                <c:pt idx="7">
                  <c:v>16.7</c:v>
                </c:pt>
                <c:pt idx="8">
                  <c:v>15.1</c:v>
                </c:pt>
                <c:pt idx="9">
                  <c:v>24</c:v>
                </c:pt>
                <c:pt idx="10">
                  <c:v>9</c:v>
                </c:pt>
              </c:numCache>
            </c:numRef>
          </c:yVal>
          <c:smooth val="0"/>
          <c:extLst>
            <c:ext xmlns:c16="http://schemas.microsoft.com/office/drawing/2014/chart" uri="{C3380CC4-5D6E-409C-BE32-E72D297353CC}">
              <c16:uniqueId val="{00000000-94E4-4D90-A85D-0A6EF2E6265C}"/>
            </c:ext>
          </c:extLst>
        </c:ser>
        <c:ser>
          <c:idx val="1"/>
          <c:order val="1"/>
          <c:tx>
            <c:v>Control-well irrigated</c:v>
          </c:tx>
          <c:spPr>
            <a:ln w="28575">
              <a:noFill/>
            </a:ln>
          </c:spPr>
          <c:marker>
            <c:symbol val="circle"/>
            <c:size val="8"/>
            <c:spPr>
              <a:solidFill>
                <a:srgbClr val="00B0F0"/>
              </a:solidFill>
              <a:ln>
                <a:solidFill>
                  <a:srgbClr val="00B0F0"/>
                </a:solidFill>
              </a:ln>
            </c:spPr>
          </c:marker>
          <c:xVal>
            <c:numRef>
              <c:f>Analysis2!$T$13:$T$23</c:f>
              <c:numCache>
                <c:formatCode>General</c:formatCode>
                <c:ptCount val="11"/>
                <c:pt idx="0">
                  <c:v>151.19666666666669</c:v>
                </c:pt>
                <c:pt idx="1">
                  <c:v>231.00166666666701</c:v>
                </c:pt>
                <c:pt idx="2">
                  <c:v>141.24666666666599</c:v>
                </c:pt>
                <c:pt idx="3">
                  <c:v>385.65166666666568</c:v>
                </c:pt>
                <c:pt idx="4">
                  <c:v>475.91499999999809</c:v>
                </c:pt>
                <c:pt idx="5">
                  <c:v>359.47166666666539</c:v>
                </c:pt>
                <c:pt idx="6">
                  <c:v>402.93999999999937</c:v>
                </c:pt>
                <c:pt idx="7">
                  <c:v>175.96666666666621</c:v>
                </c:pt>
                <c:pt idx="8">
                  <c:v>226.76333333333329</c:v>
                </c:pt>
                <c:pt idx="9">
                  <c:v>274.58333333333479</c:v>
                </c:pt>
                <c:pt idx="10">
                  <c:v>401.83000000000072</c:v>
                </c:pt>
              </c:numCache>
            </c:numRef>
          </c:xVal>
          <c:yVal>
            <c:numRef>
              <c:f>Analysis2!$AA$13:$AA$23</c:f>
              <c:numCache>
                <c:formatCode>General</c:formatCode>
                <c:ptCount val="11"/>
                <c:pt idx="0">
                  <c:v>23.1</c:v>
                </c:pt>
                <c:pt idx="1">
                  <c:v>27.8</c:v>
                </c:pt>
                <c:pt idx="2">
                  <c:v>26</c:v>
                </c:pt>
                <c:pt idx="3">
                  <c:v>45</c:v>
                </c:pt>
                <c:pt idx="4">
                  <c:v>52.2</c:v>
                </c:pt>
                <c:pt idx="5">
                  <c:v>34.6</c:v>
                </c:pt>
                <c:pt idx="6">
                  <c:v>44</c:v>
                </c:pt>
                <c:pt idx="7">
                  <c:v>36.6</c:v>
                </c:pt>
                <c:pt idx="8">
                  <c:v>41.4</c:v>
                </c:pt>
                <c:pt idx="9">
                  <c:v>37.200000000000003</c:v>
                </c:pt>
                <c:pt idx="10">
                  <c:v>36.5</c:v>
                </c:pt>
              </c:numCache>
            </c:numRef>
          </c:yVal>
          <c:smooth val="0"/>
          <c:extLst>
            <c:ext xmlns:c16="http://schemas.microsoft.com/office/drawing/2014/chart" uri="{C3380CC4-5D6E-409C-BE32-E72D297353CC}">
              <c16:uniqueId val="{00000001-94E4-4D90-A85D-0A6EF2E6265C}"/>
            </c:ext>
          </c:extLst>
        </c:ser>
        <c:ser>
          <c:idx val="2"/>
          <c:order val="2"/>
          <c:tx>
            <c:v>ICL-SW-drought</c:v>
          </c:tx>
          <c:spPr>
            <a:ln w="28575">
              <a:noFill/>
            </a:ln>
          </c:spPr>
          <c:marker>
            <c:symbol val="circle"/>
            <c:size val="8"/>
            <c:spPr>
              <a:noFill/>
              <a:ln>
                <a:solidFill>
                  <a:srgbClr val="00B050"/>
                </a:solidFill>
              </a:ln>
            </c:spPr>
          </c:marker>
          <c:xVal>
            <c:numRef>
              <c:f>Analysis2!$T$24:$T$34</c:f>
              <c:numCache>
                <c:formatCode>General</c:formatCode>
                <c:ptCount val="11"/>
                <c:pt idx="0">
                  <c:v>188.19666666666669</c:v>
                </c:pt>
                <c:pt idx="1">
                  <c:v>154.92833333333331</c:v>
                </c:pt>
                <c:pt idx="2">
                  <c:v>169.74833333333299</c:v>
                </c:pt>
                <c:pt idx="3">
                  <c:v>104.9083333333338</c:v>
                </c:pt>
                <c:pt idx="4">
                  <c:v>122.6283333333313</c:v>
                </c:pt>
                <c:pt idx="5">
                  <c:v>179.75666666666621</c:v>
                </c:pt>
                <c:pt idx="6">
                  <c:v>72.929999999999396</c:v>
                </c:pt>
                <c:pt idx="7">
                  <c:v>186.61666666666679</c:v>
                </c:pt>
                <c:pt idx="8">
                  <c:v>210.92833333333331</c:v>
                </c:pt>
                <c:pt idx="9">
                  <c:v>171.91666666666609</c:v>
                </c:pt>
                <c:pt idx="10">
                  <c:v>103.42333333333229</c:v>
                </c:pt>
              </c:numCache>
            </c:numRef>
          </c:xVal>
          <c:yVal>
            <c:numRef>
              <c:f>Analysis2!$AA$24:$AA$34</c:f>
              <c:numCache>
                <c:formatCode>General</c:formatCode>
                <c:ptCount val="11"/>
                <c:pt idx="0">
                  <c:v>21.5</c:v>
                </c:pt>
                <c:pt idx="1">
                  <c:v>17.8</c:v>
                </c:pt>
                <c:pt idx="2">
                  <c:v>19.7</c:v>
                </c:pt>
                <c:pt idx="3">
                  <c:v>18.7</c:v>
                </c:pt>
                <c:pt idx="4">
                  <c:v>15.3</c:v>
                </c:pt>
                <c:pt idx="5">
                  <c:v>19.8</c:v>
                </c:pt>
                <c:pt idx="6">
                  <c:v>14.1</c:v>
                </c:pt>
                <c:pt idx="7">
                  <c:v>24.3</c:v>
                </c:pt>
                <c:pt idx="8">
                  <c:v>24</c:v>
                </c:pt>
                <c:pt idx="9">
                  <c:v>21.4</c:v>
                </c:pt>
                <c:pt idx="10">
                  <c:v>17.899999999999999</c:v>
                </c:pt>
              </c:numCache>
            </c:numRef>
          </c:yVal>
          <c:smooth val="0"/>
          <c:extLst>
            <c:ext xmlns:c16="http://schemas.microsoft.com/office/drawing/2014/chart" uri="{C3380CC4-5D6E-409C-BE32-E72D297353CC}">
              <c16:uniqueId val="{00000002-94E4-4D90-A85D-0A6EF2E6265C}"/>
            </c:ext>
          </c:extLst>
        </c:ser>
        <c:ser>
          <c:idx val="3"/>
          <c:order val="3"/>
          <c:tx>
            <c:v>ICL-SW-well irrigated</c:v>
          </c:tx>
          <c:spPr>
            <a:ln w="28575">
              <a:noFill/>
            </a:ln>
          </c:spPr>
          <c:marker>
            <c:symbol val="circle"/>
            <c:size val="8"/>
            <c:spPr>
              <a:solidFill>
                <a:srgbClr val="00B050"/>
              </a:solidFill>
              <a:ln>
                <a:solidFill>
                  <a:srgbClr val="00B050"/>
                </a:solidFill>
              </a:ln>
            </c:spPr>
          </c:marker>
          <c:xVal>
            <c:numRef>
              <c:f>Analysis2!$T$35:$T$46</c:f>
              <c:numCache>
                <c:formatCode>General</c:formatCode>
                <c:ptCount val="12"/>
                <c:pt idx="0">
                  <c:v>478.27666666666659</c:v>
                </c:pt>
                <c:pt idx="1">
                  <c:v>423.32666666666682</c:v>
                </c:pt>
                <c:pt idx="2">
                  <c:v>221.035</c:v>
                </c:pt>
                <c:pt idx="3">
                  <c:v>391.98833333333369</c:v>
                </c:pt>
                <c:pt idx="4">
                  <c:v>299.04833333333221</c:v>
                </c:pt>
                <c:pt idx="5">
                  <c:v>363.83000000000072</c:v>
                </c:pt>
                <c:pt idx="6">
                  <c:v>389.27333333333257</c:v>
                </c:pt>
                <c:pt idx="7">
                  <c:v>383.70666666666602</c:v>
                </c:pt>
                <c:pt idx="8">
                  <c:v>391.48333333333358</c:v>
                </c:pt>
                <c:pt idx="9">
                  <c:v>435.24000000000069</c:v>
                </c:pt>
                <c:pt idx="10">
                  <c:v>365.12833333333401</c:v>
                </c:pt>
                <c:pt idx="11">
                  <c:v>228.87666666666789</c:v>
                </c:pt>
              </c:numCache>
            </c:numRef>
          </c:xVal>
          <c:yVal>
            <c:numRef>
              <c:f>Analysis2!$AA$35:$AA$46</c:f>
              <c:numCache>
                <c:formatCode>General</c:formatCode>
                <c:ptCount val="12"/>
                <c:pt idx="0">
                  <c:v>51.7</c:v>
                </c:pt>
                <c:pt idx="1">
                  <c:v>43</c:v>
                </c:pt>
                <c:pt idx="2">
                  <c:v>39.1</c:v>
                </c:pt>
                <c:pt idx="3">
                  <c:v>42</c:v>
                </c:pt>
                <c:pt idx="4">
                  <c:v>53.4</c:v>
                </c:pt>
                <c:pt idx="5">
                  <c:v>52.6</c:v>
                </c:pt>
                <c:pt idx="6">
                  <c:v>58.4</c:v>
                </c:pt>
                <c:pt idx="7">
                  <c:v>57.8</c:v>
                </c:pt>
                <c:pt idx="8">
                  <c:v>50.2</c:v>
                </c:pt>
                <c:pt idx="9">
                  <c:v>56.9</c:v>
                </c:pt>
                <c:pt idx="10">
                  <c:v>35.700000000000003</c:v>
                </c:pt>
                <c:pt idx="11">
                  <c:v>35.299999999999997</c:v>
                </c:pt>
              </c:numCache>
            </c:numRef>
          </c:yVal>
          <c:smooth val="0"/>
          <c:extLst>
            <c:ext xmlns:c16="http://schemas.microsoft.com/office/drawing/2014/chart" uri="{C3380CC4-5D6E-409C-BE32-E72D297353CC}">
              <c16:uniqueId val="{00000003-94E4-4D90-A85D-0A6EF2E6265C}"/>
            </c:ext>
          </c:extLst>
        </c:ser>
        <c:ser>
          <c:idx val="4"/>
          <c:order val="4"/>
          <c:tx>
            <c:v>ICL-NewFo1-drought</c:v>
          </c:tx>
          <c:spPr>
            <a:ln w="28575">
              <a:noFill/>
            </a:ln>
          </c:spPr>
          <c:marker>
            <c:symbol val="circle"/>
            <c:size val="8"/>
            <c:spPr>
              <a:noFill/>
              <a:ln>
                <a:solidFill>
                  <a:srgbClr val="FF6600"/>
                </a:solidFill>
              </a:ln>
            </c:spPr>
          </c:marker>
          <c:xVal>
            <c:numRef>
              <c:f>Analysis2!$T$47:$T$57</c:f>
              <c:numCache>
                <c:formatCode>General</c:formatCode>
                <c:ptCount val="11"/>
                <c:pt idx="0">
                  <c:v>102.7216666666682</c:v>
                </c:pt>
                <c:pt idx="1">
                  <c:v>118.5983333333343</c:v>
                </c:pt>
                <c:pt idx="2">
                  <c:v>152.47833333333261</c:v>
                </c:pt>
                <c:pt idx="3">
                  <c:v>141.01999999999859</c:v>
                </c:pt>
                <c:pt idx="4">
                  <c:v>205.3066666666673</c:v>
                </c:pt>
                <c:pt idx="5">
                  <c:v>136.6183333333347</c:v>
                </c:pt>
                <c:pt idx="6">
                  <c:v>101.1516666666666</c:v>
                </c:pt>
                <c:pt idx="7">
                  <c:v>184.82333333333369</c:v>
                </c:pt>
                <c:pt idx="8">
                  <c:v>83.656666666666752</c:v>
                </c:pt>
                <c:pt idx="9">
                  <c:v>207.93333333333339</c:v>
                </c:pt>
                <c:pt idx="10">
                  <c:v>164.8966666666665</c:v>
                </c:pt>
              </c:numCache>
            </c:numRef>
          </c:xVal>
          <c:yVal>
            <c:numRef>
              <c:f>Analysis2!$AA$47:$AA$57</c:f>
              <c:numCache>
                <c:formatCode>General</c:formatCode>
                <c:ptCount val="11"/>
                <c:pt idx="0">
                  <c:v>15.1</c:v>
                </c:pt>
                <c:pt idx="1">
                  <c:v>12.7</c:v>
                </c:pt>
                <c:pt idx="2">
                  <c:v>20.2</c:v>
                </c:pt>
                <c:pt idx="3">
                  <c:v>18.2</c:v>
                </c:pt>
                <c:pt idx="4">
                  <c:v>21.5</c:v>
                </c:pt>
                <c:pt idx="5">
                  <c:v>19.5</c:v>
                </c:pt>
                <c:pt idx="6">
                  <c:v>15</c:v>
                </c:pt>
                <c:pt idx="7">
                  <c:v>26.8</c:v>
                </c:pt>
                <c:pt idx="8">
                  <c:v>16.100000000000001</c:v>
                </c:pt>
                <c:pt idx="9">
                  <c:v>24.7</c:v>
                </c:pt>
                <c:pt idx="10">
                  <c:v>22.6</c:v>
                </c:pt>
              </c:numCache>
            </c:numRef>
          </c:yVal>
          <c:smooth val="0"/>
          <c:extLst>
            <c:ext xmlns:c16="http://schemas.microsoft.com/office/drawing/2014/chart" uri="{C3380CC4-5D6E-409C-BE32-E72D297353CC}">
              <c16:uniqueId val="{00000004-94E4-4D90-A85D-0A6EF2E6265C}"/>
            </c:ext>
          </c:extLst>
        </c:ser>
        <c:ser>
          <c:idx val="5"/>
          <c:order val="5"/>
          <c:tx>
            <c:v>ICL-NewFo1-well watered</c:v>
          </c:tx>
          <c:spPr>
            <a:ln w="28575">
              <a:noFill/>
            </a:ln>
          </c:spPr>
          <c:marker>
            <c:symbol val="circle"/>
            <c:size val="8"/>
            <c:spPr>
              <a:solidFill>
                <a:srgbClr val="FF6600"/>
              </a:solidFill>
              <a:ln>
                <a:solidFill>
                  <a:srgbClr val="FF6600"/>
                </a:solidFill>
              </a:ln>
            </c:spPr>
          </c:marker>
          <c:xVal>
            <c:numRef>
              <c:f>Analysis2!$T$58:$T$68</c:f>
              <c:numCache>
                <c:formatCode>General</c:formatCode>
                <c:ptCount val="11"/>
                <c:pt idx="0">
                  <c:v>297.47833333333432</c:v>
                </c:pt>
                <c:pt idx="1">
                  <c:v>200.02999999999969</c:v>
                </c:pt>
                <c:pt idx="2">
                  <c:v>204.6216666666669</c:v>
                </c:pt>
                <c:pt idx="3">
                  <c:v>268.24166666666679</c:v>
                </c:pt>
                <c:pt idx="4">
                  <c:v>342.53666666666697</c:v>
                </c:pt>
                <c:pt idx="5">
                  <c:v>355.51333333333332</c:v>
                </c:pt>
                <c:pt idx="6">
                  <c:v>209.0216666666665</c:v>
                </c:pt>
                <c:pt idx="7">
                  <c:v>380.17666666666452</c:v>
                </c:pt>
                <c:pt idx="8">
                  <c:v>237.41833333333221</c:v>
                </c:pt>
                <c:pt idx="9">
                  <c:v>482.32833333333201</c:v>
                </c:pt>
                <c:pt idx="10">
                  <c:v>294.52499999999952</c:v>
                </c:pt>
              </c:numCache>
            </c:numRef>
          </c:xVal>
          <c:yVal>
            <c:numRef>
              <c:f>Analysis2!$AA$58:$AA$68</c:f>
              <c:numCache>
                <c:formatCode>General</c:formatCode>
                <c:ptCount val="11"/>
                <c:pt idx="0">
                  <c:v>40.299999999999997</c:v>
                </c:pt>
                <c:pt idx="1">
                  <c:v>30.4</c:v>
                </c:pt>
                <c:pt idx="2">
                  <c:v>33.1</c:v>
                </c:pt>
                <c:pt idx="3">
                  <c:v>30.6</c:v>
                </c:pt>
                <c:pt idx="4">
                  <c:v>39.4</c:v>
                </c:pt>
                <c:pt idx="5">
                  <c:v>54.6</c:v>
                </c:pt>
                <c:pt idx="6">
                  <c:v>31.5</c:v>
                </c:pt>
                <c:pt idx="7">
                  <c:v>57.9</c:v>
                </c:pt>
                <c:pt idx="8">
                  <c:v>45.3</c:v>
                </c:pt>
                <c:pt idx="9">
                  <c:v>66.099999999999994</c:v>
                </c:pt>
                <c:pt idx="10">
                  <c:v>42.5</c:v>
                </c:pt>
              </c:numCache>
            </c:numRef>
          </c:yVal>
          <c:smooth val="0"/>
          <c:extLst>
            <c:ext xmlns:c16="http://schemas.microsoft.com/office/drawing/2014/chart" uri="{C3380CC4-5D6E-409C-BE32-E72D297353CC}">
              <c16:uniqueId val="{00000005-94E4-4D90-A85D-0A6EF2E6265C}"/>
            </c:ext>
          </c:extLst>
        </c:ser>
        <c:dLbls>
          <c:showLegendKey val="0"/>
          <c:showVal val="0"/>
          <c:showCatName val="0"/>
          <c:showSerName val="0"/>
          <c:showPercent val="0"/>
          <c:showBubbleSize val="0"/>
        </c:dLbls>
        <c:axId val="168826368"/>
        <c:axId val="168828288"/>
      </c:scatterChart>
      <c:valAx>
        <c:axId val="168826368"/>
        <c:scaling>
          <c:orientation val="minMax"/>
        </c:scaling>
        <c:delete val="0"/>
        <c:axPos val="b"/>
        <c:numFmt formatCode="General" sourceLinked="1"/>
        <c:majorTickMark val="out"/>
        <c:minorTickMark val="none"/>
        <c:tickLblPos val="nextTo"/>
        <c:spPr>
          <a:ln w="25400">
            <a:solidFill>
              <a:schemeClr val="tx1"/>
            </a:solidFill>
          </a:ln>
        </c:spPr>
        <c:txPr>
          <a:bodyPr/>
          <a:lstStyle/>
          <a:p>
            <a:pPr>
              <a:defRPr sz="1400"/>
            </a:pPr>
            <a:endParaRPr lang="en-US"/>
          </a:p>
        </c:txPr>
        <c:crossAx val="168828288"/>
        <c:crosses val="autoZero"/>
        <c:crossBetween val="midCat"/>
        <c:majorUnit val="100"/>
      </c:valAx>
      <c:valAx>
        <c:axId val="168828288"/>
        <c:scaling>
          <c:orientation val="minMax"/>
        </c:scaling>
        <c:delete val="0"/>
        <c:axPos val="l"/>
        <c:numFmt formatCode="General" sourceLinked="1"/>
        <c:majorTickMark val="out"/>
        <c:minorTickMark val="none"/>
        <c:tickLblPos val="nextTo"/>
        <c:spPr>
          <a:ln w="25400">
            <a:solidFill>
              <a:schemeClr val="tx1"/>
            </a:solidFill>
          </a:ln>
        </c:spPr>
        <c:txPr>
          <a:bodyPr/>
          <a:lstStyle/>
          <a:p>
            <a:pPr>
              <a:defRPr sz="1400" b="1"/>
            </a:pPr>
            <a:endParaRPr lang="en-US"/>
          </a:p>
        </c:txPr>
        <c:crossAx val="168826368"/>
        <c:crosses val="autoZero"/>
        <c:crossBetween val="midCat"/>
      </c:valAx>
      <c:spPr>
        <a:ln>
          <a:noFill/>
        </a:ln>
      </c:spPr>
    </c:plotArea>
    <c:legend>
      <c:legendPos val="r"/>
      <c:layout>
        <c:manualLayout>
          <c:xMode val="edge"/>
          <c:yMode val="edge"/>
          <c:x val="0.54918027607660203"/>
          <c:y val="0.504870506132583"/>
          <c:w val="0.42624064353066998"/>
          <c:h val="0.31241185304660601"/>
        </c:manualLayout>
      </c:layout>
      <c:overlay val="0"/>
      <c:txPr>
        <a:bodyPr/>
        <a:lstStyle/>
        <a:p>
          <a:pPr>
            <a:defRPr sz="10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2400" dirty="0"/>
              <a:t>Control</a:t>
            </a:r>
          </a:p>
        </c:rich>
      </c:tx>
      <c:layout>
        <c:manualLayout>
          <c:xMode val="edge"/>
          <c:yMode val="edge"/>
          <c:x val="0.32172504453039424"/>
          <c:y val="0"/>
        </c:manualLayout>
      </c:layout>
      <c:overlay val="0"/>
      <c:spPr>
        <a:noFill/>
      </c:spPr>
    </c:title>
    <c:autoTitleDeleted val="0"/>
    <c:plotArea>
      <c:layout/>
      <c:pieChart>
        <c:varyColors val="1"/>
        <c:ser>
          <c:idx val="0"/>
          <c:order val="0"/>
          <c:spPr>
            <a:solidFill>
              <a:schemeClr val="bg1">
                <a:lumMod val="95000"/>
              </a:schemeClr>
            </a:solidFill>
          </c:spPr>
          <c:dPt>
            <c:idx val="0"/>
            <c:bubble3D val="0"/>
            <c:spPr>
              <a:solidFill>
                <a:schemeClr val="bg1">
                  <a:lumMod val="50000"/>
                </a:schemeClr>
              </a:solidFill>
            </c:spPr>
            <c:extLst>
              <c:ext xmlns:c16="http://schemas.microsoft.com/office/drawing/2014/chart" uri="{C3380CC4-5D6E-409C-BE32-E72D297353CC}">
                <c16:uniqueId val="{00000001-38B9-417D-AA78-DF3E3225E16C}"/>
              </c:ext>
            </c:extLst>
          </c:dPt>
          <c:dPt>
            <c:idx val="1"/>
            <c:bubble3D val="0"/>
            <c:spPr>
              <a:solidFill>
                <a:schemeClr val="bg1">
                  <a:lumMod val="75000"/>
                </a:schemeClr>
              </a:solidFill>
            </c:spPr>
            <c:extLst>
              <c:ext xmlns:c16="http://schemas.microsoft.com/office/drawing/2014/chart" uri="{C3380CC4-5D6E-409C-BE32-E72D297353CC}">
                <c16:uniqueId val="{00000003-38B9-417D-AA78-DF3E3225E16C}"/>
              </c:ext>
            </c:extLst>
          </c:dPt>
          <c:dLbls>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(Comercial size)</c:v>
                </c:pt>
                <c:pt idx="1">
                  <c:v>Medium Fruit (~ 50%  of the size of commercial fruit)</c:v>
                </c:pt>
                <c:pt idx="2">
                  <c:v>Small Fruit (Less than 25% of the size of commercial fruit)</c:v>
                </c:pt>
              </c:strCache>
            </c:strRef>
          </c:cat>
          <c:val>
            <c:numRef>
              <c:f>Sheet2!$H$5:$J$5</c:f>
              <c:numCache>
                <c:formatCode>General</c:formatCode>
                <c:ptCount val="3"/>
                <c:pt idx="0">
                  <c:v>1.75</c:v>
                </c:pt>
                <c:pt idx="1">
                  <c:v>1.75</c:v>
                </c:pt>
                <c:pt idx="2">
                  <c:v>1.8333333333333333</c:v>
                </c:pt>
              </c:numCache>
            </c:numRef>
          </c:val>
          <c:extLst>
            <c:ext xmlns:c16="http://schemas.microsoft.com/office/drawing/2014/chart" uri="{C3380CC4-5D6E-409C-BE32-E72D297353CC}">
              <c16:uniqueId val="{00000004-38B9-417D-AA78-DF3E3225E16C}"/>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2400" dirty="0"/>
              <a:t>ICL-SW</a:t>
            </a:r>
            <a:endParaRPr lang="en-GB" dirty="0"/>
          </a:p>
        </c:rich>
      </c:tx>
      <c:layout>
        <c:manualLayout>
          <c:xMode val="edge"/>
          <c:yMode val="edge"/>
          <c:x val="0.35326912368516061"/>
          <c:y val="1.7636929230085547E-2"/>
        </c:manualLayout>
      </c:layout>
      <c:overlay val="0"/>
    </c:title>
    <c:autoTitleDeleted val="0"/>
    <c:plotArea>
      <c:layout/>
      <c:pieChart>
        <c:varyColors val="1"/>
        <c:ser>
          <c:idx val="0"/>
          <c:order val="0"/>
          <c:dPt>
            <c:idx val="0"/>
            <c:bubble3D val="0"/>
            <c:spPr>
              <a:solidFill>
                <a:schemeClr val="bg1">
                  <a:lumMod val="50000"/>
                </a:schemeClr>
              </a:solidFill>
            </c:spPr>
            <c:extLst>
              <c:ext xmlns:c16="http://schemas.microsoft.com/office/drawing/2014/chart" uri="{C3380CC4-5D6E-409C-BE32-E72D297353CC}">
                <c16:uniqueId val="{00000001-6BC5-44A2-9D73-5DB1AFB98F8B}"/>
              </c:ext>
            </c:extLst>
          </c:dPt>
          <c:dPt>
            <c:idx val="1"/>
            <c:bubble3D val="0"/>
            <c:spPr>
              <a:solidFill>
                <a:schemeClr val="bg1">
                  <a:lumMod val="75000"/>
                </a:schemeClr>
              </a:solidFill>
            </c:spPr>
            <c:extLst>
              <c:ext xmlns:c16="http://schemas.microsoft.com/office/drawing/2014/chart" uri="{C3380CC4-5D6E-409C-BE32-E72D297353CC}">
                <c16:uniqueId val="{00000003-6BC5-44A2-9D73-5DB1AFB98F8B}"/>
              </c:ext>
            </c:extLst>
          </c:dPt>
          <c:dPt>
            <c:idx val="2"/>
            <c:bubble3D val="0"/>
            <c:spPr>
              <a:solidFill>
                <a:schemeClr val="bg1">
                  <a:lumMod val="95000"/>
                </a:schemeClr>
              </a:solidFill>
            </c:spPr>
            <c:extLst>
              <c:ext xmlns:c16="http://schemas.microsoft.com/office/drawing/2014/chart" uri="{C3380CC4-5D6E-409C-BE32-E72D297353CC}">
                <c16:uniqueId val="{00000005-6BC5-44A2-9D73-5DB1AFB98F8B}"/>
              </c:ext>
            </c:extLst>
          </c:dPt>
          <c:dLbls>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(Comercial size)</c:v>
                </c:pt>
                <c:pt idx="1">
                  <c:v>Medium Fruit (~ 50%  of the size of commercial fruit)</c:v>
                </c:pt>
                <c:pt idx="2">
                  <c:v>Small Fruit (Less than 25% of the size of commercial fruit)</c:v>
                </c:pt>
              </c:strCache>
            </c:strRef>
          </c:cat>
          <c:val>
            <c:numRef>
              <c:f>Sheet2!$H$10:$J$10</c:f>
              <c:numCache>
                <c:formatCode>General</c:formatCode>
                <c:ptCount val="3"/>
                <c:pt idx="0">
                  <c:v>1.5</c:v>
                </c:pt>
                <c:pt idx="1">
                  <c:v>3.25</c:v>
                </c:pt>
                <c:pt idx="2">
                  <c:v>3.3333333333333335</c:v>
                </c:pt>
              </c:numCache>
            </c:numRef>
          </c:val>
          <c:extLst>
            <c:ext xmlns:c16="http://schemas.microsoft.com/office/drawing/2014/chart" uri="{C3380CC4-5D6E-409C-BE32-E72D297353CC}">
              <c16:uniqueId val="{00000006-6BC5-44A2-9D73-5DB1AFB98F8B}"/>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a:effectLst/>
              </a:rPr>
              <a:t>ICL-NewFo1</a:t>
            </a:r>
            <a:endParaRPr lang="en-GB" sz="2400" dirty="0"/>
          </a:p>
        </c:rich>
      </c:tx>
      <c:layout>
        <c:manualLayout>
          <c:xMode val="edge"/>
          <c:yMode val="edge"/>
          <c:x val="0.24019359669892809"/>
          <c:y val="4.5222895461757813E-3"/>
        </c:manualLayout>
      </c:layout>
      <c:overlay val="0"/>
      <c:spPr>
        <a:noFill/>
      </c:spPr>
    </c:title>
    <c:autoTitleDeleted val="0"/>
    <c:plotArea>
      <c:layout/>
      <c:pieChart>
        <c:varyColors val="1"/>
        <c:ser>
          <c:idx val="0"/>
          <c:order val="0"/>
          <c:dPt>
            <c:idx val="0"/>
            <c:bubble3D val="0"/>
            <c:spPr>
              <a:solidFill>
                <a:schemeClr val="bg1">
                  <a:lumMod val="50000"/>
                </a:schemeClr>
              </a:solidFill>
            </c:spPr>
            <c:extLst>
              <c:ext xmlns:c16="http://schemas.microsoft.com/office/drawing/2014/chart" uri="{C3380CC4-5D6E-409C-BE32-E72D297353CC}">
                <c16:uniqueId val="{00000001-F8E6-485B-986C-0A27CAE525FC}"/>
              </c:ext>
            </c:extLst>
          </c:dPt>
          <c:dPt>
            <c:idx val="1"/>
            <c:bubble3D val="0"/>
            <c:spPr>
              <a:solidFill>
                <a:schemeClr val="bg1">
                  <a:lumMod val="75000"/>
                </a:schemeClr>
              </a:solidFill>
            </c:spPr>
            <c:extLst>
              <c:ext xmlns:c16="http://schemas.microsoft.com/office/drawing/2014/chart" uri="{C3380CC4-5D6E-409C-BE32-E72D297353CC}">
                <c16:uniqueId val="{00000003-F8E6-485B-986C-0A27CAE525FC}"/>
              </c:ext>
            </c:extLst>
          </c:dPt>
          <c:dPt>
            <c:idx val="2"/>
            <c:bubble3D val="0"/>
            <c:spPr>
              <a:solidFill>
                <a:schemeClr val="bg1">
                  <a:lumMod val="95000"/>
                </a:schemeClr>
              </a:solidFill>
            </c:spPr>
            <c:extLst>
              <c:ext xmlns:c16="http://schemas.microsoft.com/office/drawing/2014/chart" uri="{C3380CC4-5D6E-409C-BE32-E72D297353CC}">
                <c16:uniqueId val="{00000005-F8E6-485B-986C-0A27CAE525FC}"/>
              </c:ext>
            </c:extLst>
          </c:dPt>
          <c:dLbls>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(Comercial size)</c:v>
                </c:pt>
                <c:pt idx="1">
                  <c:v>Medium Fruit (~ 50%  of the size of commercial fruit)</c:v>
                </c:pt>
                <c:pt idx="2">
                  <c:v>Small Fruit (Less than 25% of the size of commercial fruit)</c:v>
                </c:pt>
              </c:strCache>
            </c:strRef>
          </c:cat>
          <c:val>
            <c:numRef>
              <c:f>Sheet2!$H$15:$J$15</c:f>
              <c:numCache>
                <c:formatCode>General</c:formatCode>
                <c:ptCount val="3"/>
                <c:pt idx="0">
                  <c:v>0.83333333333333337</c:v>
                </c:pt>
                <c:pt idx="1">
                  <c:v>1.8333333333333333</c:v>
                </c:pt>
                <c:pt idx="2">
                  <c:v>3.1666666666666665</c:v>
                </c:pt>
              </c:numCache>
            </c:numRef>
          </c:val>
          <c:extLst>
            <c:ext xmlns:c16="http://schemas.microsoft.com/office/drawing/2014/chart" uri="{C3380CC4-5D6E-409C-BE32-E72D297353CC}">
              <c16:uniqueId val="{00000006-F8E6-485B-986C-0A27CAE525FC}"/>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bg1">
                  <a:lumMod val="50000"/>
                </a:schemeClr>
              </a:solidFill>
            </c:spPr>
            <c:extLst>
              <c:ext xmlns:c16="http://schemas.microsoft.com/office/drawing/2014/chart" uri="{C3380CC4-5D6E-409C-BE32-E72D297353CC}">
                <c16:uniqueId val="{00000001-DCD7-4BC4-9A38-69AFE3428C07}"/>
              </c:ext>
            </c:extLst>
          </c:dPt>
          <c:dPt>
            <c:idx val="1"/>
            <c:bubble3D val="0"/>
            <c:spPr>
              <a:solidFill>
                <a:schemeClr val="bg1">
                  <a:lumMod val="75000"/>
                </a:schemeClr>
              </a:solidFill>
            </c:spPr>
            <c:extLst>
              <c:ext xmlns:c16="http://schemas.microsoft.com/office/drawing/2014/chart" uri="{C3380CC4-5D6E-409C-BE32-E72D297353CC}">
                <c16:uniqueId val="{00000003-DCD7-4BC4-9A38-69AFE3428C07}"/>
              </c:ext>
            </c:extLst>
          </c:dPt>
          <c:dPt>
            <c:idx val="2"/>
            <c:bubble3D val="0"/>
            <c:spPr>
              <a:solidFill>
                <a:schemeClr val="bg1">
                  <a:lumMod val="95000"/>
                </a:schemeClr>
              </a:solidFill>
            </c:spPr>
            <c:extLst>
              <c:ext xmlns:c16="http://schemas.microsoft.com/office/drawing/2014/chart" uri="{C3380CC4-5D6E-409C-BE32-E72D297353CC}">
                <c16:uniqueId val="{00000005-DCD7-4BC4-9A38-69AFE3428C07}"/>
              </c:ext>
            </c:extLst>
          </c:dPt>
          <c:dLbls>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v>
                </c:pt>
                <c:pt idx="1">
                  <c:v>Medium Fruit </c:v>
                </c:pt>
                <c:pt idx="2">
                  <c:v>Small Fruit </c:v>
                </c:pt>
              </c:strCache>
            </c:strRef>
          </c:cat>
          <c:val>
            <c:numRef>
              <c:f>Sheet2!$H$7:$J$7</c:f>
              <c:numCache>
                <c:formatCode>General</c:formatCode>
                <c:ptCount val="3"/>
                <c:pt idx="0">
                  <c:v>1.0909090909090908</c:v>
                </c:pt>
                <c:pt idx="1">
                  <c:v>2.4545454545454546</c:v>
                </c:pt>
                <c:pt idx="2">
                  <c:v>2.6363636363636362</c:v>
                </c:pt>
              </c:numCache>
            </c:numRef>
          </c:val>
          <c:extLst>
            <c:ext xmlns:c16="http://schemas.microsoft.com/office/drawing/2014/chart" uri="{C3380CC4-5D6E-409C-BE32-E72D297353CC}">
              <c16:uniqueId val="{00000006-DCD7-4BC4-9A38-69AFE3428C07}"/>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bg1">
                  <a:lumMod val="50000"/>
                </a:schemeClr>
              </a:solidFill>
            </c:spPr>
            <c:extLst>
              <c:ext xmlns:c16="http://schemas.microsoft.com/office/drawing/2014/chart" uri="{C3380CC4-5D6E-409C-BE32-E72D297353CC}">
                <c16:uniqueId val="{00000001-6CF5-4F35-B11D-681FFCAFCD9C}"/>
              </c:ext>
            </c:extLst>
          </c:dPt>
          <c:dPt>
            <c:idx val="1"/>
            <c:bubble3D val="0"/>
            <c:spPr>
              <a:solidFill>
                <a:schemeClr val="bg1">
                  <a:lumMod val="75000"/>
                </a:schemeClr>
              </a:solidFill>
            </c:spPr>
            <c:extLst>
              <c:ext xmlns:c16="http://schemas.microsoft.com/office/drawing/2014/chart" uri="{C3380CC4-5D6E-409C-BE32-E72D297353CC}">
                <c16:uniqueId val="{00000003-6CF5-4F35-B11D-681FFCAFCD9C}"/>
              </c:ext>
            </c:extLst>
          </c:dPt>
          <c:dPt>
            <c:idx val="2"/>
            <c:bubble3D val="0"/>
            <c:spPr>
              <a:solidFill>
                <a:schemeClr val="bg1">
                  <a:lumMod val="95000"/>
                </a:schemeClr>
              </a:solidFill>
            </c:spPr>
            <c:extLst>
              <c:ext xmlns:c16="http://schemas.microsoft.com/office/drawing/2014/chart" uri="{C3380CC4-5D6E-409C-BE32-E72D297353CC}">
                <c16:uniqueId val="{00000005-6CF5-4F35-B11D-681FFCAFCD9C}"/>
              </c:ext>
            </c:extLst>
          </c:dPt>
          <c:dLbls>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(Comercial size)</c:v>
                </c:pt>
                <c:pt idx="1">
                  <c:v>Medium Fruit (~ 50%  of the size of commercial fruit)</c:v>
                </c:pt>
                <c:pt idx="2">
                  <c:v>Small Fruit (Less than 25% of the size of commercial fruit)</c:v>
                </c:pt>
              </c:strCache>
            </c:strRef>
          </c:cat>
          <c:val>
            <c:numRef>
              <c:f>Sheet2!$H$12:$J$12</c:f>
              <c:numCache>
                <c:formatCode>General</c:formatCode>
                <c:ptCount val="3"/>
                <c:pt idx="0">
                  <c:v>0.72727272727272729</c:v>
                </c:pt>
                <c:pt idx="1">
                  <c:v>2.3636363636363638</c:v>
                </c:pt>
                <c:pt idx="2">
                  <c:v>1.4545454545454546</c:v>
                </c:pt>
              </c:numCache>
            </c:numRef>
          </c:val>
          <c:extLst>
            <c:ext xmlns:c16="http://schemas.microsoft.com/office/drawing/2014/chart" uri="{C3380CC4-5D6E-409C-BE32-E72D297353CC}">
              <c16:uniqueId val="{00000006-6CF5-4F35-B11D-681FFCAFCD9C}"/>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bg1">
                  <a:lumMod val="50000"/>
                </a:schemeClr>
              </a:solidFill>
            </c:spPr>
            <c:extLst>
              <c:ext xmlns:c16="http://schemas.microsoft.com/office/drawing/2014/chart" uri="{C3380CC4-5D6E-409C-BE32-E72D297353CC}">
                <c16:uniqueId val="{00000001-E2E4-47DF-978C-F5CC73657DD8}"/>
              </c:ext>
            </c:extLst>
          </c:dPt>
          <c:dPt>
            <c:idx val="1"/>
            <c:bubble3D val="0"/>
            <c:spPr>
              <a:solidFill>
                <a:schemeClr val="bg1">
                  <a:lumMod val="75000"/>
                </a:schemeClr>
              </a:solidFill>
            </c:spPr>
            <c:extLst>
              <c:ext xmlns:c16="http://schemas.microsoft.com/office/drawing/2014/chart" uri="{C3380CC4-5D6E-409C-BE32-E72D297353CC}">
                <c16:uniqueId val="{00000003-E2E4-47DF-978C-F5CC73657DD8}"/>
              </c:ext>
            </c:extLst>
          </c:dPt>
          <c:dPt>
            <c:idx val="2"/>
            <c:bubble3D val="0"/>
            <c:spPr>
              <a:solidFill>
                <a:schemeClr val="bg1">
                  <a:lumMod val="95000"/>
                </a:schemeClr>
              </a:solidFill>
            </c:spPr>
            <c:extLst>
              <c:ext xmlns:c16="http://schemas.microsoft.com/office/drawing/2014/chart" uri="{C3380CC4-5D6E-409C-BE32-E72D297353CC}">
                <c16:uniqueId val="{00000005-E2E4-47DF-978C-F5CC73657DD8}"/>
              </c:ext>
            </c:extLst>
          </c:dPt>
          <c:dLbls>
            <c:dLbl>
              <c:idx val="0"/>
              <c:layout>
                <c:manualLayout>
                  <c:x val="-0.13260161403550344"/>
                  <c:y val="0.150296865557061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2E4-47DF-978C-F5CC73657DD8}"/>
                </c:ext>
              </c:extLst>
            </c:dLbl>
            <c:spPr>
              <a:noFill/>
              <a:ln>
                <a:noFill/>
              </a:ln>
              <a:effectLst/>
            </c:spPr>
            <c:txPr>
              <a:bodyPr/>
              <a:lstStyle/>
              <a:p>
                <a:pPr>
                  <a:defRPr sz="1800"/>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Sheet2!$H$4:$J$4</c:f>
              <c:strCache>
                <c:ptCount val="3"/>
                <c:pt idx="0">
                  <c:v>Big Fruit (Comercial size)</c:v>
                </c:pt>
                <c:pt idx="1">
                  <c:v>Medium Fruit (~ 50%  of the size of commercial fruit)</c:v>
                </c:pt>
                <c:pt idx="2">
                  <c:v>Small Fruit (Less than 25% of the size of commercial fruit)</c:v>
                </c:pt>
              </c:strCache>
            </c:strRef>
          </c:cat>
          <c:val>
            <c:numRef>
              <c:f>Sheet2!$H$17:$J$17</c:f>
              <c:numCache>
                <c:formatCode>General</c:formatCode>
                <c:ptCount val="3"/>
                <c:pt idx="0">
                  <c:v>0.58333333333333337</c:v>
                </c:pt>
                <c:pt idx="1">
                  <c:v>2.5</c:v>
                </c:pt>
                <c:pt idx="2">
                  <c:v>2.1666666666666665</c:v>
                </c:pt>
              </c:numCache>
            </c:numRef>
          </c:val>
          <c:extLst>
            <c:ext xmlns:c16="http://schemas.microsoft.com/office/drawing/2014/chart" uri="{C3380CC4-5D6E-409C-BE32-E72D297353CC}">
              <c16:uniqueId val="{00000006-E2E4-47DF-978C-F5CC73657DD8}"/>
            </c:ext>
          </c:extLst>
        </c:ser>
        <c:dLbls>
          <c:showLegendKey val="0"/>
          <c:showVal val="0"/>
          <c:showCatName val="0"/>
          <c:showSerName val="0"/>
          <c:showPercent val="1"/>
          <c:showBubbleSize val="0"/>
          <c:showLeaderLines val="1"/>
        </c:dLbls>
        <c:firstSliceAng val="36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837052076064"/>
          <c:y val="8.2700332849455299E-2"/>
          <c:w val="0.85738892813144896"/>
          <c:h val="0.73069517148345298"/>
        </c:manualLayout>
      </c:layout>
      <c:barChart>
        <c:barDir val="col"/>
        <c:grouping val="clustered"/>
        <c:varyColors val="0"/>
        <c:ser>
          <c:idx val="0"/>
          <c:order val="0"/>
          <c:tx>
            <c:strRef>
              <c:f>'analys2-1 graphs'!$AK$21</c:f>
              <c:strCache>
                <c:ptCount val="1"/>
                <c:pt idx="0">
                  <c:v>None</c:v>
                </c:pt>
              </c:strCache>
            </c:strRef>
          </c:tx>
          <c:spPr>
            <a:solidFill>
              <a:srgbClr val="00B0F0"/>
            </a:solidFill>
          </c:spPr>
          <c:invertIfNegative val="0"/>
          <c:dPt>
            <c:idx val="1"/>
            <c:invertIfNegative val="0"/>
            <c:bubble3D val="0"/>
            <c:spPr>
              <a:solidFill>
                <a:srgbClr val="00B050"/>
              </a:solidFill>
            </c:spPr>
            <c:extLst>
              <c:ext xmlns:c16="http://schemas.microsoft.com/office/drawing/2014/chart" uri="{C3380CC4-5D6E-409C-BE32-E72D297353CC}">
                <c16:uniqueId val="{00000001-FE0C-4B82-A9F3-5A6BB473D7FF}"/>
              </c:ext>
            </c:extLst>
          </c:dPt>
          <c:dPt>
            <c:idx val="2"/>
            <c:invertIfNegative val="0"/>
            <c:bubble3D val="0"/>
            <c:spPr>
              <a:solidFill>
                <a:srgbClr val="FF6600"/>
              </a:solidFill>
            </c:spPr>
            <c:extLst>
              <c:ext xmlns:c16="http://schemas.microsoft.com/office/drawing/2014/chart" uri="{C3380CC4-5D6E-409C-BE32-E72D297353CC}">
                <c16:uniqueId val="{00000003-FE0C-4B82-A9F3-5A6BB473D7FF}"/>
              </c:ext>
            </c:extLst>
          </c:dPt>
          <c:errBars>
            <c:errBarType val="both"/>
            <c:errValType val="cust"/>
            <c:noEndCap val="0"/>
            <c:plus>
              <c:numRef>
                <c:f>'analys2-1 graphs'!$AL$25:$AN$25</c:f>
                <c:numCache>
                  <c:formatCode>General</c:formatCode>
                  <c:ptCount val="3"/>
                  <c:pt idx="0">
                    <c:v>0.54464797269999998</c:v>
                  </c:pt>
                  <c:pt idx="1">
                    <c:v>0.62095153439999995</c:v>
                  </c:pt>
                  <c:pt idx="2">
                    <c:v>0.74362302719999995</c:v>
                  </c:pt>
                </c:numCache>
              </c:numRef>
            </c:plus>
            <c:minus>
              <c:numRef>
                <c:f>'analys2-1 graphs'!$AL$25:$AN$25</c:f>
                <c:numCache>
                  <c:formatCode>General</c:formatCode>
                  <c:ptCount val="3"/>
                  <c:pt idx="0">
                    <c:v>0.54464797269999998</c:v>
                  </c:pt>
                  <c:pt idx="1">
                    <c:v>0.62095153439999995</c:v>
                  </c:pt>
                  <c:pt idx="2">
                    <c:v>0.74362302719999995</c:v>
                  </c:pt>
                </c:numCache>
              </c:numRef>
            </c:minus>
          </c:errBars>
          <c:cat>
            <c:strRef>
              <c:f>'analys2-1 graphs'!$AL$19:$AN$19</c:f>
              <c:strCache>
                <c:ptCount val="3"/>
                <c:pt idx="0">
                  <c:v>Control</c:v>
                </c:pt>
                <c:pt idx="1">
                  <c:v>ICL-SW</c:v>
                </c:pt>
                <c:pt idx="2">
                  <c:v>ICL-NewFo1</c:v>
                </c:pt>
              </c:strCache>
            </c:strRef>
          </c:cat>
          <c:val>
            <c:numRef>
              <c:f>'analys2-1 graphs'!$AL$21:$AN$21</c:f>
              <c:numCache>
                <c:formatCode>General</c:formatCode>
                <c:ptCount val="3"/>
                <c:pt idx="0">
                  <c:v>12.883333332999999</c:v>
                </c:pt>
                <c:pt idx="1">
                  <c:v>14.883333332999999</c:v>
                </c:pt>
                <c:pt idx="2">
                  <c:v>14.145454545</c:v>
                </c:pt>
              </c:numCache>
            </c:numRef>
          </c:val>
          <c:extLst>
            <c:ext xmlns:c16="http://schemas.microsoft.com/office/drawing/2014/chart" uri="{C3380CC4-5D6E-409C-BE32-E72D297353CC}">
              <c16:uniqueId val="{00000004-FE0C-4B82-A9F3-5A6BB473D7FF}"/>
            </c:ext>
          </c:extLst>
        </c:ser>
        <c:ser>
          <c:idx val="1"/>
          <c:order val="1"/>
          <c:tx>
            <c:strRef>
              <c:f>'analys2-1 graphs'!$AK$22</c:f>
              <c:strCache>
                <c:ptCount val="1"/>
                <c:pt idx="0">
                  <c:v>Drought</c:v>
                </c:pt>
              </c:strCache>
            </c:strRef>
          </c:tx>
          <c:spPr>
            <a:solidFill>
              <a:srgbClr val="FF6600"/>
            </a:solidFill>
          </c:spPr>
          <c:invertIfNegative val="0"/>
          <c:dPt>
            <c:idx val="0"/>
            <c:invertIfNegative val="0"/>
            <c:bubble3D val="0"/>
            <c:spPr>
              <a:pattFill prst="sphere">
                <a:fgClr>
                  <a:srgbClr val="00B0F0"/>
                </a:fgClr>
                <a:bgClr>
                  <a:schemeClr val="bg1"/>
                </a:bgClr>
              </a:pattFill>
            </c:spPr>
            <c:extLst>
              <c:ext xmlns:c16="http://schemas.microsoft.com/office/drawing/2014/chart" uri="{C3380CC4-5D6E-409C-BE32-E72D297353CC}">
                <c16:uniqueId val="{00000006-FE0C-4B82-A9F3-5A6BB473D7FF}"/>
              </c:ext>
            </c:extLst>
          </c:dPt>
          <c:dPt>
            <c:idx val="1"/>
            <c:invertIfNegative val="0"/>
            <c:bubble3D val="0"/>
            <c:spPr>
              <a:pattFill prst="sphere">
                <a:fgClr>
                  <a:srgbClr val="00B050"/>
                </a:fgClr>
                <a:bgClr>
                  <a:schemeClr val="bg1"/>
                </a:bgClr>
              </a:pattFill>
            </c:spPr>
            <c:extLst>
              <c:ext xmlns:c16="http://schemas.microsoft.com/office/drawing/2014/chart" uri="{C3380CC4-5D6E-409C-BE32-E72D297353CC}">
                <c16:uniqueId val="{00000008-FE0C-4B82-A9F3-5A6BB473D7FF}"/>
              </c:ext>
            </c:extLst>
          </c:dPt>
          <c:dPt>
            <c:idx val="2"/>
            <c:invertIfNegative val="0"/>
            <c:bubble3D val="0"/>
            <c:spPr>
              <a:pattFill prst="sphere">
                <a:fgClr>
                  <a:srgbClr val="FF6600"/>
                </a:fgClr>
                <a:bgClr>
                  <a:schemeClr val="bg1"/>
                </a:bgClr>
              </a:pattFill>
            </c:spPr>
            <c:extLst>
              <c:ext xmlns:c16="http://schemas.microsoft.com/office/drawing/2014/chart" uri="{C3380CC4-5D6E-409C-BE32-E72D297353CC}">
                <c16:uniqueId val="{0000000A-FE0C-4B82-A9F3-5A6BB473D7FF}"/>
              </c:ext>
            </c:extLst>
          </c:dPt>
          <c:errBars>
            <c:errBarType val="both"/>
            <c:errValType val="cust"/>
            <c:noEndCap val="0"/>
            <c:plus>
              <c:numRef>
                <c:f>'analys2-1 graphs'!$AL$26:$AN$26</c:f>
                <c:numCache>
                  <c:formatCode>General</c:formatCode>
                  <c:ptCount val="3"/>
                  <c:pt idx="0">
                    <c:v>0.4174103556</c:v>
                  </c:pt>
                  <c:pt idx="1">
                    <c:v>0.45294262860000001</c:v>
                  </c:pt>
                  <c:pt idx="2">
                    <c:v>0.43451906540000002</c:v>
                  </c:pt>
                </c:numCache>
              </c:numRef>
            </c:plus>
            <c:minus>
              <c:numRef>
                <c:f>'analys2-1 graphs'!$AL$26:$AN$26</c:f>
                <c:numCache>
                  <c:formatCode>General</c:formatCode>
                  <c:ptCount val="3"/>
                  <c:pt idx="0">
                    <c:v>0.4174103556</c:v>
                  </c:pt>
                  <c:pt idx="1">
                    <c:v>0.45294262860000001</c:v>
                  </c:pt>
                  <c:pt idx="2">
                    <c:v>0.43451906540000002</c:v>
                  </c:pt>
                </c:numCache>
              </c:numRef>
            </c:minus>
          </c:errBars>
          <c:cat>
            <c:strRef>
              <c:f>'analys2-1 graphs'!$AL$19:$AN$19</c:f>
              <c:strCache>
                <c:ptCount val="3"/>
                <c:pt idx="0">
                  <c:v>Control</c:v>
                </c:pt>
                <c:pt idx="1">
                  <c:v>ICL-SW</c:v>
                </c:pt>
                <c:pt idx="2">
                  <c:v>ICL-NewFo1</c:v>
                </c:pt>
              </c:strCache>
            </c:strRef>
          </c:cat>
          <c:val>
            <c:numRef>
              <c:f>'analys2-1 graphs'!$AL$22:$AN$22</c:f>
              <c:numCache>
                <c:formatCode>General</c:formatCode>
                <c:ptCount val="3"/>
                <c:pt idx="0">
                  <c:v>9.2636363635999999</c:v>
                </c:pt>
                <c:pt idx="1">
                  <c:v>9.4545454544999998</c:v>
                </c:pt>
                <c:pt idx="2">
                  <c:v>9.4250000000000007</c:v>
                </c:pt>
              </c:numCache>
            </c:numRef>
          </c:val>
          <c:extLst>
            <c:ext xmlns:c16="http://schemas.microsoft.com/office/drawing/2014/chart" uri="{C3380CC4-5D6E-409C-BE32-E72D297353CC}">
              <c16:uniqueId val="{0000000B-FE0C-4B82-A9F3-5A6BB473D7FF}"/>
            </c:ext>
          </c:extLst>
        </c:ser>
        <c:dLbls>
          <c:showLegendKey val="0"/>
          <c:showVal val="0"/>
          <c:showCatName val="0"/>
          <c:showSerName val="0"/>
          <c:showPercent val="0"/>
          <c:showBubbleSize val="0"/>
        </c:dLbls>
        <c:gapWidth val="100"/>
        <c:overlap val="-10"/>
        <c:axId val="168627584"/>
        <c:axId val="168633472"/>
      </c:barChart>
      <c:catAx>
        <c:axId val="168627584"/>
        <c:scaling>
          <c:orientation val="minMax"/>
        </c:scaling>
        <c:delete val="0"/>
        <c:axPos val="b"/>
        <c:numFmt formatCode="General" sourceLinked="0"/>
        <c:majorTickMark val="out"/>
        <c:minorTickMark val="none"/>
        <c:tickLblPos val="nextTo"/>
        <c:spPr>
          <a:ln w="25400">
            <a:solidFill>
              <a:schemeClr val="tx1"/>
            </a:solidFill>
          </a:ln>
        </c:spPr>
        <c:txPr>
          <a:bodyPr/>
          <a:lstStyle/>
          <a:p>
            <a:pPr>
              <a:defRPr sz="1400"/>
            </a:pPr>
            <a:endParaRPr lang="en-US"/>
          </a:p>
        </c:txPr>
        <c:crossAx val="168633472"/>
        <c:crosses val="autoZero"/>
        <c:auto val="1"/>
        <c:lblAlgn val="ctr"/>
        <c:lblOffset val="100"/>
        <c:noMultiLvlLbl val="0"/>
      </c:catAx>
      <c:valAx>
        <c:axId val="168633472"/>
        <c:scaling>
          <c:orientation val="minMax"/>
        </c:scaling>
        <c:delete val="0"/>
        <c:axPos val="l"/>
        <c:numFmt formatCode="General" sourceLinked="1"/>
        <c:majorTickMark val="out"/>
        <c:minorTickMark val="none"/>
        <c:tickLblPos val="nextTo"/>
        <c:spPr>
          <a:ln w="25400">
            <a:solidFill>
              <a:schemeClr val="tx1"/>
            </a:solidFill>
          </a:ln>
        </c:spPr>
        <c:txPr>
          <a:bodyPr/>
          <a:lstStyle/>
          <a:p>
            <a:pPr>
              <a:defRPr sz="1400" b="1"/>
            </a:pPr>
            <a:endParaRPr lang="en-US"/>
          </a:p>
        </c:txPr>
        <c:crossAx val="168627584"/>
        <c:crosses val="autoZero"/>
        <c:crossBetween val="between"/>
      </c:valAx>
      <c:spPr>
        <a:ln>
          <a:noFill/>
        </a:ln>
      </c:spPr>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1369737039168E-2"/>
          <c:y val="2.5743377048278112E-2"/>
          <c:w val="0.94769680896196007"/>
          <c:h val="0.89578782712270022"/>
        </c:manualLayout>
      </c:layout>
      <c:scatterChart>
        <c:scatterStyle val="lineMarker"/>
        <c:varyColors val="0"/>
        <c:ser>
          <c:idx val="0"/>
          <c:order val="0"/>
          <c:tx>
            <c:v>Control-well irrigated</c:v>
          </c:tx>
          <c:spPr>
            <a:ln w="19050">
              <a:noFill/>
            </a:ln>
          </c:spPr>
          <c:marker>
            <c:symbol val="circle"/>
            <c:size val="5"/>
            <c:spPr>
              <a:solidFill>
                <a:srgbClr val="00B0F0"/>
              </a:solidFill>
              <a:ln>
                <a:solidFill>
                  <a:srgbClr val="00B0F0"/>
                </a:solidFill>
              </a:ln>
            </c:spPr>
          </c:marker>
          <c:xVal>
            <c:numRef>
              <c:f>גיליון3!$L$2:$L$10</c:f>
              <c:numCache>
                <c:formatCode>General</c:formatCode>
                <c:ptCount val="9"/>
                <c:pt idx="0">
                  <c:v>787.88</c:v>
                </c:pt>
                <c:pt idx="1">
                  <c:v>477.84</c:v>
                </c:pt>
                <c:pt idx="2">
                  <c:v>817.07</c:v>
                </c:pt>
                <c:pt idx="3">
                  <c:v>251.63</c:v>
                </c:pt>
                <c:pt idx="4">
                  <c:v>755.51</c:v>
                </c:pt>
                <c:pt idx="5">
                  <c:v>276.33</c:v>
                </c:pt>
                <c:pt idx="6">
                  <c:v>469.92</c:v>
                </c:pt>
                <c:pt idx="7">
                  <c:v>295.70999999999998</c:v>
                </c:pt>
                <c:pt idx="8">
                  <c:v>620.28</c:v>
                </c:pt>
              </c:numCache>
            </c:numRef>
          </c:xVal>
          <c:yVal>
            <c:numRef>
              <c:f>גיליון3!$T$2:$T$10</c:f>
              <c:numCache>
                <c:formatCode>0.00</c:formatCode>
                <c:ptCount val="9"/>
                <c:pt idx="0">
                  <c:v>78.320957095709574</c:v>
                </c:pt>
                <c:pt idx="1">
                  <c:v>66.999697336561738</c:v>
                </c:pt>
                <c:pt idx="2">
                  <c:v>76.70348326933626</c:v>
                </c:pt>
                <c:pt idx="3">
                  <c:v>61.767876129718232</c:v>
                </c:pt>
                <c:pt idx="4">
                  <c:v>66.674999999999997</c:v>
                </c:pt>
                <c:pt idx="5">
                  <c:v>47.681086142322101</c:v>
                </c:pt>
                <c:pt idx="6">
                  <c:v>57.176071428571426</c:v>
                </c:pt>
                <c:pt idx="7">
                  <c:v>55.638084975369459</c:v>
                </c:pt>
                <c:pt idx="8">
                  <c:v>60.221445386064026</c:v>
                </c:pt>
              </c:numCache>
            </c:numRef>
          </c:yVal>
          <c:smooth val="0"/>
          <c:extLst>
            <c:ext xmlns:c16="http://schemas.microsoft.com/office/drawing/2014/chart" uri="{C3380CC4-5D6E-409C-BE32-E72D297353CC}">
              <c16:uniqueId val="{00000000-F0C9-47EE-BAF3-71B972C587A2}"/>
            </c:ext>
          </c:extLst>
        </c:ser>
        <c:ser>
          <c:idx val="1"/>
          <c:order val="1"/>
          <c:tx>
            <c:v>ICL-SW-well irrigated</c:v>
          </c:tx>
          <c:spPr>
            <a:ln w="19050">
              <a:noFill/>
            </a:ln>
          </c:spPr>
          <c:marker>
            <c:symbol val="circle"/>
            <c:size val="5"/>
            <c:spPr>
              <a:solidFill>
                <a:srgbClr val="00B050"/>
              </a:solidFill>
              <a:ln>
                <a:solidFill>
                  <a:srgbClr val="00B050"/>
                </a:solidFill>
              </a:ln>
            </c:spPr>
          </c:marker>
          <c:xVal>
            <c:numRef>
              <c:f>גיליון3!$L$11:$L$21</c:f>
              <c:numCache>
                <c:formatCode>General</c:formatCode>
                <c:ptCount val="11"/>
                <c:pt idx="0">
                  <c:v>741.4</c:v>
                </c:pt>
                <c:pt idx="1">
                  <c:v>616.59</c:v>
                </c:pt>
                <c:pt idx="2">
                  <c:v>368.7</c:v>
                </c:pt>
                <c:pt idx="3">
                  <c:v>334.85</c:v>
                </c:pt>
                <c:pt idx="4">
                  <c:v>600.64</c:v>
                </c:pt>
                <c:pt idx="5">
                  <c:v>658.42</c:v>
                </c:pt>
                <c:pt idx="6">
                  <c:v>917.57</c:v>
                </c:pt>
                <c:pt idx="7">
                  <c:v>817.71</c:v>
                </c:pt>
                <c:pt idx="8">
                  <c:v>598.23</c:v>
                </c:pt>
                <c:pt idx="9">
                  <c:v>735.27</c:v>
                </c:pt>
                <c:pt idx="10">
                  <c:v>260.18</c:v>
                </c:pt>
              </c:numCache>
            </c:numRef>
          </c:xVal>
          <c:yVal>
            <c:numRef>
              <c:f>גיליון3!$T$11:$T$21</c:f>
              <c:numCache>
                <c:formatCode>0.00</c:formatCode>
                <c:ptCount val="11"/>
                <c:pt idx="0">
                  <c:v>79.894178082191786</c:v>
                </c:pt>
                <c:pt idx="1">
                  <c:v>68.274999999999991</c:v>
                </c:pt>
                <c:pt idx="2">
                  <c:v>55.379205607476642</c:v>
                </c:pt>
                <c:pt idx="3">
                  <c:v>62.67458053691275</c:v>
                </c:pt>
                <c:pt idx="4">
                  <c:v>68.710669191919195</c:v>
                </c:pt>
                <c:pt idx="5">
                  <c:v>72.438830486202363</c:v>
                </c:pt>
                <c:pt idx="6">
                  <c:v>83.987741935483868</c:v>
                </c:pt>
                <c:pt idx="7">
                  <c:v>79.172535211267601</c:v>
                </c:pt>
                <c:pt idx="8">
                  <c:v>72.735236220472444</c:v>
                </c:pt>
                <c:pt idx="9">
                  <c:v>79.826393129770992</c:v>
                </c:pt>
                <c:pt idx="10">
                  <c:v>48.255177514792891</c:v>
                </c:pt>
              </c:numCache>
            </c:numRef>
          </c:yVal>
          <c:smooth val="0"/>
          <c:extLst>
            <c:ext xmlns:c16="http://schemas.microsoft.com/office/drawing/2014/chart" uri="{C3380CC4-5D6E-409C-BE32-E72D297353CC}">
              <c16:uniqueId val="{00000001-F0C9-47EE-BAF3-71B972C587A2}"/>
            </c:ext>
          </c:extLst>
        </c:ser>
        <c:ser>
          <c:idx val="2"/>
          <c:order val="2"/>
          <c:tx>
            <c:v>ICL-NewFo1-well irrigated</c:v>
          </c:tx>
          <c:spPr>
            <a:ln w="19050">
              <a:noFill/>
            </a:ln>
          </c:spPr>
          <c:marker>
            <c:symbol val="circle"/>
            <c:size val="5"/>
            <c:spPr>
              <a:solidFill>
                <a:srgbClr val="FF6600"/>
              </a:solidFill>
              <a:ln>
                <a:solidFill>
                  <a:srgbClr val="FF6600"/>
                </a:solidFill>
              </a:ln>
            </c:spPr>
          </c:marker>
          <c:xVal>
            <c:numRef>
              <c:f>גיליון3!$L$22:$L$29</c:f>
              <c:numCache>
                <c:formatCode>General</c:formatCode>
                <c:ptCount val="8"/>
                <c:pt idx="0">
                  <c:v>233.49</c:v>
                </c:pt>
                <c:pt idx="1">
                  <c:v>619.37</c:v>
                </c:pt>
                <c:pt idx="2">
                  <c:v>706.64</c:v>
                </c:pt>
                <c:pt idx="3">
                  <c:v>384.96</c:v>
                </c:pt>
                <c:pt idx="4">
                  <c:v>875.97</c:v>
                </c:pt>
                <c:pt idx="5">
                  <c:v>419.21</c:v>
                </c:pt>
                <c:pt idx="6">
                  <c:v>1018.1</c:v>
                </c:pt>
                <c:pt idx="7">
                  <c:v>407.86</c:v>
                </c:pt>
              </c:numCache>
            </c:numRef>
          </c:xVal>
          <c:yVal>
            <c:numRef>
              <c:f>גיליון3!$T$22:$T$29</c:f>
              <c:numCache>
                <c:formatCode>0.00</c:formatCode>
                <c:ptCount val="8"/>
                <c:pt idx="0">
                  <c:v>46.60896317829458</c:v>
                </c:pt>
                <c:pt idx="1">
                  <c:v>60.685602503912364</c:v>
                </c:pt>
                <c:pt idx="2">
                  <c:v>75.831425948592411</c:v>
                </c:pt>
                <c:pt idx="3">
                  <c:v>47.050817555938039</c:v>
                </c:pt>
                <c:pt idx="4">
                  <c:v>78.881271331058016</c:v>
                </c:pt>
                <c:pt idx="5">
                  <c:v>60.480828220858896</c:v>
                </c:pt>
                <c:pt idx="6">
                  <c:v>92.984569629111249</c:v>
                </c:pt>
                <c:pt idx="7">
                  <c:v>61.90342323651452</c:v>
                </c:pt>
              </c:numCache>
            </c:numRef>
          </c:yVal>
          <c:smooth val="0"/>
          <c:extLst>
            <c:ext xmlns:c16="http://schemas.microsoft.com/office/drawing/2014/chart" uri="{C3380CC4-5D6E-409C-BE32-E72D297353CC}">
              <c16:uniqueId val="{00000002-F0C9-47EE-BAF3-71B972C587A2}"/>
            </c:ext>
          </c:extLst>
        </c:ser>
        <c:ser>
          <c:idx val="3"/>
          <c:order val="3"/>
          <c:tx>
            <c:v>Control-drought</c:v>
          </c:tx>
          <c:spPr>
            <a:ln w="19050">
              <a:noFill/>
            </a:ln>
          </c:spPr>
          <c:marker>
            <c:symbol val="circle"/>
            <c:size val="5"/>
            <c:spPr>
              <a:noFill/>
              <a:ln>
                <a:solidFill>
                  <a:srgbClr val="00B0F0"/>
                </a:solidFill>
              </a:ln>
            </c:spPr>
          </c:marker>
          <c:xVal>
            <c:numRef>
              <c:f>גיליון3!$L$30:$L$38</c:f>
              <c:numCache>
                <c:formatCode>General</c:formatCode>
                <c:ptCount val="9"/>
                <c:pt idx="0">
                  <c:v>255.37</c:v>
                </c:pt>
                <c:pt idx="1">
                  <c:v>368.06</c:v>
                </c:pt>
                <c:pt idx="2">
                  <c:v>392.16</c:v>
                </c:pt>
                <c:pt idx="3">
                  <c:v>249.52</c:v>
                </c:pt>
                <c:pt idx="4">
                  <c:v>378.67</c:v>
                </c:pt>
                <c:pt idx="5">
                  <c:v>228.44</c:v>
                </c:pt>
                <c:pt idx="6">
                  <c:v>286.39</c:v>
                </c:pt>
                <c:pt idx="7">
                  <c:v>394.57</c:v>
                </c:pt>
                <c:pt idx="8">
                  <c:v>165.76</c:v>
                </c:pt>
              </c:numCache>
            </c:numRef>
          </c:xVal>
          <c:yVal>
            <c:numRef>
              <c:f>גיליון3!$T$30:$T$38</c:f>
              <c:numCache>
                <c:formatCode>0.00</c:formatCode>
                <c:ptCount val="9"/>
                <c:pt idx="0">
                  <c:v>34.698940677966107</c:v>
                </c:pt>
                <c:pt idx="1">
                  <c:v>38.752602140077819</c:v>
                </c:pt>
                <c:pt idx="2">
                  <c:v>37.387101534828808</c:v>
                </c:pt>
                <c:pt idx="3">
                  <c:v>33.696201743462019</c:v>
                </c:pt>
                <c:pt idx="4">
                  <c:v>33.080164585698071</c:v>
                </c:pt>
                <c:pt idx="5">
                  <c:v>28.887391304347826</c:v>
                </c:pt>
                <c:pt idx="6">
                  <c:v>28.051564580559255</c:v>
                </c:pt>
                <c:pt idx="7">
                  <c:v>38.640895295902887</c:v>
                </c:pt>
                <c:pt idx="8">
                  <c:v>17.684854368932037</c:v>
                </c:pt>
              </c:numCache>
            </c:numRef>
          </c:yVal>
          <c:smooth val="0"/>
          <c:extLst>
            <c:ext xmlns:c16="http://schemas.microsoft.com/office/drawing/2014/chart" uri="{C3380CC4-5D6E-409C-BE32-E72D297353CC}">
              <c16:uniqueId val="{00000003-F0C9-47EE-BAF3-71B972C587A2}"/>
            </c:ext>
          </c:extLst>
        </c:ser>
        <c:ser>
          <c:idx val="4"/>
          <c:order val="4"/>
          <c:tx>
            <c:v>ICL-SW-drought</c:v>
          </c:tx>
          <c:spPr>
            <a:ln w="19050">
              <a:noFill/>
            </a:ln>
          </c:spPr>
          <c:marker>
            <c:symbol val="circle"/>
            <c:size val="5"/>
            <c:spPr>
              <a:noFill/>
              <a:ln>
                <a:solidFill>
                  <a:srgbClr val="00B050"/>
                </a:solidFill>
              </a:ln>
            </c:spPr>
          </c:marker>
          <c:xVal>
            <c:numRef>
              <c:f>גיליון3!$L$39:$L$48</c:f>
              <c:numCache>
                <c:formatCode>General</c:formatCode>
                <c:ptCount val="10"/>
                <c:pt idx="0">
                  <c:v>336.01</c:v>
                </c:pt>
                <c:pt idx="1">
                  <c:v>361.98</c:v>
                </c:pt>
                <c:pt idx="2">
                  <c:v>329.61</c:v>
                </c:pt>
                <c:pt idx="3">
                  <c:v>266.98</c:v>
                </c:pt>
                <c:pt idx="4">
                  <c:v>432.59</c:v>
                </c:pt>
                <c:pt idx="5">
                  <c:v>265.07</c:v>
                </c:pt>
                <c:pt idx="6">
                  <c:v>529.16999999999996</c:v>
                </c:pt>
                <c:pt idx="7">
                  <c:v>346.03</c:v>
                </c:pt>
                <c:pt idx="8">
                  <c:v>306.83</c:v>
                </c:pt>
                <c:pt idx="9">
                  <c:v>339.36</c:v>
                </c:pt>
              </c:numCache>
            </c:numRef>
          </c:xVal>
          <c:yVal>
            <c:numRef>
              <c:f>גיליון3!$T$39:$T$48</c:f>
              <c:numCache>
                <c:formatCode>0.00</c:formatCode>
                <c:ptCount val="10"/>
                <c:pt idx="0">
                  <c:v>31.268571428571427</c:v>
                </c:pt>
                <c:pt idx="1">
                  <c:v>33.403868552412646</c:v>
                </c:pt>
                <c:pt idx="2">
                  <c:v>30.534912854030502</c:v>
                </c:pt>
                <c:pt idx="3">
                  <c:v>27.052791878172592</c:v>
                </c:pt>
                <c:pt idx="4">
                  <c:v>34.345779220779221</c:v>
                </c:pt>
                <c:pt idx="5">
                  <c:v>21.05</c:v>
                </c:pt>
                <c:pt idx="6">
                  <c:v>41.991714285714288</c:v>
                </c:pt>
                <c:pt idx="7">
                  <c:v>40.066219963031422</c:v>
                </c:pt>
                <c:pt idx="8">
                  <c:v>35.319372294372293</c:v>
                </c:pt>
                <c:pt idx="9">
                  <c:v>30.652401746724891</c:v>
                </c:pt>
              </c:numCache>
            </c:numRef>
          </c:yVal>
          <c:smooth val="0"/>
          <c:extLst>
            <c:ext xmlns:c16="http://schemas.microsoft.com/office/drawing/2014/chart" uri="{C3380CC4-5D6E-409C-BE32-E72D297353CC}">
              <c16:uniqueId val="{00000004-F0C9-47EE-BAF3-71B972C587A2}"/>
            </c:ext>
          </c:extLst>
        </c:ser>
        <c:ser>
          <c:idx val="5"/>
          <c:order val="5"/>
          <c:tx>
            <c:v>ICL-NewFo1-drought</c:v>
          </c:tx>
          <c:spPr>
            <a:ln w="19050">
              <a:noFill/>
            </a:ln>
          </c:spPr>
          <c:marker>
            <c:symbol val="circle"/>
            <c:size val="5"/>
            <c:spPr>
              <a:noFill/>
              <a:ln>
                <a:solidFill>
                  <a:srgbClr val="FF6600"/>
                </a:solidFill>
              </a:ln>
            </c:spPr>
          </c:marker>
          <c:xVal>
            <c:numRef>
              <c:f>גיליון3!$L$49:$L$59</c:f>
              <c:numCache>
                <c:formatCode>General</c:formatCode>
                <c:ptCount val="11"/>
                <c:pt idx="0">
                  <c:v>244.72</c:v>
                </c:pt>
                <c:pt idx="1">
                  <c:v>359.31</c:v>
                </c:pt>
                <c:pt idx="2">
                  <c:v>228.6</c:v>
                </c:pt>
                <c:pt idx="3">
                  <c:v>248.62</c:v>
                </c:pt>
                <c:pt idx="4">
                  <c:v>473.03</c:v>
                </c:pt>
                <c:pt idx="5">
                  <c:v>331.02</c:v>
                </c:pt>
                <c:pt idx="6">
                  <c:v>306.31</c:v>
                </c:pt>
                <c:pt idx="7">
                  <c:v>340.51</c:v>
                </c:pt>
                <c:pt idx="8">
                  <c:v>298.18</c:v>
                </c:pt>
                <c:pt idx="9">
                  <c:v>454.41</c:v>
                </c:pt>
                <c:pt idx="10">
                  <c:v>422.82</c:v>
                </c:pt>
              </c:numCache>
            </c:numRef>
          </c:xVal>
          <c:yVal>
            <c:numRef>
              <c:f>גיליון3!$T$49:$T$59</c:f>
              <c:numCache>
                <c:formatCode>0.00</c:formatCode>
                <c:ptCount val="11"/>
                <c:pt idx="0">
                  <c:v>24.879741379310346</c:v>
                </c:pt>
                <c:pt idx="1">
                  <c:v>32.357973733583492</c:v>
                </c:pt>
                <c:pt idx="2">
                  <c:v>24.597829861111112</c:v>
                </c:pt>
                <c:pt idx="3">
                  <c:v>34.632185886402752</c:v>
                </c:pt>
                <c:pt idx="4">
                  <c:v>36.274140798226163</c:v>
                </c:pt>
                <c:pt idx="5">
                  <c:v>33.274999999999999</c:v>
                </c:pt>
                <c:pt idx="6">
                  <c:v>26.421471172962228</c:v>
                </c:pt>
                <c:pt idx="7">
                  <c:v>43.424343832020995</c:v>
                </c:pt>
                <c:pt idx="8">
                  <c:v>27.386883629191324</c:v>
                </c:pt>
                <c:pt idx="9">
                  <c:v>41.83591628959276</c:v>
                </c:pt>
                <c:pt idx="10">
                  <c:v>36.603974895397485</c:v>
                </c:pt>
              </c:numCache>
            </c:numRef>
          </c:yVal>
          <c:smooth val="0"/>
          <c:extLst>
            <c:ext xmlns:c16="http://schemas.microsoft.com/office/drawing/2014/chart" uri="{C3380CC4-5D6E-409C-BE32-E72D297353CC}">
              <c16:uniqueId val="{00000005-F0C9-47EE-BAF3-71B972C587A2}"/>
            </c:ext>
          </c:extLst>
        </c:ser>
        <c:dLbls>
          <c:showLegendKey val="0"/>
          <c:showVal val="0"/>
          <c:showCatName val="0"/>
          <c:showSerName val="0"/>
          <c:showPercent val="0"/>
          <c:showBubbleSize val="0"/>
        </c:dLbls>
        <c:axId val="168711680"/>
        <c:axId val="168713600"/>
      </c:scatterChart>
      <c:valAx>
        <c:axId val="168711680"/>
        <c:scaling>
          <c:orientation val="minMax"/>
          <c:max val="1050"/>
          <c:min val="150"/>
        </c:scaling>
        <c:delete val="0"/>
        <c:axPos val="b"/>
        <c:numFmt formatCode="General" sourceLinked="1"/>
        <c:majorTickMark val="out"/>
        <c:minorTickMark val="none"/>
        <c:tickLblPos val="nextTo"/>
        <c:spPr>
          <a:ln w="25400">
            <a:solidFill>
              <a:schemeClr val="tx1"/>
            </a:solidFill>
          </a:ln>
        </c:spPr>
        <c:txPr>
          <a:bodyPr/>
          <a:lstStyle/>
          <a:p>
            <a:pPr>
              <a:defRPr sz="1400"/>
            </a:pPr>
            <a:endParaRPr lang="en-US"/>
          </a:p>
        </c:txPr>
        <c:crossAx val="168713600"/>
        <c:crosses val="autoZero"/>
        <c:crossBetween val="midCat"/>
      </c:valAx>
      <c:valAx>
        <c:axId val="168713600"/>
        <c:scaling>
          <c:orientation val="minMax"/>
          <c:min val="15"/>
        </c:scaling>
        <c:delete val="0"/>
        <c:axPos val="l"/>
        <c:numFmt formatCode="0.00" sourceLinked="1"/>
        <c:majorTickMark val="out"/>
        <c:minorTickMark val="none"/>
        <c:tickLblPos val="nextTo"/>
        <c:spPr>
          <a:ln w="25400">
            <a:solidFill>
              <a:schemeClr val="tx1"/>
            </a:solidFill>
          </a:ln>
        </c:spPr>
        <c:txPr>
          <a:bodyPr/>
          <a:lstStyle/>
          <a:p>
            <a:pPr>
              <a:defRPr sz="1400" b="1"/>
            </a:pPr>
            <a:endParaRPr lang="en-US"/>
          </a:p>
        </c:txPr>
        <c:crossAx val="168711680"/>
        <c:crosses val="autoZero"/>
        <c:crossBetween val="midCat"/>
      </c:valAx>
      <c:spPr>
        <a:ln>
          <a:noFill/>
        </a:ln>
      </c:spPr>
    </c:plotArea>
    <c:legend>
      <c:legendPos val="r"/>
      <c:layout>
        <c:manualLayout>
          <c:xMode val="edge"/>
          <c:yMode val="edge"/>
          <c:x val="9.3743160920882501E-2"/>
          <c:y val="4.9894788236615702E-2"/>
          <c:w val="0.48703719139786988"/>
          <c:h val="0.21094203151271299"/>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0.76848</cdr:x>
      <cdr:y>0.31044</cdr:y>
    </cdr:from>
    <cdr:to>
      <cdr:x>0.95029</cdr:x>
      <cdr:y>0.51432</cdr:y>
    </cdr:to>
    <cdr:sp macro="" textlink="">
      <cdr:nvSpPr>
        <cdr:cNvPr id="3" name="TextBox 2"/>
        <cdr:cNvSpPr txBox="1"/>
      </cdr:nvSpPr>
      <cdr:spPr>
        <a:xfrm xmlns:a="http://schemas.openxmlformats.org/drawingml/2006/main">
          <a:off x="6173008" y="989342"/>
          <a:ext cx="1460434" cy="6497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200" b="1" i="0" baseline="0" dirty="0">
              <a:effectLst/>
              <a:latin typeface="+mn-lt"/>
              <a:ea typeface="+mn-ea"/>
              <a:cs typeface="+mn-cs"/>
            </a:rPr>
            <a:t>y = 0.049x + 38.567</a:t>
          </a:r>
          <a:br>
            <a:rPr lang="en-US" sz="1200" b="1" i="0" baseline="0" dirty="0">
              <a:effectLst/>
              <a:latin typeface="+mn-lt"/>
              <a:ea typeface="+mn-ea"/>
              <a:cs typeface="+mn-cs"/>
            </a:rPr>
          </a:br>
          <a:r>
            <a:rPr lang="en-US" sz="1200" b="1" i="0" baseline="0" dirty="0">
              <a:effectLst/>
              <a:latin typeface="+mn-lt"/>
              <a:ea typeface="+mn-ea"/>
              <a:cs typeface="+mn-cs"/>
            </a:rPr>
            <a:t>R² = 0.8186</a:t>
          </a:r>
          <a:endParaRPr lang="en-US" sz="1200" b="1" dirty="0">
            <a:effectLst/>
          </a:endParaRPr>
        </a:p>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endParaRPr lang="en-US" sz="1200" b="1" dirty="0">
            <a:effectLst/>
          </a:endParaRPr>
        </a:p>
      </cdr:txBody>
    </cdr:sp>
  </cdr:relSizeAnchor>
  <cdr:relSizeAnchor xmlns:cdr="http://schemas.openxmlformats.org/drawingml/2006/chartDrawing">
    <cdr:from>
      <cdr:x>0.16871</cdr:x>
      <cdr:y>0.18542</cdr:y>
    </cdr:from>
    <cdr:to>
      <cdr:x>0.9332</cdr:x>
      <cdr:y>0.54421</cdr:y>
    </cdr:to>
    <cdr:cxnSp macro="">
      <cdr:nvCxnSpPr>
        <cdr:cNvPr id="5" name="Straight Connector 4">
          <a:extLst xmlns:a="http://schemas.openxmlformats.org/drawingml/2006/main">
            <a:ext uri="{FF2B5EF4-FFF2-40B4-BE49-F238E27FC236}">
              <a16:creationId xmlns:a16="http://schemas.microsoft.com/office/drawing/2014/main" id="{54192E37-5F95-452D-BB1E-CE7A13211495}"/>
            </a:ext>
          </a:extLst>
        </cdr:cNvPr>
        <cdr:cNvCxnSpPr/>
      </cdr:nvCxnSpPr>
      <cdr:spPr>
        <a:xfrm xmlns:a="http://schemas.openxmlformats.org/drawingml/2006/main" flipV="1">
          <a:off x="1365251" y="590917"/>
          <a:ext cx="6186466" cy="1143427"/>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0.09956</cdr:x>
      <cdr:y>0.60772</cdr:y>
    </cdr:from>
    <cdr:to>
      <cdr:x>0.45562</cdr:x>
      <cdr:y>0.80946</cdr:y>
    </cdr:to>
    <cdr:cxnSp macro="">
      <cdr:nvCxnSpPr>
        <cdr:cNvPr id="6" name="Straight Connector 5">
          <a:extLst xmlns:a="http://schemas.openxmlformats.org/drawingml/2006/main">
            <a:ext uri="{FF2B5EF4-FFF2-40B4-BE49-F238E27FC236}">
              <a16:creationId xmlns:a16="http://schemas.microsoft.com/office/drawing/2014/main" id="{B35FB995-02C1-4D48-B986-34EE5C7595D9}"/>
            </a:ext>
          </a:extLst>
        </cdr:cNvPr>
        <cdr:cNvCxnSpPr/>
      </cdr:nvCxnSpPr>
      <cdr:spPr>
        <a:xfrm xmlns:a="http://schemas.openxmlformats.org/drawingml/2006/main" flipV="1">
          <a:off x="805657" y="1936751"/>
          <a:ext cx="2881313" cy="642937"/>
        </a:xfrm>
        <a:prstGeom xmlns:a="http://schemas.openxmlformats.org/drawingml/2006/main" prst="line">
          <a:avLst/>
        </a:prstGeom>
        <a:ln xmlns:a="http://schemas.openxmlformats.org/drawingml/2006/main" w="19050">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0.3406</cdr:x>
      <cdr:y>0.71868</cdr:y>
    </cdr:from>
    <cdr:to>
      <cdr:x>0.52241</cdr:x>
      <cdr:y>0.85765</cdr:y>
    </cdr:to>
    <cdr:sp macro="" textlink="">
      <cdr:nvSpPr>
        <cdr:cNvPr id="11" name="TextBox 1"/>
        <cdr:cNvSpPr txBox="1"/>
      </cdr:nvSpPr>
      <cdr:spPr>
        <a:xfrm xmlns:a="http://schemas.openxmlformats.org/drawingml/2006/main">
          <a:off x="2735952" y="2290359"/>
          <a:ext cx="1460434" cy="44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200" b="1" i="0" baseline="0" dirty="0">
              <a:effectLst/>
              <a:latin typeface="+mn-lt"/>
              <a:ea typeface="+mn-ea"/>
              <a:cs typeface="+mn-cs"/>
            </a:rPr>
            <a:t>y = 0.055x + 14.39</a:t>
          </a:r>
          <a:br>
            <a:rPr lang="en-US" sz="1200" b="1" i="0" baseline="0" dirty="0">
              <a:effectLst/>
              <a:latin typeface="+mn-lt"/>
              <a:ea typeface="+mn-ea"/>
              <a:cs typeface="+mn-cs"/>
            </a:rPr>
          </a:br>
          <a:r>
            <a:rPr lang="en-US" sz="1200" b="1" i="0" baseline="0" dirty="0">
              <a:effectLst/>
              <a:latin typeface="+mn-lt"/>
              <a:ea typeface="+mn-ea"/>
              <a:cs typeface="+mn-cs"/>
            </a:rPr>
            <a:t>R² = 0.5279</a:t>
          </a:r>
          <a:endParaRPr lang="en-US" sz="1200" b="1" dirty="0">
            <a:effectLst/>
          </a:endParaRPr>
        </a:p>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endParaRPr lang="en-US" sz="1200" b="1" dirty="0">
            <a:effectLst/>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840568"/>
            <a:ext cx="10104120" cy="1960033"/>
          </a:xfrm>
        </p:spPr>
        <p:txBody>
          <a:bodyPr/>
          <a:lstStyle/>
          <a:p>
            <a:r>
              <a:rPr lang="en-US"/>
              <a:t>Click to edit Master title style</a:t>
            </a:r>
          </a:p>
        </p:txBody>
      </p:sp>
      <p:sp>
        <p:nvSpPr>
          <p:cNvPr id="3" name="Subtitle 2"/>
          <p:cNvSpPr>
            <a:spLocks noGrp="1"/>
          </p:cNvSpPr>
          <p:nvPr>
            <p:ph type="subTitle" idx="1"/>
          </p:nvPr>
        </p:nvSpPr>
        <p:spPr>
          <a:xfrm>
            <a:off x="1783080" y="5181600"/>
            <a:ext cx="8321040" cy="2336800"/>
          </a:xfrm>
        </p:spPr>
        <p:txBody>
          <a:bodyPr/>
          <a:lstStyle>
            <a:lvl1pPr marL="0" indent="0" algn="ctr">
              <a:buNone/>
              <a:defRPr>
                <a:solidFill>
                  <a:schemeClr val="tx1">
                    <a:tint val="75000"/>
                  </a:schemeClr>
                </a:solidFill>
              </a:defRPr>
            </a:lvl1pPr>
            <a:lvl2pPr marL="600852" indent="0" algn="ctr">
              <a:buNone/>
              <a:defRPr>
                <a:solidFill>
                  <a:schemeClr val="tx1">
                    <a:tint val="75000"/>
                  </a:schemeClr>
                </a:solidFill>
              </a:defRPr>
            </a:lvl2pPr>
            <a:lvl3pPr marL="1201704" indent="0" algn="ctr">
              <a:buNone/>
              <a:defRPr>
                <a:solidFill>
                  <a:schemeClr val="tx1">
                    <a:tint val="75000"/>
                  </a:schemeClr>
                </a:solidFill>
              </a:defRPr>
            </a:lvl3pPr>
            <a:lvl4pPr marL="1802557" indent="0" algn="ctr">
              <a:buNone/>
              <a:defRPr>
                <a:solidFill>
                  <a:schemeClr val="tx1">
                    <a:tint val="75000"/>
                  </a:schemeClr>
                </a:solidFill>
              </a:defRPr>
            </a:lvl4pPr>
            <a:lvl5pPr marL="2403409" indent="0" algn="ctr">
              <a:buNone/>
              <a:defRPr>
                <a:solidFill>
                  <a:schemeClr val="tx1">
                    <a:tint val="75000"/>
                  </a:schemeClr>
                </a:solidFill>
              </a:defRPr>
            </a:lvl5pPr>
            <a:lvl6pPr marL="3004261" indent="0" algn="ctr">
              <a:buNone/>
              <a:defRPr>
                <a:solidFill>
                  <a:schemeClr val="tx1">
                    <a:tint val="75000"/>
                  </a:schemeClr>
                </a:solidFill>
              </a:defRPr>
            </a:lvl6pPr>
            <a:lvl7pPr marL="3605113" indent="0" algn="ctr">
              <a:buNone/>
              <a:defRPr>
                <a:solidFill>
                  <a:schemeClr val="tx1">
                    <a:tint val="75000"/>
                  </a:schemeClr>
                </a:solidFill>
              </a:defRPr>
            </a:lvl7pPr>
            <a:lvl8pPr marL="4205966" indent="0" algn="ctr">
              <a:buNone/>
              <a:defRPr>
                <a:solidFill>
                  <a:schemeClr val="tx1">
                    <a:tint val="75000"/>
                  </a:schemeClr>
                </a:solidFill>
              </a:defRPr>
            </a:lvl8pPr>
            <a:lvl9pPr marL="48068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EC9B7-1345-44A7-B8B3-E976DEC7CE79}"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189931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C9B7-1345-44A7-B8B3-E976DEC7CE79}"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54841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04100" y="488951"/>
            <a:ext cx="347741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843" y="488951"/>
            <a:ext cx="10234137"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C9B7-1345-44A7-B8B3-E976DEC7CE79}"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270589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EC9B7-1345-44A7-B8B3-E976DEC7CE79}"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53942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5875867"/>
            <a:ext cx="10104120" cy="1816100"/>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39007" y="3875618"/>
            <a:ext cx="10104120" cy="2000249"/>
          </a:xfrm>
        </p:spPr>
        <p:txBody>
          <a:bodyPr anchor="b"/>
          <a:lstStyle>
            <a:lvl1pPr marL="0" indent="0">
              <a:buNone/>
              <a:defRPr sz="2600">
                <a:solidFill>
                  <a:schemeClr val="tx1">
                    <a:tint val="75000"/>
                  </a:schemeClr>
                </a:solidFill>
              </a:defRPr>
            </a:lvl1pPr>
            <a:lvl2pPr marL="600852" indent="0">
              <a:buNone/>
              <a:defRPr sz="2400">
                <a:solidFill>
                  <a:schemeClr val="tx1">
                    <a:tint val="75000"/>
                  </a:schemeClr>
                </a:solidFill>
              </a:defRPr>
            </a:lvl2pPr>
            <a:lvl3pPr marL="1201704" indent="0">
              <a:buNone/>
              <a:defRPr sz="2100">
                <a:solidFill>
                  <a:schemeClr val="tx1">
                    <a:tint val="75000"/>
                  </a:schemeClr>
                </a:solidFill>
              </a:defRPr>
            </a:lvl3pPr>
            <a:lvl4pPr marL="1802557" indent="0">
              <a:buNone/>
              <a:defRPr sz="1800">
                <a:solidFill>
                  <a:schemeClr val="tx1">
                    <a:tint val="75000"/>
                  </a:schemeClr>
                </a:solidFill>
              </a:defRPr>
            </a:lvl4pPr>
            <a:lvl5pPr marL="2403409" indent="0">
              <a:buNone/>
              <a:defRPr sz="1800">
                <a:solidFill>
                  <a:schemeClr val="tx1">
                    <a:tint val="75000"/>
                  </a:schemeClr>
                </a:solidFill>
              </a:defRPr>
            </a:lvl5pPr>
            <a:lvl6pPr marL="3004261" indent="0">
              <a:buNone/>
              <a:defRPr sz="1800">
                <a:solidFill>
                  <a:schemeClr val="tx1">
                    <a:tint val="75000"/>
                  </a:schemeClr>
                </a:solidFill>
              </a:defRPr>
            </a:lvl6pPr>
            <a:lvl7pPr marL="3605113" indent="0">
              <a:buNone/>
              <a:defRPr sz="1800">
                <a:solidFill>
                  <a:schemeClr val="tx1">
                    <a:tint val="75000"/>
                  </a:schemeClr>
                </a:solidFill>
              </a:defRPr>
            </a:lvl7pPr>
            <a:lvl8pPr marL="4205966" indent="0">
              <a:buNone/>
              <a:defRPr sz="1800">
                <a:solidFill>
                  <a:schemeClr val="tx1">
                    <a:tint val="75000"/>
                  </a:schemeClr>
                </a:solidFill>
              </a:defRPr>
            </a:lvl8pPr>
            <a:lvl9pPr marL="4806818" indent="0">
              <a:buNone/>
              <a:defRPr sz="1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4EC9B7-1345-44A7-B8B3-E976DEC7CE79}"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46495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71843" y="2844800"/>
            <a:ext cx="6855778" cy="8045451"/>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25740" y="2844800"/>
            <a:ext cx="6855778" cy="8045451"/>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4EC9B7-1345-44A7-B8B3-E976DEC7CE79}"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76946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366184"/>
            <a:ext cx="1069848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2046817"/>
            <a:ext cx="5252244" cy="853016"/>
          </a:xfrm>
        </p:spPr>
        <p:txBody>
          <a:bodyPr anchor="b"/>
          <a:lstStyle>
            <a:lvl1pPr marL="0" indent="0">
              <a:buNone/>
              <a:defRPr sz="3200" b="1"/>
            </a:lvl1pPr>
            <a:lvl2pPr marL="600852" indent="0">
              <a:buNone/>
              <a:defRPr sz="2600" b="1"/>
            </a:lvl2pPr>
            <a:lvl3pPr marL="1201704" indent="0">
              <a:buNone/>
              <a:defRPr sz="2400" b="1"/>
            </a:lvl3pPr>
            <a:lvl4pPr marL="1802557" indent="0">
              <a:buNone/>
              <a:defRPr sz="2100" b="1"/>
            </a:lvl4pPr>
            <a:lvl5pPr marL="2403409" indent="0">
              <a:buNone/>
              <a:defRPr sz="2100" b="1"/>
            </a:lvl5pPr>
            <a:lvl6pPr marL="3004261" indent="0">
              <a:buNone/>
              <a:defRPr sz="2100" b="1"/>
            </a:lvl6pPr>
            <a:lvl7pPr marL="3605113" indent="0">
              <a:buNone/>
              <a:defRPr sz="2100" b="1"/>
            </a:lvl7pPr>
            <a:lvl8pPr marL="4205966" indent="0">
              <a:buNone/>
              <a:defRPr sz="2100" b="1"/>
            </a:lvl8pPr>
            <a:lvl9pPr marL="4806818" indent="0">
              <a:buNone/>
              <a:defRPr sz="2100" b="1"/>
            </a:lvl9pPr>
          </a:lstStyle>
          <a:p>
            <a:pPr lvl="0"/>
            <a:r>
              <a:rPr lang="en-US"/>
              <a:t>Click to edit Master text styles</a:t>
            </a:r>
          </a:p>
        </p:txBody>
      </p:sp>
      <p:sp>
        <p:nvSpPr>
          <p:cNvPr id="4" name="Content Placeholder 3"/>
          <p:cNvSpPr>
            <a:spLocks noGrp="1"/>
          </p:cNvSpPr>
          <p:nvPr>
            <p:ph sz="half" idx="2"/>
          </p:nvPr>
        </p:nvSpPr>
        <p:spPr>
          <a:xfrm>
            <a:off x="594360" y="2899833"/>
            <a:ext cx="5252244" cy="5268384"/>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3" y="2046817"/>
            <a:ext cx="5254308" cy="853016"/>
          </a:xfrm>
        </p:spPr>
        <p:txBody>
          <a:bodyPr anchor="b"/>
          <a:lstStyle>
            <a:lvl1pPr marL="0" indent="0">
              <a:buNone/>
              <a:defRPr sz="3200" b="1"/>
            </a:lvl1pPr>
            <a:lvl2pPr marL="600852" indent="0">
              <a:buNone/>
              <a:defRPr sz="2600" b="1"/>
            </a:lvl2pPr>
            <a:lvl3pPr marL="1201704" indent="0">
              <a:buNone/>
              <a:defRPr sz="2400" b="1"/>
            </a:lvl3pPr>
            <a:lvl4pPr marL="1802557" indent="0">
              <a:buNone/>
              <a:defRPr sz="2100" b="1"/>
            </a:lvl4pPr>
            <a:lvl5pPr marL="2403409" indent="0">
              <a:buNone/>
              <a:defRPr sz="2100" b="1"/>
            </a:lvl5pPr>
            <a:lvl6pPr marL="3004261" indent="0">
              <a:buNone/>
              <a:defRPr sz="2100" b="1"/>
            </a:lvl6pPr>
            <a:lvl7pPr marL="3605113" indent="0">
              <a:buNone/>
              <a:defRPr sz="2100" b="1"/>
            </a:lvl7pPr>
            <a:lvl8pPr marL="4205966" indent="0">
              <a:buNone/>
              <a:defRPr sz="2100" b="1"/>
            </a:lvl8pPr>
            <a:lvl9pPr marL="480681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38533" y="2899833"/>
            <a:ext cx="5254308" cy="5268384"/>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4EC9B7-1345-44A7-B8B3-E976DEC7CE79}"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773693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4EC9B7-1345-44A7-B8B3-E976DEC7CE79}"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124894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EC9B7-1345-44A7-B8B3-E976DEC7CE79}"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673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364067"/>
            <a:ext cx="3910807" cy="1549400"/>
          </a:xfrm>
        </p:spPr>
        <p:txBody>
          <a:bodyPr anchor="b"/>
          <a:lstStyle>
            <a:lvl1pPr algn="l">
              <a:defRPr sz="2600" b="1"/>
            </a:lvl1pPr>
          </a:lstStyle>
          <a:p>
            <a:r>
              <a:rPr lang="en-US"/>
              <a:t>Click to edit Master title style</a:t>
            </a:r>
          </a:p>
        </p:txBody>
      </p:sp>
      <p:sp>
        <p:nvSpPr>
          <p:cNvPr id="3" name="Content Placeholder 2"/>
          <p:cNvSpPr>
            <a:spLocks noGrp="1"/>
          </p:cNvSpPr>
          <p:nvPr>
            <p:ph idx="1"/>
          </p:nvPr>
        </p:nvSpPr>
        <p:spPr>
          <a:xfrm>
            <a:off x="4647565" y="364067"/>
            <a:ext cx="6645275" cy="7804151"/>
          </a:xfrm>
        </p:spPr>
        <p:txBody>
          <a:bodyPr/>
          <a:lstStyle>
            <a:lvl1pPr>
              <a:defRPr sz="4200"/>
            </a:lvl1pPr>
            <a:lvl2pPr>
              <a:defRPr sz="3700"/>
            </a:lvl2pPr>
            <a:lvl3pPr>
              <a:defRPr sz="32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1" y="1913467"/>
            <a:ext cx="3910807" cy="6254751"/>
          </a:xfrm>
        </p:spPr>
        <p:txBody>
          <a:bodyPr/>
          <a:lstStyle>
            <a:lvl1pPr marL="0" indent="0">
              <a:buNone/>
              <a:defRPr sz="1800"/>
            </a:lvl1pPr>
            <a:lvl2pPr marL="600852" indent="0">
              <a:buNone/>
              <a:defRPr sz="1600"/>
            </a:lvl2pPr>
            <a:lvl3pPr marL="1201704" indent="0">
              <a:buNone/>
              <a:defRPr sz="1300"/>
            </a:lvl3pPr>
            <a:lvl4pPr marL="1802557" indent="0">
              <a:buNone/>
              <a:defRPr sz="1200"/>
            </a:lvl4pPr>
            <a:lvl5pPr marL="2403409" indent="0">
              <a:buNone/>
              <a:defRPr sz="1200"/>
            </a:lvl5pPr>
            <a:lvl6pPr marL="3004261" indent="0">
              <a:buNone/>
              <a:defRPr sz="1200"/>
            </a:lvl6pPr>
            <a:lvl7pPr marL="3605113" indent="0">
              <a:buNone/>
              <a:defRPr sz="1200"/>
            </a:lvl7pPr>
            <a:lvl8pPr marL="4205966" indent="0">
              <a:buNone/>
              <a:defRPr sz="1200"/>
            </a:lvl8pPr>
            <a:lvl9pPr marL="480681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764EC9B7-1345-44A7-B8B3-E976DEC7CE79}"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322139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6400800"/>
            <a:ext cx="7132320" cy="755651"/>
          </a:xfrm>
        </p:spPr>
        <p:txBody>
          <a:bodyPr anchor="b"/>
          <a:lstStyle>
            <a:lvl1pPr algn="l">
              <a:defRPr sz="2600" b="1"/>
            </a:lvl1pPr>
          </a:lstStyle>
          <a:p>
            <a:r>
              <a:rPr lang="en-US"/>
              <a:t>Click to edit Master title style</a:t>
            </a:r>
          </a:p>
        </p:txBody>
      </p:sp>
      <p:sp>
        <p:nvSpPr>
          <p:cNvPr id="3" name="Picture Placeholder 2"/>
          <p:cNvSpPr>
            <a:spLocks noGrp="1"/>
          </p:cNvSpPr>
          <p:nvPr>
            <p:ph type="pic" idx="1"/>
          </p:nvPr>
        </p:nvSpPr>
        <p:spPr>
          <a:xfrm>
            <a:off x="2329974" y="817033"/>
            <a:ext cx="7132320" cy="5486400"/>
          </a:xfrm>
        </p:spPr>
        <p:txBody>
          <a:bodyPr/>
          <a:lstStyle>
            <a:lvl1pPr marL="0" indent="0">
              <a:buNone/>
              <a:defRPr sz="4200"/>
            </a:lvl1pPr>
            <a:lvl2pPr marL="600852" indent="0">
              <a:buNone/>
              <a:defRPr sz="3700"/>
            </a:lvl2pPr>
            <a:lvl3pPr marL="1201704" indent="0">
              <a:buNone/>
              <a:defRPr sz="3200"/>
            </a:lvl3pPr>
            <a:lvl4pPr marL="1802557" indent="0">
              <a:buNone/>
              <a:defRPr sz="2600"/>
            </a:lvl4pPr>
            <a:lvl5pPr marL="2403409" indent="0">
              <a:buNone/>
              <a:defRPr sz="2600"/>
            </a:lvl5pPr>
            <a:lvl6pPr marL="3004261" indent="0">
              <a:buNone/>
              <a:defRPr sz="2600"/>
            </a:lvl6pPr>
            <a:lvl7pPr marL="3605113" indent="0">
              <a:buNone/>
              <a:defRPr sz="2600"/>
            </a:lvl7pPr>
            <a:lvl8pPr marL="4205966" indent="0">
              <a:buNone/>
              <a:defRPr sz="2600"/>
            </a:lvl8pPr>
            <a:lvl9pPr marL="4806818" indent="0">
              <a:buNone/>
              <a:defRPr sz="2600"/>
            </a:lvl9pPr>
          </a:lstStyle>
          <a:p>
            <a:endParaRPr lang="en-US"/>
          </a:p>
        </p:txBody>
      </p:sp>
      <p:sp>
        <p:nvSpPr>
          <p:cNvPr id="4" name="Text Placeholder 3"/>
          <p:cNvSpPr>
            <a:spLocks noGrp="1"/>
          </p:cNvSpPr>
          <p:nvPr>
            <p:ph type="body" sz="half" idx="2"/>
          </p:nvPr>
        </p:nvSpPr>
        <p:spPr>
          <a:xfrm>
            <a:off x="2329974" y="7156451"/>
            <a:ext cx="7132320" cy="1073149"/>
          </a:xfrm>
        </p:spPr>
        <p:txBody>
          <a:bodyPr/>
          <a:lstStyle>
            <a:lvl1pPr marL="0" indent="0">
              <a:buNone/>
              <a:defRPr sz="1800"/>
            </a:lvl1pPr>
            <a:lvl2pPr marL="600852" indent="0">
              <a:buNone/>
              <a:defRPr sz="1600"/>
            </a:lvl2pPr>
            <a:lvl3pPr marL="1201704" indent="0">
              <a:buNone/>
              <a:defRPr sz="1300"/>
            </a:lvl3pPr>
            <a:lvl4pPr marL="1802557" indent="0">
              <a:buNone/>
              <a:defRPr sz="1200"/>
            </a:lvl4pPr>
            <a:lvl5pPr marL="2403409" indent="0">
              <a:buNone/>
              <a:defRPr sz="1200"/>
            </a:lvl5pPr>
            <a:lvl6pPr marL="3004261" indent="0">
              <a:buNone/>
              <a:defRPr sz="1200"/>
            </a:lvl6pPr>
            <a:lvl7pPr marL="3605113" indent="0">
              <a:buNone/>
              <a:defRPr sz="1200"/>
            </a:lvl7pPr>
            <a:lvl8pPr marL="4205966" indent="0">
              <a:buNone/>
              <a:defRPr sz="1200"/>
            </a:lvl8pPr>
            <a:lvl9pPr marL="480681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764EC9B7-1345-44A7-B8B3-E976DEC7CE79}"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93AFD-4057-4DD5-9FC7-206CFF7F4506}" type="slidenum">
              <a:rPr lang="en-US" smtClean="0"/>
              <a:t>‹#›</a:t>
            </a:fld>
            <a:endParaRPr lang="en-US"/>
          </a:p>
        </p:txBody>
      </p:sp>
    </p:spTree>
    <p:extLst>
      <p:ext uri="{BB962C8B-B14F-4D97-AF65-F5344CB8AC3E}">
        <p14:creationId xmlns:p14="http://schemas.microsoft.com/office/powerpoint/2010/main" val="83321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366184"/>
            <a:ext cx="10698480" cy="1524000"/>
          </a:xfrm>
          <a:prstGeom prst="rect">
            <a:avLst/>
          </a:prstGeom>
        </p:spPr>
        <p:txBody>
          <a:bodyPr vert="horz" lIns="120170" tIns="60085" rIns="120170" bIns="60085" rtlCol="0" anchor="ctr">
            <a:normAutofit/>
          </a:bodyPr>
          <a:lstStyle/>
          <a:p>
            <a:r>
              <a:rPr lang="en-US"/>
              <a:t>Click to edit Master title style</a:t>
            </a:r>
          </a:p>
        </p:txBody>
      </p:sp>
      <p:sp>
        <p:nvSpPr>
          <p:cNvPr id="3" name="Text Placeholder 2"/>
          <p:cNvSpPr>
            <a:spLocks noGrp="1"/>
          </p:cNvSpPr>
          <p:nvPr>
            <p:ph type="body" idx="1"/>
          </p:nvPr>
        </p:nvSpPr>
        <p:spPr>
          <a:xfrm>
            <a:off x="594360" y="2133601"/>
            <a:ext cx="10698480" cy="6034617"/>
          </a:xfrm>
          <a:prstGeom prst="rect">
            <a:avLst/>
          </a:prstGeom>
        </p:spPr>
        <p:txBody>
          <a:bodyPr vert="horz" lIns="120170" tIns="60085" rIns="120170" bIns="600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4360" y="8475134"/>
            <a:ext cx="2773680" cy="486833"/>
          </a:xfrm>
          <a:prstGeom prst="rect">
            <a:avLst/>
          </a:prstGeom>
        </p:spPr>
        <p:txBody>
          <a:bodyPr vert="horz" lIns="120170" tIns="60085" rIns="120170" bIns="60085" rtlCol="0" anchor="ctr"/>
          <a:lstStyle>
            <a:lvl1pPr algn="l">
              <a:defRPr sz="1600">
                <a:solidFill>
                  <a:schemeClr val="tx1">
                    <a:tint val="75000"/>
                  </a:schemeClr>
                </a:solidFill>
              </a:defRPr>
            </a:lvl1pPr>
          </a:lstStyle>
          <a:p>
            <a:fld id="{764EC9B7-1345-44A7-B8B3-E976DEC7CE79}" type="datetimeFigureOut">
              <a:rPr lang="en-US" smtClean="0"/>
              <a:t>7/15/2019</a:t>
            </a:fld>
            <a:endParaRPr lang="en-US"/>
          </a:p>
        </p:txBody>
      </p:sp>
      <p:sp>
        <p:nvSpPr>
          <p:cNvPr id="5" name="Footer Placeholder 4"/>
          <p:cNvSpPr>
            <a:spLocks noGrp="1"/>
          </p:cNvSpPr>
          <p:nvPr>
            <p:ph type="ftr" sz="quarter" idx="3"/>
          </p:nvPr>
        </p:nvSpPr>
        <p:spPr>
          <a:xfrm>
            <a:off x="4061460" y="8475134"/>
            <a:ext cx="3764280" cy="486833"/>
          </a:xfrm>
          <a:prstGeom prst="rect">
            <a:avLst/>
          </a:prstGeom>
        </p:spPr>
        <p:txBody>
          <a:bodyPr vert="horz" lIns="120170" tIns="60085" rIns="120170" bIns="60085"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9160" y="8475134"/>
            <a:ext cx="2773680" cy="486833"/>
          </a:xfrm>
          <a:prstGeom prst="rect">
            <a:avLst/>
          </a:prstGeom>
        </p:spPr>
        <p:txBody>
          <a:bodyPr vert="horz" lIns="120170" tIns="60085" rIns="120170" bIns="60085" rtlCol="0" anchor="ctr"/>
          <a:lstStyle>
            <a:lvl1pPr algn="r">
              <a:defRPr sz="1600">
                <a:solidFill>
                  <a:schemeClr val="tx1">
                    <a:tint val="75000"/>
                  </a:schemeClr>
                </a:solidFill>
              </a:defRPr>
            </a:lvl1pPr>
          </a:lstStyle>
          <a:p>
            <a:fld id="{03393AFD-4057-4DD5-9FC7-206CFF7F4506}" type="slidenum">
              <a:rPr lang="en-US" smtClean="0"/>
              <a:t>‹#›</a:t>
            </a:fld>
            <a:endParaRPr lang="en-US"/>
          </a:p>
        </p:txBody>
      </p:sp>
    </p:spTree>
    <p:extLst>
      <p:ext uri="{BB962C8B-B14F-4D97-AF65-F5344CB8AC3E}">
        <p14:creationId xmlns:p14="http://schemas.microsoft.com/office/powerpoint/2010/main" val="214143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01704" rtl="0" eaLnBrk="1" latinLnBrk="0" hangingPunct="1">
        <a:spcBef>
          <a:spcPct val="0"/>
        </a:spcBef>
        <a:buNone/>
        <a:defRPr sz="5800" kern="1200">
          <a:solidFill>
            <a:schemeClr val="tx1"/>
          </a:solidFill>
          <a:latin typeface="+mj-lt"/>
          <a:ea typeface="+mj-ea"/>
          <a:cs typeface="+mj-cs"/>
        </a:defRPr>
      </a:lvl1pPr>
    </p:titleStyle>
    <p:bodyStyle>
      <a:lvl1pPr marL="450639" indent="-450639" algn="l" defTabSz="1201704"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1pPr>
      <a:lvl2pPr marL="976385" indent="-375533" algn="l" defTabSz="1201704"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02131" indent="-300426" algn="l" defTabSz="1201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02983"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4pPr>
      <a:lvl5pPr marL="2703835"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5pPr>
      <a:lvl6pPr marL="3304687"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905540"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506392"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107244" indent="-300426" algn="l" defTabSz="120170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201704" rtl="0" eaLnBrk="1" latinLnBrk="0" hangingPunct="1">
        <a:defRPr sz="2400" kern="1200">
          <a:solidFill>
            <a:schemeClr val="tx1"/>
          </a:solidFill>
          <a:latin typeface="+mn-lt"/>
          <a:ea typeface="+mn-ea"/>
          <a:cs typeface="+mn-cs"/>
        </a:defRPr>
      </a:lvl1pPr>
      <a:lvl2pPr marL="600852" algn="l" defTabSz="1201704" rtl="0" eaLnBrk="1" latinLnBrk="0" hangingPunct="1">
        <a:defRPr sz="2400" kern="1200">
          <a:solidFill>
            <a:schemeClr val="tx1"/>
          </a:solidFill>
          <a:latin typeface="+mn-lt"/>
          <a:ea typeface="+mn-ea"/>
          <a:cs typeface="+mn-cs"/>
        </a:defRPr>
      </a:lvl2pPr>
      <a:lvl3pPr marL="1201704" algn="l" defTabSz="1201704" rtl="0" eaLnBrk="1" latinLnBrk="0" hangingPunct="1">
        <a:defRPr sz="2400" kern="1200">
          <a:solidFill>
            <a:schemeClr val="tx1"/>
          </a:solidFill>
          <a:latin typeface="+mn-lt"/>
          <a:ea typeface="+mn-ea"/>
          <a:cs typeface="+mn-cs"/>
        </a:defRPr>
      </a:lvl3pPr>
      <a:lvl4pPr marL="1802557" algn="l" defTabSz="1201704" rtl="0" eaLnBrk="1" latinLnBrk="0" hangingPunct="1">
        <a:defRPr sz="2400" kern="1200">
          <a:solidFill>
            <a:schemeClr val="tx1"/>
          </a:solidFill>
          <a:latin typeface="+mn-lt"/>
          <a:ea typeface="+mn-ea"/>
          <a:cs typeface="+mn-cs"/>
        </a:defRPr>
      </a:lvl4pPr>
      <a:lvl5pPr marL="2403409" algn="l" defTabSz="1201704" rtl="0" eaLnBrk="1" latinLnBrk="0" hangingPunct="1">
        <a:defRPr sz="2400" kern="1200">
          <a:solidFill>
            <a:schemeClr val="tx1"/>
          </a:solidFill>
          <a:latin typeface="+mn-lt"/>
          <a:ea typeface="+mn-ea"/>
          <a:cs typeface="+mn-cs"/>
        </a:defRPr>
      </a:lvl5pPr>
      <a:lvl6pPr marL="3004261" algn="l" defTabSz="1201704" rtl="0" eaLnBrk="1" latinLnBrk="0" hangingPunct="1">
        <a:defRPr sz="2400" kern="1200">
          <a:solidFill>
            <a:schemeClr val="tx1"/>
          </a:solidFill>
          <a:latin typeface="+mn-lt"/>
          <a:ea typeface="+mn-ea"/>
          <a:cs typeface="+mn-cs"/>
        </a:defRPr>
      </a:lvl6pPr>
      <a:lvl7pPr marL="3605113" algn="l" defTabSz="1201704" rtl="0" eaLnBrk="1" latinLnBrk="0" hangingPunct="1">
        <a:defRPr sz="2400" kern="1200">
          <a:solidFill>
            <a:schemeClr val="tx1"/>
          </a:solidFill>
          <a:latin typeface="+mn-lt"/>
          <a:ea typeface="+mn-ea"/>
          <a:cs typeface="+mn-cs"/>
        </a:defRPr>
      </a:lvl7pPr>
      <a:lvl8pPr marL="4205966" algn="l" defTabSz="1201704" rtl="0" eaLnBrk="1" latinLnBrk="0" hangingPunct="1">
        <a:defRPr sz="2400" kern="1200">
          <a:solidFill>
            <a:schemeClr val="tx1"/>
          </a:solidFill>
          <a:latin typeface="+mn-lt"/>
          <a:ea typeface="+mn-ea"/>
          <a:cs typeface="+mn-cs"/>
        </a:defRPr>
      </a:lvl8pPr>
      <a:lvl9pPr marL="4806818" algn="l" defTabSz="1201704"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981200"/>
            <a:ext cx="6400801" cy="4800601"/>
          </a:xfrm>
          <a:prstGeom prst="rect">
            <a:avLst/>
          </a:prstGeom>
          <a:ln w="19050">
            <a:solidFill>
              <a:schemeClr val="tx1"/>
            </a:solidFill>
          </a:ln>
        </p:spPr>
      </p:pic>
      <p:sp>
        <p:nvSpPr>
          <p:cNvPr id="5" name="TextBox 4"/>
          <p:cNvSpPr txBox="1"/>
          <p:nvPr/>
        </p:nvSpPr>
        <p:spPr>
          <a:xfrm>
            <a:off x="2895600" y="7239000"/>
            <a:ext cx="6400801" cy="923330"/>
          </a:xfrm>
          <a:prstGeom prst="rect">
            <a:avLst/>
          </a:prstGeom>
          <a:noFill/>
        </p:spPr>
        <p:txBody>
          <a:bodyPr wrap="square" rtlCol="0">
            <a:spAutoFit/>
          </a:bodyPr>
          <a:lstStyle/>
          <a:p>
            <a:pPr algn="just"/>
            <a:r>
              <a:rPr lang="en-US" sz="1800" b="1" dirty="0"/>
              <a:t>Supplementary Figure 1.</a:t>
            </a:r>
            <a:r>
              <a:rPr lang="en-US" sz="1800" dirty="0"/>
              <a:t> View of the randomized experimental setup array with the controlled irrigation system that provided biostimulants together with the nutrients to the plants.  </a:t>
            </a:r>
            <a:endParaRPr lang="en-US" sz="1800" b="1" dirty="0"/>
          </a:p>
        </p:txBody>
      </p:sp>
    </p:spTree>
    <p:extLst>
      <p:ext uri="{BB962C8B-B14F-4D97-AF65-F5344CB8AC3E}">
        <p14:creationId xmlns:p14="http://schemas.microsoft.com/office/powerpoint/2010/main" val="3936264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2032000"/>
            <a:ext cx="6637020" cy="5105400"/>
          </a:xfrm>
          <a:prstGeom prst="rect">
            <a:avLst/>
          </a:prstGeom>
        </p:spPr>
      </p:pic>
      <p:sp>
        <p:nvSpPr>
          <p:cNvPr id="6" name="TextBox 5"/>
          <p:cNvSpPr txBox="1"/>
          <p:nvPr/>
        </p:nvSpPr>
        <p:spPr>
          <a:xfrm>
            <a:off x="1981200" y="7391400"/>
            <a:ext cx="5488995" cy="398342"/>
          </a:xfrm>
          <a:prstGeom prst="rect">
            <a:avLst/>
          </a:prstGeom>
          <a:noFill/>
        </p:spPr>
        <p:txBody>
          <a:bodyPr wrap="none" lIns="120170" tIns="60085" rIns="120170" bIns="60085" rtlCol="0">
            <a:spAutoFit/>
          </a:bodyPr>
          <a:lstStyle/>
          <a:p>
            <a:pPr algn="just"/>
            <a:r>
              <a:rPr lang="en-US" sz="1800" b="1" dirty="0"/>
              <a:t>Supplementary Figure 2. </a:t>
            </a:r>
            <a:r>
              <a:rPr lang="en-US" sz="1800" dirty="0"/>
              <a:t>Last day of drought treatment </a:t>
            </a:r>
          </a:p>
        </p:txBody>
      </p:sp>
    </p:spTree>
    <p:extLst>
      <p:ext uri="{BB962C8B-B14F-4D97-AF65-F5344CB8AC3E}">
        <p14:creationId xmlns:p14="http://schemas.microsoft.com/office/powerpoint/2010/main" val="95767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885749" y="2975827"/>
            <a:ext cx="2046779" cy="307777"/>
          </a:xfrm>
          <a:prstGeom prst="rect">
            <a:avLst/>
          </a:prstGeom>
          <a:noFill/>
        </p:spPr>
        <p:txBody>
          <a:bodyPr wrap="none" rtlCol="0">
            <a:spAutoFit/>
          </a:bodyPr>
          <a:lstStyle/>
          <a:p>
            <a:pPr algn="l" rtl="0"/>
            <a:r>
              <a:rPr lang="en-US" sz="1400" b="1" dirty="0"/>
              <a:t>Actual system weight (g) </a:t>
            </a:r>
          </a:p>
        </p:txBody>
      </p:sp>
      <p:graphicFrame>
        <p:nvGraphicFramePr>
          <p:cNvPr id="5" name="Chart 4"/>
          <p:cNvGraphicFramePr>
            <a:graphicFrameLocks/>
          </p:cNvGraphicFramePr>
          <p:nvPr>
            <p:extLst>
              <p:ext uri="{D42A27DB-BD31-4B8C-83A1-F6EECF244321}">
                <p14:modId xmlns:p14="http://schemas.microsoft.com/office/powerpoint/2010/main" val="2509644767"/>
              </p:ext>
            </p:extLst>
          </p:nvPr>
        </p:nvGraphicFramePr>
        <p:xfrm>
          <a:off x="2094581" y="1290458"/>
          <a:ext cx="2060426" cy="39578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p:cNvCxnSpPr/>
          <p:nvPr/>
        </p:nvCxnSpPr>
        <p:spPr>
          <a:xfrm>
            <a:off x="2820587" y="1698236"/>
            <a:ext cx="0" cy="152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15837" y="1783961"/>
            <a:ext cx="0" cy="152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72987" y="1888736"/>
            <a:ext cx="0" cy="152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09218" y="1393686"/>
            <a:ext cx="1150380" cy="276999"/>
          </a:xfrm>
          <a:prstGeom prst="rect">
            <a:avLst/>
          </a:prstGeom>
          <a:noFill/>
        </p:spPr>
        <p:txBody>
          <a:bodyPr wrap="none" rtlCol="0">
            <a:spAutoFit/>
          </a:bodyPr>
          <a:lstStyle/>
          <a:p>
            <a:r>
              <a:rPr lang="en-US" sz="1200" dirty="0"/>
              <a:t>Irrigation peaks</a:t>
            </a:r>
          </a:p>
        </p:txBody>
      </p:sp>
      <p:sp>
        <p:nvSpPr>
          <p:cNvPr id="10" name="TextBox 9"/>
          <p:cNvSpPr txBox="1"/>
          <p:nvPr/>
        </p:nvSpPr>
        <p:spPr>
          <a:xfrm>
            <a:off x="3575886" y="2089395"/>
            <a:ext cx="1503528" cy="276999"/>
          </a:xfrm>
          <a:prstGeom prst="rect">
            <a:avLst/>
          </a:prstGeom>
          <a:noFill/>
          <a:ln>
            <a:solidFill>
              <a:schemeClr val="tx1"/>
            </a:solidFill>
          </a:ln>
        </p:spPr>
        <p:txBody>
          <a:bodyPr wrap="square" rtlCol="0">
            <a:spAutoFit/>
          </a:bodyPr>
          <a:lstStyle/>
          <a:p>
            <a:r>
              <a:rPr lang="en-US" sz="1200" dirty="0"/>
              <a:t>Water reabsorption </a:t>
            </a:r>
          </a:p>
        </p:txBody>
      </p:sp>
      <p:grpSp>
        <p:nvGrpSpPr>
          <p:cNvPr id="11" name="Group 10"/>
          <p:cNvGrpSpPr/>
          <p:nvPr/>
        </p:nvGrpSpPr>
        <p:grpSpPr>
          <a:xfrm>
            <a:off x="2893191" y="2185809"/>
            <a:ext cx="457200" cy="91791"/>
            <a:chOff x="676275" y="3638550"/>
            <a:chExt cx="457200" cy="91791"/>
          </a:xfrm>
        </p:grpSpPr>
        <p:cxnSp>
          <p:nvCxnSpPr>
            <p:cNvPr id="12" name="Straight Connector 11"/>
            <p:cNvCxnSpPr/>
            <p:nvPr/>
          </p:nvCxnSpPr>
          <p:spPr>
            <a:xfrm>
              <a:off x="676275" y="3728601"/>
              <a:ext cx="457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38200" y="3638550"/>
              <a:ext cx="2952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133475" y="3642009"/>
              <a:ext cx="0" cy="883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2408704" y="5298184"/>
            <a:ext cx="1660391" cy="307777"/>
          </a:xfrm>
          <a:prstGeom prst="rect">
            <a:avLst/>
          </a:prstGeom>
          <a:noFill/>
        </p:spPr>
        <p:txBody>
          <a:bodyPr wrap="none" rtlCol="0">
            <a:spAutoFit/>
          </a:bodyPr>
          <a:lstStyle/>
          <a:p>
            <a:r>
              <a:rPr lang="en-US" sz="1400" b="1" dirty="0"/>
              <a:t>Hours of the day (h)</a:t>
            </a:r>
          </a:p>
        </p:txBody>
      </p:sp>
      <p:sp>
        <p:nvSpPr>
          <p:cNvPr id="16" name="Rectangle 15"/>
          <p:cNvSpPr/>
          <p:nvPr/>
        </p:nvSpPr>
        <p:spPr>
          <a:xfrm>
            <a:off x="5410200" y="1335086"/>
            <a:ext cx="4572000" cy="3693319"/>
          </a:xfrm>
          <a:prstGeom prst="rect">
            <a:avLst/>
          </a:prstGeom>
        </p:spPr>
        <p:txBody>
          <a:bodyPr>
            <a:spAutoFit/>
          </a:bodyPr>
          <a:lstStyle/>
          <a:p>
            <a:pPr algn="just"/>
            <a:r>
              <a:rPr lang="en-US" sz="1800" b="1" dirty="0"/>
              <a:t>Supplementary Figure 3. </a:t>
            </a:r>
            <a:r>
              <a:rPr lang="en-US" sz="1800" dirty="0"/>
              <a:t>Daily weight variation of one pot with a single plant. The four weight peaks (arrows) indicate the four consecutive nightly irrigation events. Weight gain between the end of the last irrigation and first irrigation is related to the water absorbed by the plant during this time interval. </a:t>
            </a:r>
            <a:r>
              <a:rPr lang="en-US" sz="1800" b="1" dirty="0"/>
              <a:t>(i) </a:t>
            </a:r>
            <a:r>
              <a:rPr lang="en-US" sz="1800" dirty="0"/>
              <a:t>Pot reaching a short-term constant weight, prior to the following irrigation (pot capacity). </a:t>
            </a:r>
            <a:r>
              <a:rPr lang="en-US" sz="1800" b="1" dirty="0"/>
              <a:t>(ii) </a:t>
            </a:r>
            <a:r>
              <a:rPr lang="en-US" sz="1800" dirty="0"/>
              <a:t>Pot reaching a constant weight after several irrigations over 6 h, allowing the whole plant to reach its steady-state water content. </a:t>
            </a:r>
          </a:p>
          <a:p>
            <a:pPr algn="just"/>
            <a:endParaRPr lang="en-US" sz="1800" dirty="0"/>
          </a:p>
        </p:txBody>
      </p:sp>
      <p:cxnSp>
        <p:nvCxnSpPr>
          <p:cNvPr id="17" name="Straight Arrow Connector 16"/>
          <p:cNvCxnSpPr/>
          <p:nvPr/>
        </p:nvCxnSpPr>
        <p:spPr>
          <a:xfrm flipH="1" flipV="1">
            <a:off x="2893191" y="2312742"/>
            <a:ext cx="57150" cy="2163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ight Brace 17"/>
          <p:cNvSpPr/>
          <p:nvPr/>
        </p:nvSpPr>
        <p:spPr>
          <a:xfrm>
            <a:off x="3423486" y="2185809"/>
            <a:ext cx="152400" cy="9179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p:cNvSpPr txBox="1"/>
          <p:nvPr/>
        </p:nvSpPr>
        <p:spPr>
          <a:xfrm>
            <a:off x="2831143" y="2500116"/>
            <a:ext cx="454095" cy="307777"/>
          </a:xfrm>
          <a:prstGeom prst="rect">
            <a:avLst/>
          </a:prstGeom>
          <a:noFill/>
        </p:spPr>
        <p:txBody>
          <a:bodyPr wrap="square" rtlCol="0">
            <a:spAutoFit/>
          </a:bodyPr>
          <a:lstStyle/>
          <a:p>
            <a:r>
              <a:rPr lang="en-GB" sz="1400" dirty="0"/>
              <a:t>(i)</a:t>
            </a:r>
          </a:p>
        </p:txBody>
      </p:sp>
      <p:sp>
        <p:nvSpPr>
          <p:cNvPr id="20" name="TextBox 19"/>
          <p:cNvSpPr txBox="1"/>
          <p:nvPr/>
        </p:nvSpPr>
        <p:spPr>
          <a:xfrm>
            <a:off x="3255460" y="1722169"/>
            <a:ext cx="630740" cy="307777"/>
          </a:xfrm>
          <a:prstGeom prst="rect">
            <a:avLst/>
          </a:prstGeom>
          <a:noFill/>
        </p:spPr>
        <p:txBody>
          <a:bodyPr wrap="square" rtlCol="0">
            <a:spAutoFit/>
          </a:bodyPr>
          <a:lstStyle/>
          <a:p>
            <a:r>
              <a:rPr lang="en-GB" sz="1400" dirty="0"/>
              <a:t>(ii)</a:t>
            </a:r>
          </a:p>
        </p:txBody>
      </p:sp>
      <p:cxnSp>
        <p:nvCxnSpPr>
          <p:cNvPr id="21" name="Straight Arrow Connector 20"/>
          <p:cNvCxnSpPr/>
          <p:nvPr/>
        </p:nvCxnSpPr>
        <p:spPr>
          <a:xfrm flipH="1">
            <a:off x="3210073" y="2053974"/>
            <a:ext cx="144833" cy="98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5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4365" y="1409424"/>
            <a:ext cx="9123892" cy="2237088"/>
          </a:xfrm>
          <a:prstGeom prst="rect">
            <a:avLst/>
          </a:prstGeom>
          <a:solidFill>
            <a:schemeClr val="accent1">
              <a:alpha val="2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534365" y="3858344"/>
            <a:ext cx="9123892" cy="2237088"/>
          </a:xfrm>
          <a:prstGeom prst="rect">
            <a:avLst/>
          </a:prstGeom>
          <a:solidFill>
            <a:schemeClr val="accent6">
              <a:lumMod val="75000"/>
              <a:alpha val="2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p:cNvGraphicFramePr>
            <a:graphicFrameLocks/>
          </p:cNvGraphicFramePr>
          <p:nvPr>
            <p:extLst>
              <p:ext uri="{D42A27DB-BD31-4B8C-83A1-F6EECF244321}">
                <p14:modId xmlns:p14="http://schemas.microsoft.com/office/powerpoint/2010/main" val="3676650650"/>
              </p:ext>
            </p:extLst>
          </p:nvPr>
        </p:nvGraphicFramePr>
        <p:xfrm>
          <a:off x="1780587" y="875805"/>
          <a:ext cx="2764404" cy="2808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27959302"/>
              </p:ext>
            </p:extLst>
          </p:nvPr>
        </p:nvGraphicFramePr>
        <p:xfrm>
          <a:off x="4462081" y="830261"/>
          <a:ext cx="3268460"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535254761"/>
              </p:ext>
            </p:extLst>
          </p:nvPr>
        </p:nvGraphicFramePr>
        <p:xfrm>
          <a:off x="7714166" y="838200"/>
          <a:ext cx="2836412"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rot="16200000">
            <a:off x="1083473" y="4730667"/>
            <a:ext cx="1394228" cy="492443"/>
          </a:xfrm>
          <a:prstGeom prst="rect">
            <a:avLst/>
          </a:prstGeom>
        </p:spPr>
        <p:txBody>
          <a:bodyPr wrap="none">
            <a:spAutoFit/>
          </a:bodyPr>
          <a:lstStyle/>
          <a:p>
            <a:pPr algn="ctr"/>
            <a:r>
              <a:rPr lang="en-US" sz="2600" b="1" u="sng" dirty="0"/>
              <a:t>Drought </a:t>
            </a:r>
            <a:endParaRPr lang="en-GB" sz="2600" dirty="0"/>
          </a:p>
        </p:txBody>
      </p:sp>
      <p:sp>
        <p:nvSpPr>
          <p:cNvPr id="10" name="Rectangle 9"/>
          <p:cNvSpPr/>
          <p:nvPr/>
        </p:nvSpPr>
        <p:spPr>
          <a:xfrm rot="16200000">
            <a:off x="700323" y="2278439"/>
            <a:ext cx="2160528" cy="492443"/>
          </a:xfrm>
          <a:prstGeom prst="rect">
            <a:avLst/>
          </a:prstGeom>
        </p:spPr>
        <p:txBody>
          <a:bodyPr wrap="none">
            <a:spAutoFit/>
          </a:bodyPr>
          <a:lstStyle/>
          <a:p>
            <a:pPr algn="ctr"/>
            <a:r>
              <a:rPr lang="en-US" sz="2600" b="1" u="sng" dirty="0"/>
              <a:t>Well-irrigated </a:t>
            </a:r>
            <a:endParaRPr lang="en-GB" sz="2600" dirty="0"/>
          </a:p>
        </p:txBody>
      </p:sp>
      <p:graphicFrame>
        <p:nvGraphicFramePr>
          <p:cNvPr id="11" name="Chart 10"/>
          <p:cNvGraphicFramePr>
            <a:graphicFrameLocks/>
          </p:cNvGraphicFramePr>
          <p:nvPr>
            <p:extLst>
              <p:ext uri="{D42A27DB-BD31-4B8C-83A1-F6EECF244321}">
                <p14:modId xmlns:p14="http://schemas.microsoft.com/office/powerpoint/2010/main" val="1832107429"/>
              </p:ext>
            </p:extLst>
          </p:nvPr>
        </p:nvGraphicFramePr>
        <p:xfrm>
          <a:off x="1825207" y="3695323"/>
          <a:ext cx="2448272" cy="25649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3511118132"/>
              </p:ext>
            </p:extLst>
          </p:nvPr>
        </p:nvGraphicFramePr>
        <p:xfrm>
          <a:off x="4849091" y="3753639"/>
          <a:ext cx="2615367" cy="2448272"/>
        </p:xfrm>
        <a:graphic>
          <a:graphicData uri="http://schemas.openxmlformats.org/drawingml/2006/chart">
            <c:chart xmlns:c="http://schemas.openxmlformats.org/drawingml/2006/chart" xmlns:r="http://schemas.openxmlformats.org/officeDocument/2006/relationships" r:id="rId6"/>
          </a:graphicData>
        </a:graphic>
      </p:graphicFrame>
      <p:cxnSp>
        <p:nvCxnSpPr>
          <p:cNvPr id="13" name="Straight Connector 12"/>
          <p:cNvCxnSpPr/>
          <p:nvPr/>
        </p:nvCxnSpPr>
        <p:spPr>
          <a:xfrm>
            <a:off x="4638457" y="3858344"/>
            <a:ext cx="0" cy="22388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86457" y="3858344"/>
            <a:ext cx="0" cy="22322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a:graphicFrameLocks/>
          </p:cNvGraphicFramePr>
          <p:nvPr>
            <p:extLst>
              <p:ext uri="{D42A27DB-BD31-4B8C-83A1-F6EECF244321}">
                <p14:modId xmlns:p14="http://schemas.microsoft.com/office/powerpoint/2010/main" val="750537466"/>
              </p:ext>
            </p:extLst>
          </p:nvPr>
        </p:nvGraphicFramePr>
        <p:xfrm>
          <a:off x="7820891" y="3753315"/>
          <a:ext cx="2700808" cy="2448920"/>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p:cNvSpPr txBox="1"/>
          <p:nvPr/>
        </p:nvSpPr>
        <p:spPr>
          <a:xfrm>
            <a:off x="1510615" y="7543800"/>
            <a:ext cx="9144000" cy="923330"/>
          </a:xfrm>
          <a:prstGeom prst="rect">
            <a:avLst/>
          </a:prstGeom>
          <a:noFill/>
        </p:spPr>
        <p:txBody>
          <a:bodyPr wrap="square" rtlCol="0">
            <a:spAutoFit/>
          </a:bodyPr>
          <a:lstStyle/>
          <a:p>
            <a:r>
              <a:rPr lang="en-US" sz="1800" b="1" dirty="0"/>
              <a:t>Supplementary Figure 4. </a:t>
            </a:r>
            <a:r>
              <a:rPr lang="en-US" sz="1800" dirty="0"/>
              <a:t>Distribution of the three different fruit sizes based on fruit numbers for the six different groups. Each group is represented by a pie chart showing the percentage of big (commercial), medium and small fruit. </a:t>
            </a:r>
            <a:endParaRPr lang="en-GB" sz="1800" dirty="0"/>
          </a:p>
        </p:txBody>
      </p:sp>
      <p:cxnSp>
        <p:nvCxnSpPr>
          <p:cNvPr id="23" name="Straight Connector 22"/>
          <p:cNvCxnSpPr/>
          <p:nvPr/>
        </p:nvCxnSpPr>
        <p:spPr>
          <a:xfrm>
            <a:off x="4638457" y="1402810"/>
            <a:ext cx="0" cy="22437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686457" y="1402810"/>
            <a:ext cx="0" cy="22437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l="768" t="4924" r="1995" b="74122"/>
          <a:stretch/>
        </p:blipFill>
        <p:spPr bwMode="auto">
          <a:xfrm>
            <a:off x="1510615" y="6135463"/>
            <a:ext cx="5521783" cy="118517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33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779114537"/>
              </p:ext>
            </p:extLst>
          </p:nvPr>
        </p:nvGraphicFramePr>
        <p:xfrm>
          <a:off x="3886200" y="1905000"/>
          <a:ext cx="4317205" cy="230028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401062" y="4572000"/>
            <a:ext cx="8027917" cy="2677656"/>
          </a:xfrm>
          <a:prstGeom prst="rect">
            <a:avLst/>
          </a:prstGeom>
        </p:spPr>
        <p:txBody>
          <a:bodyPr wrap="square">
            <a:spAutoFit/>
          </a:bodyPr>
          <a:lstStyle/>
          <a:p>
            <a:pPr algn="just"/>
            <a:r>
              <a:rPr lang="en-US" sz="1800" b="1" dirty="0"/>
              <a:t>Supplementary Figure 5.</a:t>
            </a:r>
            <a:r>
              <a:rPr lang="en-US" sz="1800" dirty="0"/>
              <a:t> Mean ± SE root dry weight, harvested at the end of the experiment. Blue bars -- untreated (with biostimulants) control plants; green bars -- ICL-SW-treated plants; orange bars -- ICL-NewFo1-treated plants. Solid bars – well-irrigated conditions; stippled bars -- drought conditions. Groups were compared using </a:t>
            </a:r>
            <a:r>
              <a:rPr lang="en-US" sz="1800" dirty="0" err="1"/>
              <a:t>Kruskal</a:t>
            </a:r>
            <a:r>
              <a:rPr lang="en-US" sz="1800" dirty="0"/>
              <a:t>-Wallis (Wilcoxon) and Steel–</a:t>
            </a:r>
            <a:r>
              <a:rPr lang="en-US" sz="1800" dirty="0" err="1"/>
              <a:t>Dwass</a:t>
            </a:r>
            <a:r>
              <a:rPr lang="en-US" sz="1800" dirty="0"/>
              <a:t> test within the well irrigated and drought stressed groups separately, and different letters above bars represent significant differences. ‘*’ indicates significant difference between a pair of groups compared using Wilcoxon pairwise analysis. Each mean ± SE is from at least 8 plants per group. </a:t>
            </a:r>
          </a:p>
        </p:txBody>
      </p:sp>
      <p:sp>
        <p:nvSpPr>
          <p:cNvPr id="6" name="Rectangle 5"/>
          <p:cNvSpPr/>
          <p:nvPr/>
        </p:nvSpPr>
        <p:spPr>
          <a:xfrm rot="16200000">
            <a:off x="2827759" y="2771210"/>
            <a:ext cx="1664149" cy="307777"/>
          </a:xfrm>
          <a:prstGeom prst="rect">
            <a:avLst/>
          </a:prstGeom>
        </p:spPr>
        <p:txBody>
          <a:bodyPr wrap="square">
            <a:spAutoFit/>
          </a:bodyPr>
          <a:lstStyle/>
          <a:p>
            <a:pPr algn="ctr"/>
            <a:r>
              <a:rPr lang="en-US" sz="1400" b="1" dirty="0"/>
              <a:t>Root dry weight (g)</a:t>
            </a:r>
          </a:p>
        </p:txBody>
      </p:sp>
      <p:sp>
        <p:nvSpPr>
          <p:cNvPr id="7" name="TextBox 1"/>
          <p:cNvSpPr txBox="1"/>
          <p:nvPr/>
        </p:nvSpPr>
        <p:spPr>
          <a:xfrm>
            <a:off x="4556234" y="2376811"/>
            <a:ext cx="336612" cy="3855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8" name="TextBox 1"/>
          <p:cNvSpPr txBox="1"/>
          <p:nvPr/>
        </p:nvSpPr>
        <p:spPr>
          <a:xfrm>
            <a:off x="4954261" y="2692242"/>
            <a:ext cx="405861" cy="42194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9" name="TextBox 1"/>
          <p:cNvSpPr txBox="1"/>
          <p:nvPr/>
        </p:nvSpPr>
        <p:spPr>
          <a:xfrm>
            <a:off x="5791200" y="2215441"/>
            <a:ext cx="347319" cy="38124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10" name="TextBox 1"/>
          <p:cNvSpPr txBox="1"/>
          <p:nvPr/>
        </p:nvSpPr>
        <p:spPr>
          <a:xfrm>
            <a:off x="6210292" y="2659754"/>
            <a:ext cx="361955" cy="38980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11" name="TextBox 1"/>
          <p:cNvSpPr txBox="1"/>
          <p:nvPr/>
        </p:nvSpPr>
        <p:spPr>
          <a:xfrm>
            <a:off x="7006509" y="2262136"/>
            <a:ext cx="376590" cy="41338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12" name="TextBox 1"/>
          <p:cNvSpPr txBox="1"/>
          <p:nvPr/>
        </p:nvSpPr>
        <p:spPr>
          <a:xfrm>
            <a:off x="7451834" y="2675520"/>
            <a:ext cx="376590" cy="42189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a</a:t>
            </a:r>
          </a:p>
        </p:txBody>
      </p:sp>
      <p:sp>
        <p:nvSpPr>
          <p:cNvPr id="13" name="TextBox 12"/>
          <p:cNvSpPr txBox="1"/>
          <p:nvPr/>
        </p:nvSpPr>
        <p:spPr>
          <a:xfrm>
            <a:off x="4781093" y="2373288"/>
            <a:ext cx="338554" cy="461665"/>
          </a:xfrm>
          <a:prstGeom prst="rect">
            <a:avLst/>
          </a:prstGeom>
          <a:noFill/>
        </p:spPr>
        <p:txBody>
          <a:bodyPr wrap="none" rtlCol="0">
            <a:spAutoFit/>
          </a:bodyPr>
          <a:lstStyle/>
          <a:p>
            <a:pPr algn="ctr"/>
            <a:r>
              <a:rPr lang="en-US" sz="2400" b="1" dirty="0"/>
              <a:t>*</a:t>
            </a:r>
          </a:p>
        </p:txBody>
      </p:sp>
      <p:sp>
        <p:nvSpPr>
          <p:cNvPr id="14" name="TextBox 13"/>
          <p:cNvSpPr txBox="1"/>
          <p:nvPr/>
        </p:nvSpPr>
        <p:spPr>
          <a:xfrm>
            <a:off x="6023776" y="2197956"/>
            <a:ext cx="338554" cy="461665"/>
          </a:xfrm>
          <a:prstGeom prst="rect">
            <a:avLst/>
          </a:prstGeom>
          <a:noFill/>
        </p:spPr>
        <p:txBody>
          <a:bodyPr wrap="none" rtlCol="0">
            <a:spAutoFit/>
          </a:bodyPr>
          <a:lstStyle/>
          <a:p>
            <a:pPr algn="ctr"/>
            <a:r>
              <a:rPr lang="en-US" sz="2400" b="1" dirty="0"/>
              <a:t>*</a:t>
            </a:r>
          </a:p>
        </p:txBody>
      </p:sp>
      <p:sp>
        <p:nvSpPr>
          <p:cNvPr id="15" name="TextBox 14"/>
          <p:cNvSpPr txBox="1"/>
          <p:nvPr/>
        </p:nvSpPr>
        <p:spPr>
          <a:xfrm>
            <a:off x="7265011" y="2235845"/>
            <a:ext cx="338554" cy="461665"/>
          </a:xfrm>
          <a:prstGeom prst="rect">
            <a:avLst/>
          </a:prstGeom>
          <a:noFill/>
        </p:spPr>
        <p:txBody>
          <a:bodyPr wrap="none" rtlCol="0">
            <a:spAutoFit/>
          </a:bodyPr>
          <a:lstStyle/>
          <a:p>
            <a:pPr algn="ctr"/>
            <a:r>
              <a:rPr lang="en-US" sz="2400" b="1" dirty="0"/>
              <a:t>*</a:t>
            </a:r>
          </a:p>
        </p:txBody>
      </p:sp>
    </p:spTree>
    <p:extLst>
      <p:ext uri="{BB962C8B-B14F-4D97-AF65-F5344CB8AC3E}">
        <p14:creationId xmlns:p14="http://schemas.microsoft.com/office/powerpoint/2010/main" val="1188648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41677" y="2701143"/>
            <a:ext cx="2046266" cy="307777"/>
          </a:xfrm>
          <a:prstGeom prst="rect">
            <a:avLst/>
          </a:prstGeom>
          <a:noFill/>
        </p:spPr>
        <p:txBody>
          <a:bodyPr wrap="none" rtlCol="0">
            <a:spAutoFit/>
          </a:bodyPr>
          <a:lstStyle/>
          <a:p>
            <a:pPr algn="ctr"/>
            <a:r>
              <a:rPr lang="en-US" sz="1400" b="1" dirty="0"/>
              <a:t>Total plant dry weight (g)</a:t>
            </a:r>
          </a:p>
        </p:txBody>
      </p:sp>
      <p:sp>
        <p:nvSpPr>
          <p:cNvPr id="5" name="TextBox 4"/>
          <p:cNvSpPr txBox="1"/>
          <p:nvPr/>
        </p:nvSpPr>
        <p:spPr>
          <a:xfrm>
            <a:off x="3733800" y="4799394"/>
            <a:ext cx="2438400" cy="307777"/>
          </a:xfrm>
          <a:prstGeom prst="rect">
            <a:avLst/>
          </a:prstGeom>
          <a:noFill/>
        </p:spPr>
        <p:txBody>
          <a:bodyPr wrap="square" rtlCol="0">
            <a:spAutoFit/>
          </a:bodyPr>
          <a:lstStyle/>
          <a:p>
            <a:pPr algn="ctr"/>
            <a:r>
              <a:rPr lang="en-US" sz="1400" b="1" dirty="0"/>
              <a:t>Calculated plant weight (g)</a:t>
            </a:r>
          </a:p>
        </p:txBody>
      </p:sp>
      <p:sp>
        <p:nvSpPr>
          <p:cNvPr id="6" name="TextBox 5"/>
          <p:cNvSpPr txBox="1"/>
          <p:nvPr/>
        </p:nvSpPr>
        <p:spPr>
          <a:xfrm>
            <a:off x="1143000" y="5638800"/>
            <a:ext cx="7620000" cy="1477328"/>
          </a:xfrm>
          <a:prstGeom prst="rect">
            <a:avLst/>
          </a:prstGeom>
          <a:noFill/>
        </p:spPr>
        <p:txBody>
          <a:bodyPr wrap="square" rtlCol="0">
            <a:spAutoFit/>
          </a:bodyPr>
          <a:lstStyle/>
          <a:p>
            <a:pPr algn="just"/>
            <a:r>
              <a:rPr lang="en-US" sz="1800" b="1" dirty="0"/>
              <a:t>Supplementary Figure 6. </a:t>
            </a:r>
            <a:r>
              <a:rPr lang="en-US" sz="1800" dirty="0"/>
              <a:t>Correlation between the total plant dry weight and calculated plant weight. Heteroscedasticity (White) test was done (Supplementary Table 7) for the distribution of residuals. The test showed </a:t>
            </a:r>
            <a:r>
              <a:rPr lang="en-US" sz="1800" i="1" dirty="0"/>
              <a:t>p</a:t>
            </a:r>
            <a:r>
              <a:rPr lang="en-US" sz="1800" dirty="0"/>
              <a:t>-value &gt; 0.05, therefore linear regression was performed.</a:t>
            </a:r>
          </a:p>
          <a:p>
            <a:pPr algn="just"/>
            <a:endParaRPr lang="en-US" sz="1800" dirty="0"/>
          </a:p>
        </p:txBody>
      </p:sp>
      <p:graphicFrame>
        <p:nvGraphicFramePr>
          <p:cNvPr id="10" name="Chart 9"/>
          <p:cNvGraphicFramePr>
            <a:graphicFrameLocks/>
          </p:cNvGraphicFramePr>
          <p:nvPr>
            <p:extLst>
              <p:ext uri="{D42A27DB-BD31-4B8C-83A1-F6EECF244321}">
                <p14:modId xmlns:p14="http://schemas.microsoft.com/office/powerpoint/2010/main" val="998242695"/>
              </p:ext>
            </p:extLst>
          </p:nvPr>
        </p:nvGraphicFramePr>
        <p:xfrm>
          <a:off x="990600" y="1524000"/>
          <a:ext cx="8092281" cy="31869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029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4456" y="4956119"/>
            <a:ext cx="1836400" cy="307777"/>
          </a:xfrm>
          <a:prstGeom prst="rect">
            <a:avLst/>
          </a:prstGeom>
          <a:noFill/>
        </p:spPr>
        <p:txBody>
          <a:bodyPr wrap="none" rtlCol="0">
            <a:spAutoFit/>
          </a:bodyPr>
          <a:lstStyle/>
          <a:p>
            <a:pPr algn="ctr"/>
            <a:r>
              <a:rPr lang="en-US" sz="1400" b="1" dirty="0"/>
              <a:t>Fresh shoot weight (g)</a:t>
            </a:r>
          </a:p>
        </p:txBody>
      </p:sp>
      <p:sp>
        <p:nvSpPr>
          <p:cNvPr id="5" name="TextBox 4"/>
          <p:cNvSpPr txBox="1"/>
          <p:nvPr/>
        </p:nvSpPr>
        <p:spPr>
          <a:xfrm rot="16200000">
            <a:off x="2540877" y="3112225"/>
            <a:ext cx="1849354" cy="307777"/>
          </a:xfrm>
          <a:prstGeom prst="rect">
            <a:avLst/>
          </a:prstGeom>
          <a:noFill/>
        </p:spPr>
        <p:txBody>
          <a:bodyPr wrap="square" rtlCol="0">
            <a:spAutoFit/>
          </a:bodyPr>
          <a:lstStyle/>
          <a:p>
            <a:pPr algn="ctr"/>
            <a:r>
              <a:rPr lang="en-US" sz="1400" b="1" dirty="0"/>
              <a:t>Dry shoot weight (g)</a:t>
            </a:r>
          </a:p>
        </p:txBody>
      </p:sp>
      <p:graphicFrame>
        <p:nvGraphicFramePr>
          <p:cNvPr id="6" name="Chart 5"/>
          <p:cNvGraphicFramePr>
            <a:graphicFrameLocks/>
          </p:cNvGraphicFramePr>
          <p:nvPr>
            <p:extLst>
              <p:ext uri="{D42A27DB-BD31-4B8C-83A1-F6EECF244321}">
                <p14:modId xmlns:p14="http://schemas.microsoft.com/office/powerpoint/2010/main" val="2087688750"/>
              </p:ext>
            </p:extLst>
          </p:nvPr>
        </p:nvGraphicFramePr>
        <p:xfrm>
          <a:off x="3821484" y="1808829"/>
          <a:ext cx="4114800" cy="314957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311665" y="5638800"/>
            <a:ext cx="4595991" cy="2308324"/>
          </a:xfrm>
          <a:prstGeom prst="rect">
            <a:avLst/>
          </a:prstGeom>
          <a:noFill/>
        </p:spPr>
        <p:txBody>
          <a:bodyPr wrap="square" rtlCol="0">
            <a:spAutoFit/>
          </a:bodyPr>
          <a:lstStyle/>
          <a:p>
            <a:pPr algn="just"/>
            <a:r>
              <a:rPr lang="en-US" sz="1800" b="1" dirty="0"/>
              <a:t>Supplementary Figure 7. </a:t>
            </a:r>
            <a:r>
              <a:rPr lang="en-US" sz="1800" dirty="0"/>
              <a:t>Correlation between dry shoot weight and fresh shoot weight. Heteroscedasticity (White) test was done (Supplementary Table 8) for the distribution of residuals. The test showed </a:t>
            </a:r>
            <a:r>
              <a:rPr lang="en-US" sz="1800" i="1" dirty="0"/>
              <a:t>p</a:t>
            </a:r>
            <a:r>
              <a:rPr lang="en-US" sz="1800" dirty="0"/>
              <a:t>-value &lt; 0.05, therefore Spearman's rank correlation was performed. </a:t>
            </a:r>
          </a:p>
          <a:p>
            <a:pPr algn="just"/>
            <a:endParaRPr lang="en-US" sz="1800" dirty="0"/>
          </a:p>
        </p:txBody>
      </p:sp>
      <p:sp>
        <p:nvSpPr>
          <p:cNvPr id="8" name="TextBox 1"/>
          <p:cNvSpPr txBox="1"/>
          <p:nvPr/>
        </p:nvSpPr>
        <p:spPr>
          <a:xfrm>
            <a:off x="4250915" y="1967552"/>
            <a:ext cx="1773512" cy="685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a:pPr>
            <a:r>
              <a:rPr lang="en-US" sz="1200" b="1" dirty="0">
                <a:solidFill>
                  <a:schemeClr val="tx1"/>
                </a:solidFill>
              </a:rPr>
              <a:t>Spearman's </a:t>
            </a:r>
            <a:r>
              <a:rPr lang="en-US" sz="1200" dirty="0">
                <a:solidFill>
                  <a:schemeClr val="tx1"/>
                </a:solidFill>
              </a:rPr>
              <a:t>correlation coefficient </a:t>
            </a:r>
          </a:p>
          <a:p>
            <a:pPr algn="just" rtl="0">
              <a:defRPr/>
            </a:pPr>
            <a:r>
              <a:rPr lang="el-GR" sz="1200" dirty="0">
                <a:solidFill>
                  <a:schemeClr val="tx1"/>
                </a:solidFill>
              </a:rPr>
              <a:t>ρ</a:t>
            </a:r>
            <a:r>
              <a:rPr lang="en-US" sz="1200" dirty="0">
                <a:solidFill>
                  <a:schemeClr val="tx1"/>
                </a:solidFill>
              </a:rPr>
              <a:t> = 0.9197 with </a:t>
            </a:r>
            <a:r>
              <a:rPr lang="en-US" sz="1200" i="1" dirty="0">
                <a:solidFill>
                  <a:schemeClr val="tx1"/>
                </a:solidFill>
              </a:rPr>
              <a:t>p</a:t>
            </a:r>
            <a:r>
              <a:rPr lang="en-US" sz="1200" dirty="0">
                <a:solidFill>
                  <a:schemeClr val="tx1"/>
                </a:solidFill>
              </a:rPr>
              <a:t>-value &lt; 0.0001</a:t>
            </a:r>
            <a:endParaRPr lang="en-US" sz="1200" dirty="0">
              <a:solidFill>
                <a:schemeClr val="tx1"/>
              </a:solidFill>
              <a:effectLst/>
            </a:endParaRPr>
          </a:p>
        </p:txBody>
      </p:sp>
    </p:spTree>
    <p:extLst>
      <p:ext uri="{BB962C8B-B14F-4D97-AF65-F5344CB8AC3E}">
        <p14:creationId xmlns:p14="http://schemas.microsoft.com/office/powerpoint/2010/main" val="3708190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358</Words>
  <Application>Microsoft Office PowerPoint</Application>
  <PresentationFormat>Custom</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moshelion-lab</dc:creator>
  <cp:lastModifiedBy>Joshua Nicolini</cp:lastModifiedBy>
  <cp:revision>31</cp:revision>
  <dcterms:created xsi:type="dcterms:W3CDTF">2018-12-19T14:00:29Z</dcterms:created>
  <dcterms:modified xsi:type="dcterms:W3CDTF">2019-07-15T11:33:56Z</dcterms:modified>
</cp:coreProperties>
</file>