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73" r:id="rId2"/>
    <p:sldId id="271" r:id="rId3"/>
    <p:sldId id="272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B81C689-06F1-B44E-96FA-A98B852DEF5B}">
          <p14:sldIdLst>
            <p14:sldId id="273"/>
            <p14:sldId id="271"/>
            <p14:sldId id="27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enhouse Lab" initials="BL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88" autoAdjust="0"/>
    <p:restoredTop sz="99037" autoAdjust="0"/>
  </p:normalViewPr>
  <p:slideViewPr>
    <p:cSldViewPr snapToGrid="0" snapToObjects="1">
      <p:cViewPr varScale="1">
        <p:scale>
          <a:sx n="68" d="100"/>
          <a:sy n="68" d="100"/>
        </p:scale>
        <p:origin x="224" y="14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79EAE4-7CFC-E34B-818C-0685850B6823}" type="datetimeFigureOut">
              <a:rPr lang="en-US" smtClean="0"/>
              <a:t>4/30/19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94BA39-7028-EE46-A3FC-7642A2CD9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081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CF05D-6769-2842-8C5B-9480D1776399}" type="datetimeFigureOut">
              <a:rPr lang="en-US" smtClean="0"/>
              <a:t>4/30/19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83B42-9EF7-404D-A035-83D282092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051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CF05D-6769-2842-8C5B-9480D1776399}" type="datetimeFigureOut">
              <a:rPr lang="en-US" smtClean="0"/>
              <a:t>4/30/19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83B42-9EF7-404D-A035-83D282092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379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CF05D-6769-2842-8C5B-9480D1776399}" type="datetimeFigureOut">
              <a:rPr lang="en-US" smtClean="0"/>
              <a:t>4/30/19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83B42-9EF7-404D-A035-83D282092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164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CF05D-6769-2842-8C5B-9480D1776399}" type="datetimeFigureOut">
              <a:rPr lang="en-US" smtClean="0"/>
              <a:t>4/30/19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83B42-9EF7-404D-A035-83D282092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355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CF05D-6769-2842-8C5B-9480D1776399}" type="datetimeFigureOut">
              <a:rPr lang="en-US" smtClean="0"/>
              <a:t>4/30/19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83B42-9EF7-404D-A035-83D282092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333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CF05D-6769-2842-8C5B-9480D1776399}" type="datetimeFigureOut">
              <a:rPr lang="en-US" smtClean="0"/>
              <a:t>4/30/19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83B42-9EF7-404D-A035-83D282092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332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CF05D-6769-2842-8C5B-9480D1776399}" type="datetimeFigureOut">
              <a:rPr lang="en-US" smtClean="0"/>
              <a:t>4/30/19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83B42-9EF7-404D-A035-83D282092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549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CF05D-6769-2842-8C5B-9480D1776399}" type="datetimeFigureOut">
              <a:rPr lang="en-US" smtClean="0"/>
              <a:t>4/30/19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83B42-9EF7-404D-A035-83D282092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147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CF05D-6769-2842-8C5B-9480D1776399}" type="datetimeFigureOut">
              <a:rPr lang="en-US" smtClean="0"/>
              <a:t>4/30/19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83B42-9EF7-404D-A035-83D282092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297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CF05D-6769-2842-8C5B-9480D1776399}" type="datetimeFigureOut">
              <a:rPr lang="en-US" smtClean="0"/>
              <a:t>4/30/19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83B42-9EF7-404D-A035-83D282092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085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CF05D-6769-2842-8C5B-9480D1776399}" type="datetimeFigureOut">
              <a:rPr lang="en-US" smtClean="0"/>
              <a:t>4/30/19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83B42-9EF7-404D-A035-83D282092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459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3CF05D-6769-2842-8C5B-9480D1776399}" type="datetimeFigureOut">
              <a:rPr lang="en-US" smtClean="0"/>
              <a:t>4/30/19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D83B42-9EF7-404D-A035-83D282092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062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45AC8516-A8EF-0744-88AB-D5F0D0D364D8}"/>
              </a:ext>
            </a:extLst>
          </p:cNvPr>
          <p:cNvSpPr txBox="1"/>
          <p:nvPr/>
        </p:nvSpPr>
        <p:spPr>
          <a:xfrm>
            <a:off x="59134" y="297095"/>
            <a:ext cx="184731" cy="40011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endParaRPr lang="en-US" sz="2000" dirty="0">
              <a:latin typeface="Arial"/>
              <a:cs typeface="Arial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49E3F48-E626-E346-9614-9BC2AE7B7704}"/>
              </a:ext>
            </a:extLst>
          </p:cNvPr>
          <p:cNvSpPr txBox="1"/>
          <p:nvPr/>
        </p:nvSpPr>
        <p:spPr>
          <a:xfrm>
            <a:off x="7815991" y="292126"/>
            <a:ext cx="184731" cy="40011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endParaRPr lang="en-US" sz="2000" dirty="0">
              <a:latin typeface="Arial"/>
              <a:cs typeface="Arial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5201207-67B2-0A48-842D-9A4589470AEF}"/>
              </a:ext>
            </a:extLst>
          </p:cNvPr>
          <p:cNvSpPr txBox="1"/>
          <p:nvPr/>
        </p:nvSpPr>
        <p:spPr>
          <a:xfrm>
            <a:off x="3915856" y="2519717"/>
            <a:ext cx="184731" cy="40011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endParaRPr lang="en-US" sz="2000" dirty="0">
              <a:latin typeface="Arial"/>
              <a:cs typeface="Arial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AE56520-54C7-484D-898E-FDCDCED09A37}"/>
              </a:ext>
            </a:extLst>
          </p:cNvPr>
          <p:cNvSpPr txBox="1"/>
          <p:nvPr/>
        </p:nvSpPr>
        <p:spPr>
          <a:xfrm>
            <a:off x="-40912" y="275128"/>
            <a:ext cx="5437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F1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630595A-A7AD-C646-A22E-C441219A57D2}"/>
              </a:ext>
            </a:extLst>
          </p:cNvPr>
          <p:cNvSpPr txBox="1"/>
          <p:nvPr/>
        </p:nvSpPr>
        <p:spPr>
          <a:xfrm>
            <a:off x="6083" y="-67526"/>
            <a:ext cx="2286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Supplemental Figure 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195D2D8-DFE9-3346-9525-FBDD9C63EC6A}"/>
              </a:ext>
            </a:extLst>
          </p:cNvPr>
          <p:cNvSpPr txBox="1"/>
          <p:nvPr/>
        </p:nvSpPr>
        <p:spPr>
          <a:xfrm>
            <a:off x="-44343" y="3224116"/>
            <a:ext cx="5437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F2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A57CB0D-6A80-0F44-9E87-8D4DD1742B6A}"/>
              </a:ext>
            </a:extLst>
          </p:cNvPr>
          <p:cNvSpPr txBox="1"/>
          <p:nvPr/>
        </p:nvSpPr>
        <p:spPr>
          <a:xfrm>
            <a:off x="65849" y="2626565"/>
            <a:ext cx="1204437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Supplemental Figure 1.  A two-way ANOVA (Sex x Treatment) of pups in F1 revealed a main effect of sex at PD9 (F1,104=4.916, p=0.0288), and main effects of treatment at PD20 (F1,105=14.02, p=0.0003) and sex (F1,28=227.2, p&lt;0.0001) at PD60.  Effects of treatment appeared to be driven by females, because female ELS pups weighed less than male ELS pups at PD9 (p=0.0167), and at PD20, female ELS pups weighed less when compared to female CON pups (p=0.001). Finally, by PD60, female rats weighed significantly less than male rats (p&lt;0.0001) with no significant effects of treatment.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54A57AF-374A-664E-9EA1-FCC87C6158CF}"/>
              </a:ext>
            </a:extLst>
          </p:cNvPr>
          <p:cNvSpPr txBox="1"/>
          <p:nvPr/>
        </p:nvSpPr>
        <p:spPr>
          <a:xfrm>
            <a:off x="62565" y="5750004"/>
            <a:ext cx="1212943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A three-way ANOVA showed a significant main effect of fostering (F2,99 = 12.264, p &lt; 0.001) and a trending main effect of sex (F1,99 = 3.614, p = 0.061), as well as a significant interaction of lineage x fostering (F2,99 = 3.691, p = 0.029) at PD9 (Supplemental Figure 1B). Post-hoc analyses revealed that Con-born animals fostered to Con dams (</a:t>
            </a:r>
            <a:r>
              <a:rPr lang="en-US" sz="1100" dirty="0" err="1"/>
              <a:t>Con→Con</a:t>
            </a:r>
            <a:r>
              <a:rPr lang="en-US" sz="1100" dirty="0"/>
              <a:t>) weighed less than Bio Con animals (males: p = 0.0198; females: p = 0.0112). No effect was observed in </a:t>
            </a:r>
            <a:r>
              <a:rPr lang="en-US" sz="1100" dirty="0" err="1"/>
              <a:t>Con→ELS</a:t>
            </a:r>
            <a:r>
              <a:rPr lang="en-US" sz="1100" dirty="0"/>
              <a:t> animals. However, for ELS-born males, those fostered to ELS dams (ELS→ELS) weighed less than those fostered to CON dams (</a:t>
            </a:r>
            <a:r>
              <a:rPr lang="en-US" sz="1100" dirty="0" err="1"/>
              <a:t>ELS→Con</a:t>
            </a:r>
            <a:r>
              <a:rPr lang="en-US" sz="1100" dirty="0"/>
              <a:t>) (p = 0.0469). No difference was seen within ELS-born females. At PD20, a three-way ANOVA showed a significant main effect of lineage (F1,99 = 7.527, p = 0.007), with pups of ELS lineage weighing more than pups of CON lineage overall (Supplemental Figure 1B). However, post-hoc analyses did not show any significant group differences. At PD60, three-way ANOVA showed only a significant main effect of sex (F1,69 = 407.081, p &lt; 0.001) (Supplemental Figure 2C). Post-hoc analyses revealed that all females weighed significantly less than all males (all groups: p &lt; 0.0001).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19A91B5F-4484-B64E-8934-B924FA80AC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150" y="275128"/>
            <a:ext cx="10769398" cy="5529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394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5763" y="4929188"/>
            <a:ext cx="1078706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Supplemental Figure 2: </a:t>
            </a:r>
            <a:r>
              <a:rPr lang="en-US" dirty="0"/>
              <a:t> F1 center time and visits uncorrected for distance traveled.  For duration in center, a two-way ANOVA revealed a significant main effect of sex (F</a:t>
            </a:r>
            <a:r>
              <a:rPr lang="en-US" baseline="-25000" dirty="0"/>
              <a:t>1,28</a:t>
            </a:r>
            <a:r>
              <a:rPr lang="en-US" dirty="0"/>
              <a:t>= 6.96, p = 0.0194), with females spending more time in the center, and a trending main effect of treatment (F</a:t>
            </a:r>
            <a:r>
              <a:rPr lang="en-US" baseline="-25000" dirty="0"/>
              <a:t>1,28</a:t>
            </a:r>
            <a:r>
              <a:rPr lang="en-US" dirty="0"/>
              <a:t>= 3.12, p = 0.088), with ELS exposed animals spending slightly more time in the center. With regards to raw frequency of visits center, no effects were observed in a two-way ANOVA.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5763" y="187881"/>
            <a:ext cx="2286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Supplemental </a:t>
            </a:r>
            <a:r>
              <a:rPr lang="en-US"/>
              <a:t>Figure 2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2055091" y="1258455"/>
            <a:ext cx="3151909" cy="842818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782619" y="1678709"/>
            <a:ext cx="595745" cy="1704109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917011" y="1154545"/>
            <a:ext cx="3151909" cy="492170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069412" y="1306945"/>
            <a:ext cx="889862" cy="1510146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C1E559F-79B5-FD42-8C3F-B61F4324AE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3080" y="846860"/>
            <a:ext cx="10749607" cy="364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539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2" y="4229808"/>
            <a:ext cx="1196339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Supplemental Figure 3:  F2 center time and visits uncorrected for distance traveled.  For frequency of visits to the center, a three-way ANOVA of raw data revealed a significant main effect of lineage (F</a:t>
            </a:r>
            <a:r>
              <a:rPr lang="en-US" baseline="-25000" dirty="0"/>
              <a:t>1,75</a:t>
            </a:r>
            <a:r>
              <a:rPr lang="en-US" dirty="0"/>
              <a:t> = 9.674; p = 0.003), and a significant interaction of lineage x upbringing (F</a:t>
            </a:r>
            <a:r>
              <a:rPr lang="en-US" baseline="-25000" dirty="0"/>
              <a:t>2,75</a:t>
            </a:r>
            <a:r>
              <a:rPr lang="en-US" dirty="0"/>
              <a:t> = 4.75, p = 0.012). Subsequent two-way ANOVAs revealed a significant main effect of upbringing for animals of ELS lineage (F</a:t>
            </a:r>
            <a:r>
              <a:rPr lang="en-US" baseline="-25000" dirty="0"/>
              <a:t>2,34</a:t>
            </a:r>
            <a:r>
              <a:rPr lang="en-US" dirty="0"/>
              <a:t> = 4.663, p = 0.0162), and a significant interaction of sex x upbringing for animals of Con lineage (F</a:t>
            </a:r>
            <a:r>
              <a:rPr lang="en-US" baseline="-25000" dirty="0"/>
              <a:t>2,30</a:t>
            </a:r>
            <a:r>
              <a:rPr lang="en-US" dirty="0"/>
              <a:t> = 4.97, p = 0.0137). Post-hoc analyses revealed that Con males fostered within condition (</a:t>
            </a:r>
            <a:r>
              <a:rPr lang="en-US" dirty="0" err="1"/>
              <a:t>Con</a:t>
            </a:r>
            <a:r>
              <a:rPr lang="en-US" dirty="0" err="1">
                <a:sym typeface="Wingdings" charset="2"/>
              </a:rPr>
              <a:t></a:t>
            </a:r>
            <a:r>
              <a:rPr lang="en-US" dirty="0" err="1"/>
              <a:t>Con</a:t>
            </a:r>
            <a:r>
              <a:rPr lang="en-US" dirty="0"/>
              <a:t>) made fewer visits to the center than Bio Con males (p = 0.017).  </a:t>
            </a:r>
            <a:r>
              <a:rPr lang="en-US" dirty="0" err="1"/>
              <a:t>Con</a:t>
            </a:r>
            <a:r>
              <a:rPr lang="en-US" dirty="0" err="1">
                <a:sym typeface="Wingdings" charset="2"/>
              </a:rPr>
              <a:t></a:t>
            </a:r>
            <a:r>
              <a:rPr lang="en-US" dirty="0" err="1"/>
              <a:t>ELS</a:t>
            </a:r>
            <a:r>
              <a:rPr lang="en-US" dirty="0"/>
              <a:t> males did not differ from </a:t>
            </a:r>
            <a:r>
              <a:rPr lang="en-US" dirty="0" err="1"/>
              <a:t>Con</a:t>
            </a:r>
            <a:r>
              <a:rPr lang="en-US" dirty="0" err="1">
                <a:sym typeface="Wingdings" charset="2"/>
              </a:rPr>
              <a:t></a:t>
            </a:r>
            <a:r>
              <a:rPr lang="en-US" dirty="0" err="1"/>
              <a:t>Con</a:t>
            </a:r>
            <a:r>
              <a:rPr lang="en-US" dirty="0"/>
              <a:t>, but were also not found to be significantly different (p=0.076) from Bio Con.   In contrast, ELS</a:t>
            </a:r>
            <a:r>
              <a:rPr lang="en-US" dirty="0">
                <a:sym typeface="Wingdings" charset="2"/>
              </a:rPr>
              <a:t></a:t>
            </a:r>
            <a:r>
              <a:rPr lang="en-US" dirty="0"/>
              <a:t>ELS males made </a:t>
            </a:r>
            <a:r>
              <a:rPr lang="en-US" i="1" dirty="0"/>
              <a:t>more</a:t>
            </a:r>
            <a:r>
              <a:rPr lang="en-US" dirty="0"/>
              <a:t> visits to center compared to Bio ELS (p = 0.0374) and </a:t>
            </a:r>
            <a:r>
              <a:rPr lang="en-US" dirty="0" err="1"/>
              <a:t>ELS</a:t>
            </a:r>
            <a:r>
              <a:rPr lang="en-US" dirty="0" err="1">
                <a:sym typeface="Wingdings" charset="2"/>
              </a:rPr>
              <a:t></a:t>
            </a:r>
            <a:r>
              <a:rPr lang="en-US" dirty="0" err="1"/>
              <a:t>Con</a:t>
            </a:r>
            <a:r>
              <a:rPr lang="en-US" dirty="0"/>
              <a:t> males (p = 0.0394).  None of these effects on visits to the center were observed in females.  *p&lt;0.05 difference between designated groups.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4302" y="139986"/>
            <a:ext cx="2286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Supplemental </a:t>
            </a:r>
            <a:r>
              <a:rPr lang="en-US"/>
              <a:t>Figure 3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806272" y="2002910"/>
            <a:ext cx="11546" cy="785091"/>
          </a:xfrm>
          <a:prstGeom prst="line">
            <a:avLst/>
          </a:prstGeom>
          <a:ln w="76200" cmpd="sng"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28922383-D7CA-B847-9F9D-5496FF906D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3133" y="509318"/>
            <a:ext cx="9926277" cy="360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407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16804</TotalTime>
  <Words>699</Words>
  <Application>Microsoft Macintosh PowerPoint</Application>
  <PresentationFormat>Widescreen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Camila Demaestri</dc:creator>
  <cp:lastModifiedBy>Demaestri, Camila</cp:lastModifiedBy>
  <cp:revision>259</cp:revision>
  <cp:lastPrinted>2018-10-16T16:37:06Z</cp:lastPrinted>
  <dcterms:created xsi:type="dcterms:W3CDTF">2018-08-21T17:56:34Z</dcterms:created>
  <dcterms:modified xsi:type="dcterms:W3CDTF">2019-05-01T01:41:45Z</dcterms:modified>
</cp:coreProperties>
</file>