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0" r:id="rId2"/>
    <p:sldId id="261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 showGuide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FD9B9-3A30-4810-BCA3-E98313B78E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3DECC-8FED-456A-B832-2B6B0DE0C2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4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3DECC-8FED-456A-B832-2B6B0DE0C2E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8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1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2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5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7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42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4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68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2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7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8D125-CE80-4D28-8277-0D9C65B71457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EDA32-2DA9-4687-8DE7-9CE91A20D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9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yona.sukhanova@univ-reims.fr" TargetMode="External"/><Relationship Id="rId2" Type="http://schemas.openxmlformats.org/officeDocument/2006/relationships/hyperlink" Target="mailto:igor.nabiev@gmail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avi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7" Type="http://schemas.openxmlformats.org/officeDocument/2006/relationships/image" Target="../media/image6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8912"/>
            <a:ext cx="9144000" cy="4797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700" b="1" dirty="0">
                <a:ea typeface="Calibri" panose="020F0502020204030204" pitchFamily="34" charset="0"/>
              </a:rPr>
              <a:t>Cancer Cell Targeting with Functionalized Quantum Dot -Encoded Polyelectrolyte Microcapsules </a:t>
            </a:r>
            <a:endParaRPr lang="ru-RU" sz="1700" dirty="0"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300" b="1" dirty="0">
                <a:ea typeface="Calibri" panose="020F0502020204030204" pitchFamily="34" charset="0"/>
              </a:rPr>
              <a:t>Galina Nifontova</a:t>
            </a:r>
            <a:r>
              <a:rPr lang="en-US" sz="1300" b="1" baseline="30000" dirty="0">
                <a:ea typeface="Calibri" panose="020F0502020204030204" pitchFamily="34" charset="0"/>
              </a:rPr>
              <a:t>1</a:t>
            </a:r>
            <a:r>
              <a:rPr lang="en-US" sz="1300" b="1" dirty="0">
                <a:ea typeface="Calibri" panose="020F0502020204030204" pitchFamily="34" charset="0"/>
              </a:rPr>
              <a:t>, Fernanda Ramos-Gomes</a:t>
            </a:r>
            <a:r>
              <a:rPr lang="en-US" sz="1300" b="1" baseline="30000" dirty="0">
                <a:ea typeface="Calibri" panose="020F0502020204030204" pitchFamily="34" charset="0"/>
              </a:rPr>
              <a:t>2</a:t>
            </a:r>
            <a:r>
              <a:rPr lang="en-US" sz="1300" b="1" dirty="0">
                <a:ea typeface="Calibri" panose="020F0502020204030204" pitchFamily="34" charset="0"/>
              </a:rPr>
              <a:t>, Maria Baryshnikova</a:t>
            </a:r>
            <a:r>
              <a:rPr lang="en-US" sz="1300" b="1" baseline="30000" dirty="0">
                <a:ea typeface="Calibri" panose="020F0502020204030204" pitchFamily="34" charset="0"/>
              </a:rPr>
              <a:t>1,3</a:t>
            </a:r>
            <a:r>
              <a:rPr lang="en-US" sz="1300" b="1" dirty="0">
                <a:ea typeface="Calibri" panose="020F0502020204030204" pitchFamily="34" charset="0"/>
              </a:rPr>
              <a:t>, </a:t>
            </a:r>
            <a:r>
              <a:rPr lang="en-US" sz="1300" b="1" dirty="0" err="1">
                <a:ea typeface="Calibri" panose="020F0502020204030204" pitchFamily="34" charset="0"/>
              </a:rPr>
              <a:t>Frauke</a:t>
            </a:r>
            <a:r>
              <a:rPr lang="en-US" sz="1300" b="1" dirty="0">
                <a:ea typeface="Calibri" panose="020F0502020204030204" pitchFamily="34" charset="0"/>
              </a:rPr>
              <a:t> Alves</a:t>
            </a:r>
            <a:r>
              <a:rPr lang="en-US" sz="1300" b="1" baseline="30000" dirty="0">
                <a:ea typeface="Calibri" panose="020F0502020204030204" pitchFamily="34" charset="0"/>
              </a:rPr>
              <a:t>2,4</a:t>
            </a:r>
            <a:r>
              <a:rPr lang="en-US" sz="1300" b="1" dirty="0">
                <a:ea typeface="Calibri" panose="020F0502020204030204" pitchFamily="34" charset="0"/>
              </a:rPr>
              <a:t>, Igor Nabiev</a:t>
            </a:r>
            <a:r>
              <a:rPr lang="en-US" sz="1300" b="1" baseline="30000" dirty="0">
                <a:ea typeface="Calibri" panose="020F0502020204030204" pitchFamily="34" charset="0"/>
              </a:rPr>
              <a:t>1,5, *</a:t>
            </a:r>
            <a:r>
              <a:rPr lang="en-US" sz="1300" b="1" dirty="0">
                <a:ea typeface="Calibri" panose="020F0502020204030204" pitchFamily="34" charset="0"/>
              </a:rPr>
              <a:t>, and </a:t>
            </a:r>
            <a:r>
              <a:rPr lang="en-US" sz="1300" b="1" dirty="0" err="1">
                <a:ea typeface="Calibri" panose="020F0502020204030204" pitchFamily="34" charset="0"/>
              </a:rPr>
              <a:t>Alyona</a:t>
            </a:r>
            <a:r>
              <a:rPr lang="en-US" sz="1300" b="1" dirty="0">
                <a:ea typeface="Calibri" panose="020F0502020204030204" pitchFamily="34" charset="0"/>
              </a:rPr>
              <a:t> Sukhanova</a:t>
            </a:r>
            <a:r>
              <a:rPr lang="en-US" sz="1300" b="1" baseline="30000" dirty="0">
                <a:ea typeface="Calibri" panose="020F0502020204030204" pitchFamily="34" charset="0"/>
              </a:rPr>
              <a:t>1,5, *</a:t>
            </a:r>
            <a:endParaRPr lang="ru-RU" sz="1300" b="1" dirty="0"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200" baseline="30000" dirty="0">
                <a:ea typeface="Calibri" panose="020F0502020204030204" pitchFamily="34" charset="0"/>
              </a:rPr>
              <a:t>1</a:t>
            </a:r>
            <a:r>
              <a:rPr lang="en-US" sz="1200" dirty="0">
                <a:ea typeface="Calibri" panose="020F0502020204030204" pitchFamily="34" charset="0"/>
              </a:rPr>
              <a:t> Laboratory of Nano-Bioengineering, National Research Nuclear University </a:t>
            </a:r>
            <a:r>
              <a:rPr lang="en-US" sz="1200" dirty="0" err="1">
                <a:ea typeface="Calibri" panose="020F0502020204030204" pitchFamily="34" charset="0"/>
              </a:rPr>
              <a:t>MEPhI</a:t>
            </a:r>
            <a:r>
              <a:rPr lang="en-US" sz="1200" dirty="0">
                <a:ea typeface="Calibri" panose="020F0502020204030204" pitchFamily="34" charset="0"/>
              </a:rPr>
              <a:t> (Moscow Engineering Physics Institute), </a:t>
            </a:r>
            <a:r>
              <a:rPr lang="en-US" sz="1200" dirty="0" err="1">
                <a:ea typeface="Calibri" panose="020F0502020204030204" pitchFamily="34" charset="0"/>
              </a:rPr>
              <a:t>Kashirskoye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Shosse</a:t>
            </a:r>
            <a:r>
              <a:rPr lang="en-US" sz="1200" dirty="0">
                <a:ea typeface="Calibri" panose="020F0502020204030204" pitchFamily="34" charset="0"/>
              </a:rPr>
              <a:t>, 31, 115409 Moscow, Russian Federation</a:t>
            </a:r>
            <a:endParaRPr lang="ru-RU" sz="1200" b="1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baseline="30000" dirty="0">
                <a:ea typeface="Calibri" panose="020F0502020204030204" pitchFamily="34" charset="0"/>
              </a:rPr>
              <a:t>2 </a:t>
            </a:r>
            <a:r>
              <a:rPr lang="en-US" sz="1200" dirty="0">
                <a:ea typeface="Calibri" panose="020F0502020204030204" pitchFamily="34" charset="0"/>
              </a:rPr>
              <a:t>Translational Molecular Imaging, Max-Planck-Institute of Experimental Medicine, Hermann-Rein-Str. 3, 37075 </a:t>
            </a:r>
            <a:r>
              <a:rPr lang="en-US" sz="1200" dirty="0" err="1">
                <a:ea typeface="Calibri" panose="020F0502020204030204" pitchFamily="34" charset="0"/>
              </a:rPr>
              <a:t>Göttingen</a:t>
            </a:r>
            <a:r>
              <a:rPr lang="en-US" sz="1200" dirty="0">
                <a:ea typeface="Calibri" panose="020F0502020204030204" pitchFamily="34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Germany</a:t>
            </a:r>
            <a:endParaRPr lang="ru-RU" sz="1200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baseline="30000" dirty="0">
                <a:ea typeface="Calibri" panose="020F0502020204030204" pitchFamily="34" charset="0"/>
              </a:rPr>
              <a:t>3 </a:t>
            </a:r>
            <a:r>
              <a:rPr lang="en-US" sz="1200" dirty="0">
                <a:ea typeface="Calibri" panose="020F0502020204030204" pitchFamily="34" charset="0"/>
              </a:rPr>
              <a:t>Institute of Experimental Diagnostic and Biotherapy, N.N. </a:t>
            </a:r>
            <a:r>
              <a:rPr lang="en-US" sz="1200" dirty="0" err="1">
                <a:ea typeface="Calibri" panose="020F0502020204030204" pitchFamily="34" charset="0"/>
              </a:rPr>
              <a:t>Blokhin</a:t>
            </a:r>
            <a:r>
              <a:rPr lang="en-US" sz="1200" dirty="0">
                <a:ea typeface="Calibri" panose="020F0502020204030204" pitchFamily="34" charset="0"/>
              </a:rPr>
              <a:t> National Medical Research Center of Oncology, Ministry of Health of the Russian Federation, </a:t>
            </a:r>
            <a:r>
              <a:rPr lang="en-US" sz="1200" dirty="0" err="1">
                <a:ea typeface="Calibri" panose="020F0502020204030204" pitchFamily="34" charset="0"/>
              </a:rPr>
              <a:t>Kashirskoye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Shosse</a:t>
            </a:r>
            <a:r>
              <a:rPr lang="en-US" sz="1200" dirty="0">
                <a:ea typeface="Calibri" panose="020F0502020204030204" pitchFamily="34" charset="0"/>
              </a:rPr>
              <a:t>, 24, 115478 Moscow, Russian Federation</a:t>
            </a:r>
            <a:endParaRPr lang="ru-RU" sz="1200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baseline="30000" dirty="0">
                <a:ea typeface="Calibri" panose="020F0502020204030204" pitchFamily="34" charset="0"/>
              </a:rPr>
              <a:t>4 </a:t>
            </a:r>
            <a:r>
              <a:rPr lang="en-US" sz="1200" dirty="0">
                <a:ea typeface="Calibri" panose="020F0502020204030204" pitchFamily="34" charset="0"/>
              </a:rPr>
              <a:t>Clinic of </a:t>
            </a:r>
            <a:r>
              <a:rPr lang="en-US" sz="1200" dirty="0" err="1">
                <a:ea typeface="Calibri" panose="020F0502020204030204" pitchFamily="34" charset="0"/>
              </a:rPr>
              <a:t>Haematology</a:t>
            </a:r>
            <a:r>
              <a:rPr lang="en-US" sz="1200" dirty="0">
                <a:ea typeface="Calibri" panose="020F0502020204030204" pitchFamily="34" charset="0"/>
              </a:rPr>
              <a:t> and Medical Oncology, University Medical Center </a:t>
            </a:r>
            <a:r>
              <a:rPr lang="en-US" sz="1200" dirty="0" err="1">
                <a:ea typeface="Calibri" panose="020F0502020204030204" pitchFamily="34" charset="0"/>
              </a:rPr>
              <a:t>Göttingen</a:t>
            </a:r>
            <a:r>
              <a:rPr lang="en-US" sz="1200" dirty="0">
                <a:ea typeface="Calibri" panose="020F0502020204030204" pitchFamily="34" charset="0"/>
              </a:rPr>
              <a:t>, Robert-Koch-Str. </a:t>
            </a:r>
            <a:r>
              <a:rPr lang="fr-FR" sz="1200" dirty="0">
                <a:ea typeface="Calibri" panose="020F0502020204030204" pitchFamily="34" charset="0"/>
              </a:rPr>
              <a:t>40, 37075 Göttingen, Germany. </a:t>
            </a:r>
            <a:endParaRPr lang="ru-RU" sz="1200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b="1" baseline="30000" dirty="0">
                <a:ea typeface="Calibri" panose="020F0502020204030204" pitchFamily="34" charset="0"/>
              </a:rPr>
              <a:t>5 </a:t>
            </a:r>
            <a:r>
              <a:rPr lang="fr-FR" sz="1200" dirty="0">
                <a:ea typeface="Calibri" panose="020F0502020204030204" pitchFamily="34" charset="0"/>
              </a:rPr>
              <a:t>Laboratoire de Recherche en Nanosciences (LRN-EA4682), Université de Reims Champagne-Ardenne, rue </a:t>
            </a:r>
            <a:r>
              <a:rPr lang="fr-FR" sz="1200" dirty="0" err="1">
                <a:ea typeface="Calibri" panose="020F0502020204030204" pitchFamily="34" charset="0"/>
              </a:rPr>
              <a:t>Cognacq</a:t>
            </a:r>
            <a:r>
              <a:rPr lang="fr-FR" sz="1200" dirty="0">
                <a:ea typeface="Calibri" panose="020F0502020204030204" pitchFamily="34" charset="0"/>
              </a:rPr>
              <a:t> Jay, 51, 51100 Reims, France</a:t>
            </a:r>
            <a:endParaRPr lang="ru-RU" sz="1200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CA" sz="1200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1200" dirty="0">
                <a:ea typeface="Calibri" panose="020F0502020204030204" pitchFamily="34" charset="0"/>
              </a:rPr>
              <a:t>⃰ </a:t>
            </a:r>
            <a:r>
              <a:rPr lang="en-CA" sz="1200" b="1" dirty="0">
                <a:ea typeface="Calibri" panose="020F0502020204030204" pitchFamily="34" charset="0"/>
              </a:rPr>
              <a:t> Correspondence</a:t>
            </a:r>
            <a:endParaRPr lang="ru-RU" sz="1200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a typeface="Calibri" panose="020F0502020204030204" pitchFamily="34" charset="0"/>
              </a:rPr>
              <a:t>Prof. Igor Nabiev, e-mail: </a:t>
            </a:r>
            <a:r>
              <a:rPr lang="en-US" sz="1200" u="sng" dirty="0">
                <a:solidFill>
                  <a:srgbClr val="0000FF"/>
                </a:solidFill>
                <a:ea typeface="Calibri" panose="020F0502020204030204" pitchFamily="34" charset="0"/>
                <a:hlinkClick r:id="rId2"/>
              </a:rPr>
              <a:t>igor.nabiev@gmail.com</a:t>
            </a:r>
            <a:r>
              <a:rPr lang="en-US" sz="1200" dirty="0">
                <a:ea typeface="Calibri" panose="020F0502020204030204" pitchFamily="34" charset="0"/>
              </a:rPr>
              <a:t>, or Dr. </a:t>
            </a:r>
            <a:r>
              <a:rPr lang="en-US" sz="1200" dirty="0" err="1">
                <a:ea typeface="Calibri" panose="020F0502020204030204" pitchFamily="34" charset="0"/>
              </a:rPr>
              <a:t>Alyona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Sukhanova</a:t>
            </a:r>
            <a:r>
              <a:rPr lang="en-US" sz="1200" dirty="0">
                <a:ea typeface="Calibri" panose="020F0502020204030204" pitchFamily="34" charset="0"/>
              </a:rPr>
              <a:t>, e-mail: </a:t>
            </a:r>
            <a:r>
              <a:rPr lang="en-US" sz="1200" u="sng" dirty="0">
                <a:solidFill>
                  <a:srgbClr val="0000FF"/>
                </a:solidFill>
                <a:ea typeface="Calibri" panose="020F0502020204030204" pitchFamily="34" charset="0"/>
                <a:hlinkClick r:id="rId3"/>
              </a:rPr>
              <a:t>alyona.sukhanova@univ-reims.fr</a:t>
            </a:r>
            <a:r>
              <a:rPr lang="en-US" sz="1200" dirty="0">
                <a:ea typeface="Calibri" panose="020F0502020204030204" pitchFamily="34" charset="0"/>
              </a:rPr>
              <a:t>  </a:t>
            </a:r>
            <a:endParaRPr lang="ru-RU" sz="1200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200" b="1" dirty="0">
                <a:ea typeface="Calibri" panose="020F0502020204030204" pitchFamily="34" charset="0"/>
              </a:rPr>
              <a:t>Keywords: quantum dots, polyelectrolyte microcapsules, monoclonal antibody, cytotoxicity, cancer cell targeting </a:t>
            </a:r>
            <a:endParaRPr lang="ru-RU" sz="1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6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052" y="389947"/>
            <a:ext cx="8263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capacity of the conjugates for specific interaction with HER2-expressing cells</a:t>
            </a:r>
            <a:endParaRPr lang="de-D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190" y="4682460"/>
            <a:ext cx="7911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S1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distribution of the CT(PEG)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-solubilized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QDs determined by dynamic light scattering using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Zetaszer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NanoZS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(Malvern, UK).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ГАЛЯ\Documents\Работа\Работа МИФИ\Статьи_КАПСУЛЫ\Frontiers in chemistry\QDsize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124744"/>
            <a:ext cx="4104456" cy="3383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7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052" y="389947"/>
            <a:ext cx="8263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capacity of the conjugates for specific interaction with HER2-expressing cells</a:t>
            </a:r>
            <a:endParaRPr lang="de-D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190" y="4682460"/>
            <a:ext cx="79112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S1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and binding of the QD-encoded microcapsules conjugated with 3 </a:t>
            </a:r>
            <a:r>
              <a:rPr lang="x-non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anti-HER2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mABs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quantity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microcapsules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50. The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12 h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exposition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microcapsules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BT-474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20x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T474_HER2m_3ug_A1_3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052" y="1409772"/>
            <a:ext cx="4078941" cy="3027340"/>
          </a:xfrm>
          <a:prstGeom prst="rect">
            <a:avLst/>
          </a:prstGeom>
        </p:spPr>
      </p:pic>
      <p:pic>
        <p:nvPicPr>
          <p:cNvPr id="8" name="BT474_HER2m_3ug_A1_3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348" t="36966" r="28289" b="35347"/>
          <a:stretch/>
        </p:blipFill>
        <p:spPr>
          <a:xfrm>
            <a:off x="5076056" y="1409772"/>
            <a:ext cx="3147208" cy="30273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83768" y="2513123"/>
            <a:ext cx="909568" cy="91587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393336" y="1409772"/>
            <a:ext cx="1682720" cy="11094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393336" y="3429000"/>
            <a:ext cx="1682720" cy="100811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7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T474_HER2m_30ug_ROI_compos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013" r="8208" b="6631"/>
          <a:stretch/>
        </p:blipFill>
        <p:spPr>
          <a:xfrm>
            <a:off x="511628" y="1399877"/>
            <a:ext cx="4060371" cy="3037235"/>
          </a:xfrm>
          <a:prstGeom prst="rect">
            <a:avLst/>
          </a:prstGeom>
        </p:spPr>
      </p:pic>
      <p:pic>
        <p:nvPicPr>
          <p:cNvPr id="4" name="BT474_HER2m_30ug_ROI_zoo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4586" y="1390242"/>
            <a:ext cx="3046870" cy="3046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725144"/>
            <a:ext cx="75419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S2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and binding of the QD-encoded microcapsules conjugated with 30</a:t>
            </a:r>
            <a:r>
              <a:rPr lang="x-non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anti-HER2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mABs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quantity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microcapsules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50 . The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12 after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exposition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microcapsules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BT-474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20x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7262" y="384919"/>
            <a:ext cx="8244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capacity of the conjugates for specific interaction with HER2-expressing cells</a:t>
            </a:r>
            <a:endParaRPr lang="de-D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2153083"/>
            <a:ext cx="909568" cy="91587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817272" y="1399879"/>
            <a:ext cx="2217314" cy="75320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817272" y="3068960"/>
            <a:ext cx="2217314" cy="136815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9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T474_HER2m_300ug_Compos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695" y="1409512"/>
            <a:ext cx="4079292" cy="3027600"/>
          </a:xfrm>
          <a:prstGeom prst="rect">
            <a:avLst/>
          </a:prstGeom>
        </p:spPr>
      </p:pic>
      <p:pic>
        <p:nvPicPr>
          <p:cNvPr id="4" name="BT474_HER2m_300ug_Composite_zoo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4805" y="1409512"/>
            <a:ext cx="3164330" cy="302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696" y="4743435"/>
            <a:ext cx="78320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VIDEO S3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binding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QD-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encoded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microcapsules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conjugated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x-non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anti-HER2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mABs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quantity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microcapsules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50 . The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12 h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exposition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microcapsules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BT-474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20x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555" y="332656"/>
            <a:ext cx="8244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capacity of the conjugates for specific interaction with HER2-expressing cells</a:t>
            </a:r>
            <a:endParaRPr lang="de-D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0146" y="2348880"/>
            <a:ext cx="909568" cy="91587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409714" y="1409512"/>
            <a:ext cx="655091" cy="93936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05830" y="3252686"/>
            <a:ext cx="658975" cy="118442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9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432</Words>
  <Application>Microsoft Office PowerPoint</Application>
  <PresentationFormat>On-screen Show (4:3)</PresentationFormat>
  <Paragraphs>22</Paragraphs>
  <Slides>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Galya Nifontova</dc:creator>
  <cp:lastModifiedBy>Gillian Attard</cp:lastModifiedBy>
  <cp:revision>26</cp:revision>
  <dcterms:created xsi:type="dcterms:W3CDTF">2018-10-27T12:52:38Z</dcterms:created>
  <dcterms:modified xsi:type="dcterms:W3CDTF">2019-01-23T09:46:21Z</dcterms:modified>
</cp:coreProperties>
</file>